
<file path=[Content_Types].xml><?xml version="1.0" encoding="utf-8"?>
<Types xmlns="http://schemas.openxmlformats.org/package/2006/content-types">
  <Default Extension="font" ContentType="application/x-fontdata"/>
  <Default Extension="fntdata" ContentType="application/x-fontdata"/>
  <Default Extension="rels" ContentType="application/vnd.openxmlformats-package.relationships+xml"/>
  <Default Extension="xml" ContentType="application/xml"/>
  <Default Extension="jpeg" ContentType="image/jpeg"/>
  <Override PartName="/ppt/tags/tag26.xml" ContentType="application/vnd.openxmlformats-officedocument.presentationml.tags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7.xml" ContentType="application/vnd.openxmlformats-officedocument.presentationml.tags+xml"/>
  <Override PartName="/ppt/slideLayouts/slideLayout8.xml" ContentType="application/vnd.openxmlformats-officedocument.presentationml.slideLayout+xml"/>
  <Override PartName="/ppt/tags/tag34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slides/slide8.xml" ContentType="application/vnd.openxmlformats-officedocument.presentationml.slide+xml"/>
  <Override PartName="/ppt/tags/tag30.xml" ContentType="application/vnd.openxmlformats-officedocument.presentationml.tag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ags/tag38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ags/tag36.xml" ContentType="application/vnd.openxmlformats-officedocument.presentationml.tags+xml"/>
  <Override PartName="/ppt/slides/slide4.xml" ContentType="application/vnd.openxmlformats-officedocument.presentationml.slide+xml"/>
  <Override PartName="/ppt/tags/tag11.xml" ContentType="application/vnd.openxmlformats-officedocument.presentationml.tags+xml"/>
  <Override PartName="/ppt/slides/slide10.xml" ContentType="application/vnd.openxmlformats-officedocument.presentationml.slide+xml"/>
  <Override PartName="/ppt/tags/tag16.xml" ContentType="application/vnd.openxmlformats-officedocument.presentationml.tags+xml"/>
  <Override PartName="/ppt/slides/slide16.xml" ContentType="application/vnd.openxmlformats-officedocument.presentationml.slide+xml"/>
  <Override PartName="/ppt/tags/tag23.xml" ContentType="application/vnd.openxmlformats-officedocument.presentationml.tags+xml"/>
  <Override PartName="/ppt/tags/tag1.xml" ContentType="application/vnd.openxmlformats-officedocument.presentationml.tags+xml"/>
  <Override PartName="/ppt/tableStyles.xml" ContentType="application/vnd.openxmlformats-officedocument.presentationml.tableStyles+xml"/>
  <Override PartName="/ppt/tags/tag8.xml" ContentType="application/vnd.openxmlformats-officedocument.presentationml.tags+xml"/>
  <Override PartName="/ppt/slides/slide7.xml" ContentType="application/vnd.openxmlformats-officedocument.presentationml.slide+xml"/>
  <Override PartName="/ppt/tags/tag32.xml" ContentType="application/vnd.openxmlformats-officedocument.presentationml.tags+xml"/>
  <Override PartName="/ppt/tags/tag20.xml" ContentType="application/vnd.openxmlformats-officedocument.presentationml.tags+xml"/>
  <Override PartName="/ppt/slides/slide1.xml" ContentType="application/vnd.openxmlformats-officedocument.presentationml.slide+xml"/>
  <Override PartName="/ppt/tags/tag29.xml" ContentType="application/vnd.openxmlformats-officedocument.presentationml.tags+xml"/>
  <Override PartName="/ppt/slideLayouts/slideLayout2.xml" ContentType="application/vnd.openxmlformats-officedocument.presentationml.slideLayout+xml"/>
  <Override PartName="/ppt/tags/tag14.xml" ContentType="application/vnd.openxmlformats-officedocument.presentationml.tags+xml"/>
  <Override PartName="/ppt/notesMasters/notesMaster1.xml" ContentType="application/vnd.openxmlformats-officedocument.presentationml.notesMaster+xml"/>
  <Override PartName="/ppt/tags/tag6.xml" ContentType="application/vnd.openxmlformats-officedocument.presentationml.tags+xml"/>
  <Override PartName="/ppt/tags/tag21.xml" ContentType="application/vnd.openxmlformats-officedocument.presentationml.tags+xml"/>
  <Override PartName="/ppt/tags/tag15.xml" ContentType="application/vnd.openxmlformats-officedocument.presentationml.tags+xml"/>
  <Override PartName="/ppt/slideLayouts/slideLayout3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25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7.xml" ContentType="application/vnd.openxmlformats-officedocument.presentationml.tags+xml"/>
  <Override PartName="/ppt/slides/slide12.xml" ContentType="application/vnd.openxmlformats-officedocument.presentationml.slide+xml"/>
  <Override PartName="/ppt/viewProps.xml" ContentType="application/vnd.openxmlformats-officedocument.presentationml.viewProps+xml"/>
  <Override PartName="/ppt/tags/tag27.xml" ContentType="application/vnd.openxmlformats-officedocument.presentationml.tags+xml"/>
  <Override PartName="/ppt/slideLayouts/slideLayout9.xml" ContentType="application/vnd.openxmlformats-officedocument.presentationml.slideLayout+xml"/>
  <Override PartName="/ppt/tags/tag33.xml" ContentType="application/vnd.openxmlformats-officedocument.presentationml.tags+xml"/>
  <Override PartName="/docProps/core.xml" ContentType="application/vnd.openxmlformats-package.core-properties+xml"/>
  <Override PartName="/ppt/tags/tag10.xml" ContentType="application/vnd.openxmlformats-officedocument.presentationml.tag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tags/tag35.xml" ContentType="application/vnd.openxmlformats-officedocument.presentationml.tags+xml"/>
  <Override PartName="/ppt/tags/tag31.xml" ContentType="application/vnd.openxmlformats-officedocument.presentationml.tags+xml"/>
  <Override PartName="/ppt/slides/slide6.xml" ContentType="application/vnd.openxmlformats-officedocument.presentationml.slide+xml"/>
  <Override PartName="/ppt/tags/tag13.xml" ContentType="application/vnd.openxmlformats-officedocument.presentationml.tags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tags/tag19.xml" ContentType="application/vnd.openxmlformats-officedocument.presentationml.tags+xml"/>
  <Override PartName="/ppt/tags/tag3.xml" ContentType="application/vnd.openxmlformats-officedocument.presentationml.tags+xml"/>
  <Override PartName="/ppt/tags/tag22.xml" ContentType="application/vnd.openxmlformats-officedocument.presentationml.tag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tags/tag24.xml" ContentType="application/vnd.openxmlformats-officedocument.presentationml.tags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18.xml" ContentType="application/vnd.openxmlformats-officedocument.presentationml.tags+xml"/>
  <Override PartName="/ppt/theme/theme1.xml" ContentType="application/vnd.openxmlformats-officedocument.theme+xml"/>
  <Override PartName="/ppt/tags/tag28.xml" ContentType="application/vnd.openxmlformats-officedocument.presentationml.tags+xml"/>
  <Override PartName="/docProps/custom.xml" ContentType="application/vnd.openxmlformats-officedocument.custom-properties+xml"/>
  <Override PartName="/ppt/tags/tag1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embedTrueTypeFonts="1">
  <p:sldMasterIdLst>
    <p:sldMasterId r:id="rId1" id="2147483648"/>
  </p:sldMasterIdLst>
  <p:notesMasterIdLst>
    <p:notesMasterId r:id="rId4"/>
  </p:notesMasterIdLst>
  <p:sldIdLst>
    <p:sldId r:id="rId3" id="258"/>
    <p:sldId r:id="rId5" id="259"/>
    <p:sldId r:id="rId6" id="293"/>
    <p:sldId r:id="rId7" id="292"/>
    <p:sldId r:id="rId8" id="295"/>
    <p:sldId r:id="rId9" id="260"/>
    <p:sldId r:id="rId10" id="296"/>
    <p:sldId r:id="rId11" id="263"/>
    <p:sldId r:id="rId12" id="297"/>
    <p:sldId r:id="rId13" id="298"/>
    <p:sldId r:id="rId14" id="305"/>
    <p:sldId r:id="rId15" id="267"/>
    <p:sldId r:id="rId16" id="266"/>
    <p:sldId r:id="rId17" id="270"/>
    <p:sldId r:id="rId18" id="271"/>
    <p:sldId r:id="rId19" id="306"/>
  </p:sldIdLst>
  <p:sldSz cx="12192000" cy="6858000"/>
  <p:notesSz cx="7103745" cy="10234295"/>
  <p:embeddedFontLst>
    <p:embeddedFont>
      <p:font typeface="WPS Special 1"/>
      <p:regular r:id="rId23"/>
    </p:embeddedFont>
  </p:embeddedFontLst>
  <p:defaultTextStyle>
    <a:defPPr>
      <a:defRPr lang="zh-CN"/>
    </a:defPPr>
    <a:lvl1pPr algn="l" marL="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4" Type="http://schemas.openxmlformats.org/officeDocument/2006/relationships/notesMaster" Target="notesMasters/notesMaster1.xml" /><Relationship Id="rId22" Type="http://schemas.openxmlformats.org/officeDocument/2006/relationships/tableStyles" Target="tableStyles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8" Type="http://schemas.openxmlformats.org/officeDocument/2006/relationships/slide" Target="slides/slide15.xml" /><Relationship Id="rId5" Type="http://schemas.openxmlformats.org/officeDocument/2006/relationships/slide" Target="slides/slide2.xml" /><Relationship Id="rId12" Type="http://schemas.openxmlformats.org/officeDocument/2006/relationships/slide" Target="slides/slide9.xml" /><Relationship Id="rId16" Type="http://schemas.openxmlformats.org/officeDocument/2006/relationships/slide" Target="slides/slide13.xml" /><Relationship Id="rId15" Type="http://schemas.openxmlformats.org/officeDocument/2006/relationships/slide" Target="slides/slide12.xml" /><Relationship Id="rId11" Type="http://schemas.openxmlformats.org/officeDocument/2006/relationships/slide" Target="slides/slide8.xml" /><Relationship Id="rId14" Type="http://schemas.openxmlformats.org/officeDocument/2006/relationships/slide" Target="slides/slide11.xml" /><Relationship Id="rId7" Type="http://schemas.openxmlformats.org/officeDocument/2006/relationships/slide" Target="slides/slide4.xml" /><Relationship Id="rId10" Type="http://schemas.openxmlformats.org/officeDocument/2006/relationships/slide" Target="slides/slide7.xml" /><Relationship Id="rId19" Type="http://schemas.openxmlformats.org/officeDocument/2006/relationships/slide" Target="slides/slide16.xml" /><Relationship Id="rId13" Type="http://schemas.openxmlformats.org/officeDocument/2006/relationships/slide" Target="slides/slide10.xml" /><Relationship Id="rId8" Type="http://schemas.openxmlformats.org/officeDocument/2006/relationships/slide" Target="slides/slide5.xml" /><Relationship Id="rId17" Type="http://schemas.openxmlformats.org/officeDocument/2006/relationships/slide" Target="slides/slide14.xml" /><Relationship Id="rId3" Type="http://schemas.openxmlformats.org/officeDocument/2006/relationships/slide" Target="slides/slide1.xml" /><Relationship Id="rId9" Type="http://schemas.openxmlformats.org/officeDocument/2006/relationships/slide" Target="slides/slide6.xml" /><Relationship Id="rId6" Type="http://schemas.openxmlformats.org/officeDocument/2006/relationships/slide" Target="slides/slide3.xml" /><Relationship Id="rId23" Type="http://schemas.openxmlformats.org/officeDocument/2006/relationships/font" Target="fonts/WPS_Specail_1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35293" y="2128519"/>
            <a:ext cx="11321414" cy="110109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35293" y="3403600"/>
            <a:ext cx="11321414" cy="793115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435292" y="3293110"/>
            <a:ext cx="11321415" cy="469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1371600"/>
            <a:ext cx="10515599" cy="40866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468498"/>
            <a:ext cx="10515600" cy="1469838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3965324"/>
            <a:ext cx="10515600" cy="1007693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757365"/>
            <a:ext cx="5157787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728685"/>
            <a:ext cx="5157787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57365"/>
            <a:ext cx="5183188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728685"/>
            <a:ext cx="5183188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928813"/>
            <a:ext cx="10515600" cy="2162969"/>
          </a:xfrm>
        </p:spPr>
        <p:txBody>
          <a:bodyPr anchor="b" anchorCtr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838200" y="4207330"/>
            <a:ext cx="10515600" cy="14843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9787" y="74168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4168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34188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098156" y="365125"/>
            <a:ext cx="1255643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9099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8000">
              <a:schemeClr val="tx2"/>
            </a:gs>
            <a:gs pos="100000">
              <a:schemeClr val="bg2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1.xml.rels><?xml version="1.0" encoding="UTF-8" standalone="yes" ?><Relationships xmlns="http://schemas.openxmlformats.org/package/2006/relationships"><Relationship Id="rId2" Type="http://schemas.openxmlformats.org/officeDocument/2006/relationships/slideLayout" Target="../slideLayouts/slideLayout2.xml" /><Relationship Id="rId1" Type="http://schemas.openxmlformats.org/officeDocument/2006/relationships/tags" Target="../tags/tag25.xml" 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en-US" altLang="zh-CN" dirty="0"/>
              <a:t> </a:t>
            </a:r>
            <a:r>
              <a:rPr lang="zh-CN" altLang="en-US" sz="5400" dirty="0"/>
              <a:t>动词的</a:t>
            </a:r>
            <a:r>
              <a:rPr lang="zh-CN" altLang="en-US" sz="5400">
                <a:sym typeface="+mn-ea"/>
              </a:rPr>
              <a:t>て</a:t>
            </a:r>
            <a:r>
              <a:rPr lang="zh-CN" altLang="en-US" sz="5400" dirty="0"/>
              <a:t>形与</a:t>
            </a:r>
            <a:r>
              <a:rPr lang="zh-CN" altLang="zh-CN" sz="5400" dirty="0"/>
              <a:t>过去（</a:t>
            </a:r>
            <a:r>
              <a:rPr lang="zh-CN" altLang="en-US" sz="5400" dirty="0"/>
              <a:t>た）形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60000"/>
          </a:bodyPr>
          <a:p>
            <a:r>
              <a:rPr lang="en-US" altLang="zh-CN" dirty="0"/>
              <a:t>                                                                       </a:t>
            </a:r>
            <a:r>
              <a:rPr lang="zh-CN" altLang="en-US" dirty="0"/>
              <a:t>一个刚学完</a:t>
            </a:r>
            <a:r>
              <a:rPr lang="ja-JP" altLang="zh-CN" dirty="0"/>
              <a:t>て</a:t>
            </a:r>
            <a:r>
              <a:rPr lang="zh-CN" altLang="en-US" dirty="0"/>
              <a:t>形和过去形的萌新的悲惨经历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zh-CN">
                <a:sym typeface="+mn-ea"/>
              </a:rPr>
              <a:t>て</a:t>
            </a:r>
            <a:r>
              <a:rPr lang="zh-CN" altLang="en-US">
                <a:sym typeface="+mn-ea"/>
              </a:rPr>
              <a:t>形用法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>
                <a:sym typeface="+mn-ea"/>
              </a:rPr>
              <a:t>动词</a:t>
            </a:r>
            <a:r>
              <a:rPr lang="ja-JP" altLang="zh-CN">
                <a:sym typeface="+mn-ea"/>
              </a:rPr>
              <a:t>て</a:t>
            </a:r>
            <a:r>
              <a:rPr lang="zh-CN" altLang="ja-JP">
                <a:sym typeface="+mn-ea"/>
              </a:rPr>
              <a:t>形 </a:t>
            </a:r>
            <a:r>
              <a:rPr lang="en-US" altLang="zh-CN">
                <a:sym typeface="+mn-ea"/>
              </a:rPr>
              <a:t>+ </a:t>
            </a:r>
            <a:r>
              <a:rPr lang="ja-JP" altLang="en-US">
                <a:sym typeface="+mn-ea"/>
              </a:rPr>
              <a:t>も　いいです</a:t>
            </a:r>
            <a:endParaRPr lang="ja-JP" altLang="en-US">
              <a:sym typeface="+mn-ea"/>
            </a:endParaRPr>
          </a:p>
          <a:p>
            <a:r>
              <a:rPr lang="zh-CN" altLang="zh-CN">
                <a:sym typeface="+mn-ea"/>
              </a:rPr>
              <a:t>动词</a:t>
            </a:r>
            <a:r>
              <a:rPr lang="ja-JP" altLang="zh-CN">
                <a:sym typeface="+mn-ea"/>
              </a:rPr>
              <a:t>て</a:t>
            </a:r>
            <a:r>
              <a:rPr lang="zh-CN" altLang="ja-JP">
                <a:sym typeface="+mn-ea"/>
              </a:rPr>
              <a:t>形 </a:t>
            </a:r>
            <a:r>
              <a:rPr lang="en-US" altLang="zh-CN">
                <a:sym typeface="+mn-ea"/>
              </a:rPr>
              <a:t>+ </a:t>
            </a:r>
            <a:r>
              <a:rPr lang="ja-JP" altLang="en-US">
                <a:sym typeface="+mn-ea"/>
              </a:rPr>
              <a:t>は　いけません</a:t>
            </a:r>
            <a:endParaRPr lang="ja-JP" altLang="en-US">
              <a:sym typeface="+mn-ea"/>
            </a:endParaRPr>
          </a:p>
          <a:p>
            <a:endParaRPr lang="ja-JP" altLang="en-US">
              <a:sym typeface="+mn-ea"/>
            </a:endParaRPr>
          </a:p>
          <a:p>
            <a:endParaRPr lang="ja-JP" altLang="en-US">
              <a:sym typeface="+mn-ea"/>
            </a:endParaRPr>
          </a:p>
          <a:p>
            <a:r>
              <a:rPr lang="ja-JP" altLang="en-US">
                <a:sym typeface="+mn-ea"/>
              </a:rPr>
              <a:t>ここで　写真（しゃしん）を　撮（と）</a:t>
            </a:r>
            <a:r>
              <a:rPr lang="zh-CN" altLang="en-US">
                <a:sym typeface="+mn-ea"/>
              </a:rPr>
              <a:t>っ</a:t>
            </a:r>
            <a:r>
              <a:rPr lang="ja-JP" altLang="zh-CN">
                <a:sym typeface="+mn-ea"/>
              </a:rPr>
              <a:t>て　も　いいです。</a:t>
            </a:r>
            <a:endParaRPr lang="ja-JP" altLang="zh-CN">
              <a:sym typeface="+mn-ea"/>
            </a:endParaRPr>
          </a:p>
          <a:p>
            <a:r>
              <a:rPr lang="ja-JP" altLang="en-US">
                <a:sym typeface="+mn-ea"/>
              </a:rPr>
              <a:t>ここで　写真（しゃしん）を　撮（と）</a:t>
            </a:r>
            <a:r>
              <a:rPr lang="zh-CN" altLang="en-US">
                <a:sym typeface="+mn-ea"/>
              </a:rPr>
              <a:t>っ</a:t>
            </a:r>
            <a:r>
              <a:rPr lang="ja-JP" altLang="zh-CN">
                <a:sym typeface="+mn-ea"/>
              </a:rPr>
              <a:t>て　</a:t>
            </a:r>
            <a:r>
              <a:rPr lang="ja-JP" altLang="en-US">
                <a:sym typeface="+mn-ea"/>
              </a:rPr>
              <a:t>は　いけません。</a:t>
            </a:r>
            <a:endParaRPr lang="ja-JP" altLang="en-US">
              <a:sym typeface="+mn-ea"/>
            </a:endParaRPr>
          </a:p>
          <a:p>
            <a:endParaRPr lang="ja-JP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ja-JP" altLang="zh-CN">
                <a:sym typeface="+mn-ea"/>
              </a:rPr>
              <a:t>て</a:t>
            </a:r>
            <a:r>
              <a:rPr lang="zh-CN" altLang="en-US">
                <a:sym typeface="+mn-ea"/>
              </a:rPr>
              <a:t>形用法小练习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从下列动词中选择词语，适当变形后填入括号中</a:t>
            </a:r>
            <a:endParaRPr lang="zh-CN" altLang="en-US"/>
          </a:p>
          <a:p>
            <a:r>
              <a:rPr lang="zh-CN" altLang="en-US"/>
              <a:t>     </a:t>
            </a:r>
            <a:r>
              <a:rPr lang="ja-JP" altLang="zh-CN"/>
              <a:t>　　行く　　　　書く　　　</a:t>
            </a:r>
            <a:r>
              <a:rPr lang="ja-JP" altLang="zh-CN">
                <a:sym typeface="+mn-ea"/>
              </a:rPr>
              <a:t>飲（の）む</a:t>
            </a:r>
            <a:r>
              <a:rPr lang="ja-JP" altLang="zh-CN"/>
              <a:t>　　教（おし）える</a:t>
            </a:r>
            <a:r>
              <a:rPr lang="ja-JP" altLang="zh-CN">
                <a:sym typeface="+mn-ea"/>
              </a:rPr>
              <a:t>　　　</a:t>
            </a:r>
            <a:r>
              <a:rPr lang="ja-JP" altLang="zh-CN">
                <a:sym typeface="+mn-ea"/>
              </a:rPr>
              <a:t>起きる</a:t>
            </a:r>
            <a:endParaRPr lang="ja-JP" altLang="zh-CN"/>
          </a:p>
          <a:p>
            <a:pPr indent="0" marL="0">
              <a:buNone/>
            </a:pPr>
            <a:endParaRPr lang="ja-JP" altLang="en-US"/>
          </a:p>
          <a:p>
            <a:r>
              <a:rPr lang="ja-JP" altLang="en-US"/>
              <a:t>毎朝（まいあさ）　１２時に</a:t>
            </a:r>
            <a:r>
              <a:rPr lang="ja-JP" altLang="en-US"/>
              <a:t>　（　　　　　　）（から）、</a:t>
            </a:r>
            <a:r>
              <a:rPr lang="ja-JP" altLang="en-US">
                <a:sym typeface="+mn-ea"/>
              </a:rPr>
              <a:t>食事（しょくじ ） に　</a:t>
            </a:r>
            <a:r>
              <a:rPr lang="en-US" altLang="ja-JP">
                <a:sym typeface="+mn-ea"/>
              </a:rPr>
              <a:t>(</a:t>
            </a:r>
            <a:r>
              <a:rPr lang="ja-JP" altLang="en-US">
                <a:sym typeface="+mn-ea"/>
              </a:rPr>
              <a:t>　　　　　　　</a:t>
            </a:r>
            <a:r>
              <a:rPr lang="en-US" altLang="ja-JP">
                <a:sym typeface="+mn-ea"/>
              </a:rPr>
              <a:t>)</a:t>
            </a:r>
            <a:r>
              <a:rPr lang="ja-JP" altLang="en-US">
                <a:sym typeface="+mn-ea"/>
              </a:rPr>
              <a:t>。</a:t>
            </a:r>
            <a:endParaRPr lang="ja-JP" altLang="en-US">
              <a:sym typeface="+mn-ea"/>
            </a:endParaRPr>
          </a:p>
          <a:p>
            <a:r>
              <a:rPr lang="ja-JP" altLang="en-US"/>
              <a:t> ここに　名前（なまえ）を　（　　　　　　）　ください。</a:t>
            </a:r>
            <a:endParaRPr lang="ja-JP" altLang="en-US"/>
          </a:p>
          <a:p>
            <a:r>
              <a:rPr lang="ja-JP" altLang="en-US"/>
              <a:t>私は　彼に日本語を</a:t>
            </a:r>
            <a:r>
              <a:rPr lang="ja-JP" altLang="en-US"/>
              <a:t>（　　　　　　）　います。</a:t>
            </a:r>
            <a:endParaRPr lang="ja-JP" altLang="en-US"/>
          </a:p>
          <a:p>
            <a:r>
              <a:rPr lang="ja-JP" altLang="en-US"/>
              <a:t>水（みず）を　</a:t>
            </a:r>
            <a:r>
              <a:rPr lang="en-US" altLang="ja-JP"/>
              <a:t>(</a:t>
            </a:r>
            <a:r>
              <a:rPr lang="ja-JP" altLang="en-US"/>
              <a:t>　　　　　　</a:t>
            </a:r>
            <a:r>
              <a:rPr lang="en-US" altLang="ja-JP"/>
              <a:t>)</a:t>
            </a:r>
            <a:r>
              <a:rPr lang="ja-JP" altLang="en-US"/>
              <a:t>　も　いいですが。</a:t>
            </a:r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r>
              <a:rPr/>
              <a:t/>
            </a:r>
            <a:endParaRPr lang="ja-JP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3" presetClass="entr" presetSubtype="1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3" presetClass="entr" presetSubtype="1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ID="3" presetClass="entr" presetSubtype="1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ID="3" presetClass="entr" presetSubtype="1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ID="3" presetClass="entr" presetSubtype="1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ID="3" presetClass="entr" presetSubtype="1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p>
            <a:r>
              <a:rPr lang="zh-CN" altLang="en-US">
                <a:solidFill>
                  <a:schemeClr val="bg1"/>
                </a:solidFill>
              </a:rPr>
              <a:t>过去（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た</a:t>
            </a:r>
            <a:r>
              <a:rPr lang="zh-CN" altLang="en-US">
                <a:solidFill>
                  <a:schemeClr val="bg1"/>
                </a:solidFill>
              </a:rPr>
              <a:t>）形的变形规则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把相应动词</a:t>
            </a:r>
            <a:r>
              <a:rPr lang="ja-JP" altLang="zh-CN" sz="2000">
                <a:sym typeface="+mn-ea"/>
              </a:rPr>
              <a:t>て</a:t>
            </a:r>
            <a:r>
              <a:rPr lang="zh-CN" altLang="en-US" sz="2000" dirty="0">
                <a:sym typeface="+mn-ea"/>
              </a:rPr>
              <a:t>形中的</a:t>
            </a:r>
            <a:r>
              <a:rPr lang="ja-JP" altLang="zh-CN" sz="2000">
                <a:sym typeface="+mn-ea"/>
              </a:rPr>
              <a:t>て</a:t>
            </a:r>
            <a:r>
              <a:rPr lang="zh-CN" altLang="en-US" sz="2000" dirty="0">
                <a:sym typeface="+mn-ea"/>
              </a:rPr>
              <a:t>替换为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た</a:t>
            </a:r>
            <a:endParaRPr lang="zh-CN" altLang="en-US" sz="2000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p>
            <a:r>
              <a:rPr lang="zh-CN" altLang="en-US">
                <a:solidFill>
                  <a:schemeClr val="bg1"/>
                </a:solidFill>
              </a:rPr>
              <a:t>过去形用法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000"/>
              <a:t>动词</a:t>
            </a:r>
            <a:r>
              <a:rPr lang="ja-JP" altLang="zh-CN" sz="2000"/>
              <a:t>た</a:t>
            </a:r>
            <a:r>
              <a:rPr lang="zh-CN" altLang="en-US" sz="2000"/>
              <a:t>形</a:t>
            </a:r>
            <a:r>
              <a:rPr lang="ja-JP" altLang="zh-CN" sz="2000"/>
              <a:t>　</a:t>
            </a:r>
            <a:r>
              <a:rPr lang="en-US" altLang="zh-CN" sz="2000"/>
              <a:t>+</a:t>
            </a:r>
            <a:r>
              <a:rPr lang="ja-JP" altLang="en-US" sz="2000"/>
              <a:t>　ことが　あります</a:t>
            </a:r>
            <a:endParaRPr lang="ja-JP" altLang="en-US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ja-JP" altLang="en-US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ja-JP" altLang="en-US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ja-JP" sz="2000"/>
              <a:t>例：</a:t>
            </a:r>
            <a:r>
              <a:rPr lang="ja-JP" altLang="zh-CN" sz="2000"/>
              <a:t>北京へ　</a:t>
            </a:r>
            <a:r>
              <a:rPr lang="zh-CN" altLang="ja-JP" sz="2000"/>
              <a:t>行</a:t>
            </a:r>
            <a:r>
              <a:rPr lang="ja-JP" altLang="ja-JP" sz="2000">
                <a:sym typeface="+mn-ea"/>
              </a:rPr>
              <a:t>っ</a:t>
            </a:r>
            <a:r>
              <a:rPr lang="ja-JP" altLang="zh-CN" sz="2000">
                <a:sym typeface="+mn-ea"/>
              </a:rPr>
              <a:t>た　</a:t>
            </a:r>
            <a:r>
              <a:rPr lang="ja-JP" altLang="en-US" sz="2000">
                <a:sym typeface="+mn-ea"/>
              </a:rPr>
              <a:t>ことが　あります。</a:t>
            </a:r>
            <a:endParaRPr lang="ja-JP" altLang="en-US" sz="20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过去形用法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000"/>
              <a:t>动词</a:t>
            </a:r>
            <a:r>
              <a:rPr lang="ja-JP" altLang="zh-CN" sz="2000">
                <a:sym typeface="+mn-ea"/>
              </a:rPr>
              <a:t>た</a:t>
            </a:r>
            <a:r>
              <a:rPr lang="zh-CN" altLang="en-US" sz="2000"/>
              <a:t>形 </a:t>
            </a:r>
            <a:r>
              <a:rPr lang="en-US" altLang="zh-CN" sz="2000"/>
              <a:t>+ </a:t>
            </a:r>
            <a:r>
              <a:rPr lang="ja-JP" altLang="en-US" sz="2000"/>
              <a:t>後（あと）で</a:t>
            </a:r>
            <a:r>
              <a:rPr lang="zh-CN" altLang="ja-JP" sz="2000"/>
              <a:t>，</a:t>
            </a:r>
            <a:r>
              <a:rPr lang="en-US" altLang="ja-JP" sz="2000"/>
              <a:t>+ </a:t>
            </a:r>
            <a:r>
              <a:rPr lang="zh-CN" altLang="en-US" sz="2000"/>
              <a:t>动作</a:t>
            </a:r>
            <a:endParaRPr lang="zh-CN" altLang="en-US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ja-JP" altLang="zh-CN" sz="2000"/>
              <a:t>映画（えいが）　見た　</a:t>
            </a:r>
            <a:r>
              <a:rPr lang="ja-JP" altLang="en-US" sz="2000">
                <a:sym typeface="+mn-ea"/>
              </a:rPr>
              <a:t>後で</a:t>
            </a:r>
            <a:r>
              <a:rPr lang="zh-CN" altLang="ja-JP" sz="2000">
                <a:sym typeface="+mn-ea"/>
              </a:rPr>
              <a:t>，</a:t>
            </a:r>
            <a:r>
              <a:rPr lang="ja-JP" altLang="en-US" sz="2000">
                <a:sym typeface="+mn-ea"/>
              </a:rPr>
              <a:t>　食事（しょくじ）を　しました。</a:t>
            </a:r>
            <a:endParaRPr lang="ja-JP" altLang="en-US" sz="20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过去形用法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000"/>
              <a:t>动词</a:t>
            </a:r>
            <a:r>
              <a:rPr lang="ja-JP" altLang="zh-CN" sz="2000"/>
              <a:t>た</a:t>
            </a:r>
            <a:r>
              <a:rPr lang="zh-CN" altLang="en-US" sz="2000"/>
              <a:t>形</a:t>
            </a:r>
            <a:r>
              <a:rPr lang="ja-JP" altLang="zh-CN" sz="2000"/>
              <a:t>　＋　ほうが　いいです</a:t>
            </a:r>
            <a:endParaRPr lang="ja-JP" altLang="zh-CN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ja-JP" altLang="zh-CN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ja-JP" altLang="ja-JP" sz="2000"/>
              <a:t>野菜（やさい）を　食べた　</a:t>
            </a:r>
            <a:r>
              <a:rPr lang="ja-JP" altLang="zh-CN" sz="2000">
                <a:sym typeface="+mn-ea"/>
              </a:rPr>
              <a:t>ほうが　いいです。</a:t>
            </a:r>
            <a:endParaRPr lang="ja-JP" altLang="zh-CN" sz="20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过去形用法小练习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从下列动词中选择词语，适当变形后填入括号中</a:t>
            </a:r>
            <a:endParaRPr lang="zh-CN" altLang="en-US">
              <a:sym typeface="+mn-ea"/>
            </a:endParaRPr>
          </a:p>
          <a:p>
            <a:r>
              <a:rPr lang="ja-JP" altLang="en-US">
                <a:sym typeface="+mn-ea"/>
              </a:rPr>
              <a:t>　　　　　食べる　　</a:t>
            </a:r>
            <a:r>
              <a:rPr lang="ja-JP" altLang="en-US">
                <a:sym typeface="+mn-ea"/>
              </a:rPr>
              <a:t>勉強（べんきょう）する　</a:t>
            </a:r>
            <a:r>
              <a:rPr lang="ja-JP" altLang="en-US">
                <a:sym typeface="+mn-ea"/>
              </a:rPr>
              <a:t>　起きる　　　</a:t>
            </a:r>
            <a:endParaRPr lang="ja-JP" altLang="en-US">
              <a:sym typeface="+mn-ea"/>
            </a:endParaRPr>
          </a:p>
          <a:p>
            <a:endParaRPr lang="zh-CN" altLang="en-US"/>
          </a:p>
          <a:p>
            <a:r>
              <a:rPr lang="ja-JP" altLang="en-US"/>
              <a:t>私は　すき焼（や）きを　（　　　　）</a:t>
            </a:r>
            <a:r>
              <a:rPr lang="ja-JP" altLang="en-US"/>
              <a:t>　こと</a:t>
            </a:r>
            <a:r>
              <a:rPr lang="ja-JP" altLang="en-US"/>
              <a:t>が　あります。</a:t>
            </a:r>
            <a:endParaRPr lang="ja-JP" altLang="en-US"/>
          </a:p>
          <a:p>
            <a:r>
              <a:rPr lang="ja-JP" altLang="en-US"/>
              <a:t>（　　　　　）　後で、　食事（しょくじ）</a:t>
            </a:r>
            <a:r>
              <a:rPr lang="ja-JP" altLang="en-US"/>
              <a:t>を　しました。</a:t>
            </a:r>
            <a:endParaRPr lang="ja-JP" altLang="en-US"/>
          </a:p>
          <a:p>
            <a:r>
              <a:rPr lang="ja-JP" altLang="en-US"/>
              <a:t>日本語を　（　　　　　　　）</a:t>
            </a:r>
            <a:r>
              <a:rPr lang="ja-JP" altLang="en-US"/>
              <a:t>　ほうが　いいですよ。</a:t>
            </a:r>
            <a:endParaRPr lang="ja-JP" altLang="en-US"/>
          </a:p>
          <a:p>
            <a:endParaRPr lang="ja-JP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>
                <a:sym typeface="+mn-ea"/>
              </a:rPr>
              <a:t>て</a:t>
            </a:r>
            <a:r>
              <a:rPr lang="zh-CN" altLang="en-US" dirty="0">
                <a:solidFill>
                  <a:schemeClr val="bg1"/>
                </a:solidFill>
              </a:rPr>
              <a:t>形的变形规则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一段动词</a:t>
            </a:r>
            <a:r>
              <a:rPr lang="zh-CN" sz="2000">
                <a:sym typeface="+mn-ea"/>
              </a:rPr>
              <a:t>：</a:t>
            </a:r>
            <a:r>
              <a:rPr sz="2000">
                <a:sym typeface="+mn-ea"/>
              </a:rPr>
              <a:t>词尾的「る」去掉，直接接「</a:t>
            </a:r>
            <a:r>
              <a:rPr lang="zh-CN" altLang="en-US" sz="2000">
                <a:sym typeface="+mn-ea"/>
              </a:rPr>
              <a:t>て</a:t>
            </a:r>
            <a:r>
              <a:rPr sz="2000">
                <a:sym typeface="+mn-ea"/>
              </a:rPr>
              <a:t>」</a:t>
            </a:r>
            <a:endParaRPr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sz="2000">
                <a:sym typeface="+mn-ea"/>
              </a:rPr>
              <a:t>例：</a:t>
            </a:r>
            <a:endParaRPr lang="zh-CN" sz="2000"/>
          </a:p>
          <a:p>
            <a:pPr marL="0" indent="0" algn="just">
              <a:lnSpc>
                <a:spcPct val="120000"/>
              </a:lnSpc>
              <a:buNone/>
            </a:pPr>
            <a:r>
              <a:rPr lang="zh-CN" sz="2000">
                <a:sym typeface="+mn-ea"/>
              </a:rPr>
              <a:t>         起き</a:t>
            </a:r>
            <a:r>
              <a:rPr sz="2000">
                <a:sym typeface="+mn-ea"/>
              </a:rPr>
              <a:t>る</a:t>
            </a:r>
            <a:r>
              <a:rPr lang="zh-CN" sz="2000">
                <a:sym typeface="+mn-ea"/>
              </a:rPr>
              <a:t>   </a:t>
            </a:r>
            <a:r>
              <a:rPr lang="en-US" altLang="zh-CN" sz="2000">
                <a:sym typeface="+mn-ea"/>
              </a:rPr>
              <a:t>→</a:t>
            </a:r>
            <a:r>
              <a:rPr lang="zh-CN" sz="2000">
                <a:sym typeface="+mn-ea"/>
              </a:rPr>
              <a:t>  起き</a:t>
            </a:r>
            <a:r>
              <a:rPr lang="zh-CN" altLang="en-US" sz="2000">
                <a:sym typeface="+mn-ea"/>
              </a:rPr>
              <a:t>て</a:t>
            </a:r>
            <a:endParaRPr lang="zh-CN" altLang="en-US" sz="2000" dirty="0"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zh-CN" altLang="en-US" sz="2000" dirty="0">
              <a:sym typeface="+mn-ea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sz="2000">
                <a:sym typeface="+mn-ea"/>
              </a:rPr>
              <a:t>         食べ</a:t>
            </a:r>
            <a:r>
              <a:rPr sz="2000">
                <a:sym typeface="+mn-ea"/>
              </a:rPr>
              <a:t>る</a:t>
            </a:r>
            <a:r>
              <a:rPr lang="zh-CN" sz="2000">
                <a:sym typeface="+mn-ea"/>
              </a:rPr>
              <a:t>   </a:t>
            </a:r>
            <a:r>
              <a:rPr lang="en-US" altLang="zh-CN" sz="2000">
                <a:sym typeface="+mn-ea"/>
              </a:rPr>
              <a:t>→</a:t>
            </a:r>
            <a:r>
              <a:rPr lang="zh-CN" sz="2000">
                <a:sym typeface="+mn-ea"/>
              </a:rPr>
              <a:t>  食べ</a:t>
            </a:r>
            <a:r>
              <a:rPr lang="zh-CN" altLang="en-US" sz="2000">
                <a:sym typeface="+mn-ea"/>
              </a:rPr>
              <a:t>て</a:t>
            </a: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て</a:t>
            </a:r>
            <a:r>
              <a:rPr lang="zh-CN" altLang="en-US" dirty="0">
                <a:sym typeface="+mn-ea"/>
              </a:rPr>
              <a:t>形的变形规则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カ変动词    くるーーきて</a:t>
            </a:r>
            <a:endParaRPr lang="zh-CN" altLang="en-US" dirty="0">
              <a:sym typeface="+mn-ea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>
                <a:sym typeface="+mn-ea"/>
              </a:rPr>
              <a:t>             </a:t>
            </a:r>
            <a:endParaRPr lang="zh-CN" altLang="en-US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zh-CN" altLang="en-US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サ変动词　するーーして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て</a:t>
            </a:r>
            <a:r>
              <a:rPr lang="zh-CN" altLang="en-US" dirty="0">
                <a:sym typeface="+mn-ea"/>
              </a:rPr>
              <a:t>形的变形规则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五段动词：末尾音发生音变浊化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  </a:t>
            </a:r>
            <a:r>
              <a:rPr lang="ja-JP" altLang="zh-CN"/>
              <a:t>く</a:t>
            </a:r>
            <a:r>
              <a:rPr lang="zh-CN" altLang="ja-JP"/>
              <a:t>、</a:t>
            </a:r>
            <a:r>
              <a:rPr lang="ja-JP" altLang="zh-CN"/>
              <a:t>ぐ　</a:t>
            </a:r>
            <a:r>
              <a:rPr lang="en-US" altLang="ja-JP"/>
              <a:t>→  </a:t>
            </a:r>
            <a:r>
              <a:rPr lang="ja-JP" altLang="zh-CN"/>
              <a:t>いて</a:t>
            </a:r>
            <a:r>
              <a:rPr lang="zh-CN" altLang="ja-JP"/>
              <a:t>、</a:t>
            </a:r>
            <a:r>
              <a:rPr lang="ja-JP" altLang="zh-CN">
                <a:sym typeface="+mn-ea"/>
              </a:rPr>
              <a:t>い</a:t>
            </a:r>
            <a:r>
              <a:rPr lang="ja-JP" altLang="zh-CN"/>
              <a:t>で          書く　 </a:t>
            </a:r>
            <a:r>
              <a:rPr lang="en-US" altLang="ja-JP">
                <a:sym typeface="+mn-ea"/>
              </a:rPr>
              <a:t>→  </a:t>
            </a:r>
            <a:r>
              <a:rPr lang="ja-JP" altLang="zh-CN"/>
              <a:t>かいて</a:t>
            </a:r>
            <a:endParaRPr lang="ja-JP" altLang="zh-CN"/>
          </a:p>
          <a:p>
            <a:r>
              <a:rPr lang="ja-JP" altLang="zh-CN"/>
              <a:t>　　　　う</a:t>
            </a:r>
            <a:r>
              <a:rPr lang="zh-CN" altLang="ja-JP"/>
              <a:t>、</a:t>
            </a:r>
            <a:r>
              <a:rPr lang="ja-JP" altLang="zh-CN"/>
              <a:t>つ</a:t>
            </a:r>
            <a:r>
              <a:rPr lang="zh-CN" altLang="ja-JP"/>
              <a:t>、</a:t>
            </a:r>
            <a:r>
              <a:rPr lang="ja-JP" altLang="zh-CN"/>
              <a:t>る　</a:t>
            </a:r>
            <a:r>
              <a:rPr lang="en-US" altLang="ja-JP">
                <a:sym typeface="+mn-ea"/>
              </a:rPr>
              <a:t>→  </a:t>
            </a:r>
            <a:r>
              <a:rPr lang="zh-CN" altLang="en-US">
                <a:sym typeface="+mn-ea"/>
              </a:rPr>
              <a:t>っ</a:t>
            </a:r>
            <a:r>
              <a:rPr lang="ja-JP" altLang="zh-CN"/>
              <a:t>て　　　　　　     買う　 </a:t>
            </a:r>
            <a:r>
              <a:rPr lang="en-US" altLang="ja-JP">
                <a:sym typeface="+mn-ea"/>
              </a:rPr>
              <a:t>→  </a:t>
            </a:r>
            <a:r>
              <a:rPr lang="ja-JP" altLang="zh-CN"/>
              <a:t>か</a:t>
            </a:r>
            <a:r>
              <a:rPr lang="zh-CN" altLang="en-US">
                <a:sym typeface="+mn-ea"/>
              </a:rPr>
              <a:t>っ</a:t>
            </a:r>
            <a:r>
              <a:rPr lang="ja-JP" altLang="zh-CN">
                <a:sym typeface="+mn-ea"/>
              </a:rPr>
              <a:t>て</a:t>
            </a:r>
            <a:endParaRPr lang="ja-JP" altLang="zh-CN"/>
          </a:p>
          <a:p>
            <a:r>
              <a:rPr lang="ja-JP" altLang="zh-CN"/>
              <a:t>        ぶ</a:t>
            </a:r>
            <a:r>
              <a:rPr lang="zh-CN" altLang="ja-JP"/>
              <a:t>、</a:t>
            </a:r>
            <a:r>
              <a:rPr lang="ja-JP" altLang="zh-CN"/>
              <a:t>ぬ</a:t>
            </a:r>
            <a:r>
              <a:rPr lang="zh-CN" altLang="ja-JP"/>
              <a:t>、</a:t>
            </a:r>
            <a:r>
              <a:rPr lang="ja-JP" altLang="zh-CN"/>
              <a:t>む　</a:t>
            </a:r>
            <a:r>
              <a:rPr lang="en-US" altLang="ja-JP">
                <a:sym typeface="+mn-ea"/>
              </a:rPr>
              <a:t>→   </a:t>
            </a:r>
            <a:r>
              <a:rPr lang="ja-JP" altLang="zh-CN"/>
              <a:t>んで　　　　　       死ぬ　</a:t>
            </a:r>
            <a:r>
              <a:rPr lang="en-US" altLang="ja-JP">
                <a:sym typeface="+mn-ea"/>
              </a:rPr>
              <a:t>→  </a:t>
            </a:r>
            <a:r>
              <a:rPr lang="ja-JP" altLang="zh-CN"/>
              <a:t>しんで</a:t>
            </a:r>
            <a:endParaRPr lang="ja-JP" altLang="zh-CN"/>
          </a:p>
          <a:p>
            <a:r>
              <a:rPr lang="ja-JP" altLang="zh-CN"/>
              <a:t>                       す  </a:t>
            </a:r>
            <a:r>
              <a:rPr lang="en-US" altLang="ja-JP">
                <a:sym typeface="+mn-ea"/>
              </a:rPr>
              <a:t>→    </a:t>
            </a:r>
            <a:r>
              <a:rPr lang="ja-JP" altLang="zh-CN"/>
              <a:t>して　　　　　       話す　</a:t>
            </a:r>
            <a:r>
              <a:rPr lang="en-US" altLang="ja-JP">
                <a:sym typeface="+mn-ea"/>
              </a:rPr>
              <a:t>→  </a:t>
            </a:r>
            <a:r>
              <a:rPr lang="ja-JP" altLang="zh-CN"/>
              <a:t>はなして</a:t>
            </a:r>
            <a:endParaRPr lang="ja-JP" altLang="zh-CN"/>
          </a:p>
          <a:p>
            <a:endParaRPr lang="ja-JP" altLang="zh-CN"/>
          </a:p>
          <a:p>
            <a:r>
              <a:rPr lang="zh-CN" altLang="ja-JP"/>
              <a:t>特例：</a:t>
            </a:r>
            <a:r>
              <a:rPr lang="ja-JP" altLang="zh-CN">
                <a:sym typeface="+mn-ea"/>
              </a:rPr>
              <a:t>行く   </a:t>
            </a:r>
            <a:r>
              <a:rPr lang="en-US" altLang="ja-JP">
                <a:sym typeface="+mn-ea"/>
              </a:rPr>
              <a:t>→   </a:t>
            </a:r>
            <a:r>
              <a:rPr lang="ja-JP" altLang="en-US" dirty="0">
                <a:sym typeface="+mn-ea"/>
              </a:rPr>
              <a:t>い</a:t>
            </a:r>
            <a:r>
              <a:rPr lang="ja-JP" altLang="ja-JP">
                <a:sym typeface="+mn-ea"/>
              </a:rPr>
              <a:t>っ</a:t>
            </a:r>
            <a:r>
              <a:rPr lang="zh-CN" altLang="en-US">
                <a:sym typeface="+mn-ea"/>
              </a:rPr>
              <a:t>て</a:t>
            </a:r>
            <a:endParaRPr lang="zh-CN" altLang="ja-JP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>
                <a:sym typeface="+mn-ea"/>
              </a:rPr>
              <a:t>て形变形小练习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ja-JP" altLang="zh-CN" sz="2000">
                <a:sym typeface="+mn-ea"/>
              </a:rPr>
              <a:t>急（いそ）ぐ　　</a:t>
            </a:r>
            <a:endParaRPr lang="ja-JP" altLang="en-US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ja-JP" altLang="zh-CN" sz="2000">
                <a:sym typeface="+mn-ea"/>
              </a:rPr>
              <a:t>読（よ）む</a:t>
            </a:r>
            <a:endParaRPr lang="ja-JP" altLang="zh-CN" sz="2000"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ja-JP" altLang="zh-CN" sz="2000">
                <a:sym typeface="+mn-ea"/>
              </a:rPr>
              <a:t>飛（と）ぶ</a:t>
            </a:r>
            <a:endParaRPr lang="ja-JP" altLang="zh-CN" sz="2000"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ja-JP" altLang="zh-CN" sz="2000">
                <a:sym typeface="+mn-ea"/>
              </a:rPr>
              <a:t>見る</a:t>
            </a:r>
            <a:endParaRPr lang="ja-JP" altLang="zh-CN" sz="2000"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ja-JP" altLang="zh-CN" sz="2000">
                <a:sym typeface="+mn-ea"/>
              </a:rPr>
              <a:t>借（か）</a:t>
            </a:r>
            <a:r>
              <a:rPr lang="ja-JP" altLang="zh-CN" sz="2000">
                <a:sym typeface="+mn-ea"/>
              </a:rPr>
              <a:t>りる</a:t>
            </a:r>
            <a:endParaRPr lang="ja-JP" altLang="zh-CN" sz="2000"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ja-JP" altLang="zh-CN" sz="2000">
                <a:sym typeface="+mn-ea"/>
              </a:rPr>
              <a:t>する</a:t>
            </a:r>
            <a:endParaRPr lang="ja-JP" altLang="zh-CN" sz="2000">
              <a:sym typeface="+mn-ea"/>
            </a:endParaRPr>
          </a:p>
          <a:p>
            <a:pPr marL="0" indent="0" algn="just">
              <a:lnSpc>
                <a:spcPct val="120000"/>
              </a:lnSpc>
              <a:buSzTx/>
              <a:buFont typeface="Arial" panose="020B0604020202020204" pitchFamily="34" charset="0"/>
              <a:buNone/>
            </a:pPr>
            <a:endParaRPr lang="en-US" altLang="zh-CN" sz="2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ja-JP" altLang="en-US" sz="2000" dirty="0"/>
              <a:t>いそい</a:t>
            </a:r>
            <a:r>
              <a:rPr lang="ja-JP" altLang="zh-CN" sz="2000">
                <a:sym typeface="+mn-ea"/>
              </a:rPr>
              <a:t>で</a:t>
            </a:r>
            <a:endParaRPr lang="ja-JP" altLang="zh-CN" sz="20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ja-JP" altLang="en-US" sz="2000" dirty="0"/>
              <a:t>よんで</a:t>
            </a:r>
            <a:endParaRPr lang="ja-JP" altLang="en-US" sz="2000" dirty="0"/>
          </a:p>
          <a:p>
            <a:pPr algn="just">
              <a:lnSpc>
                <a:spcPct val="120000"/>
              </a:lnSpc>
            </a:pPr>
            <a:r>
              <a:rPr lang="ja-JP" altLang="en-US" sz="2000" dirty="0"/>
              <a:t>とんで</a:t>
            </a:r>
            <a:endParaRPr lang="ja-JP" altLang="en-US" sz="2000" dirty="0"/>
          </a:p>
          <a:p>
            <a:pPr algn="just">
              <a:lnSpc>
                <a:spcPct val="120000"/>
              </a:lnSpc>
            </a:pPr>
            <a:r>
              <a:rPr lang="ja-JP" altLang="en-US" sz="2000" dirty="0"/>
              <a:t>み</a:t>
            </a:r>
            <a:r>
              <a:rPr lang="zh-CN" altLang="en-US" sz="2000">
                <a:sym typeface="+mn-ea"/>
              </a:rPr>
              <a:t>て</a:t>
            </a:r>
            <a:endParaRPr lang="ja-JP" altLang="en-US" sz="2000" dirty="0"/>
          </a:p>
          <a:p>
            <a:pPr algn="just">
              <a:lnSpc>
                <a:spcPct val="120000"/>
              </a:lnSpc>
            </a:pPr>
            <a:r>
              <a:rPr lang="ja-JP" altLang="en-US" sz="2000" dirty="0"/>
              <a:t>かり</a:t>
            </a:r>
            <a:r>
              <a:rPr lang="zh-CN" altLang="en-US" sz="2000">
                <a:sym typeface="+mn-ea"/>
              </a:rPr>
              <a:t>て</a:t>
            </a:r>
            <a:endParaRPr lang="ja-JP" altLang="en-US" sz="2000" dirty="0"/>
          </a:p>
          <a:p>
            <a:pPr algn="just">
              <a:lnSpc>
                <a:spcPct val="120000"/>
              </a:lnSpc>
            </a:pPr>
            <a:r>
              <a:rPr lang="ja-JP" altLang="en-US" sz="2000" dirty="0"/>
              <a:t>し</a:t>
            </a:r>
            <a:r>
              <a:rPr lang="zh-CN" altLang="en-US" sz="2000">
                <a:sym typeface="+mn-ea"/>
              </a:rPr>
              <a:t>て</a:t>
            </a:r>
            <a:endParaRPr lang="ja-JP" altLang="en-US" sz="2000" dirty="0"/>
          </a:p>
          <a:p>
            <a:pPr marL="0" indent="0" algn="just">
              <a:lnSpc>
                <a:spcPct val="120000"/>
              </a:lnSpc>
              <a:buNone/>
            </a:pPr>
            <a:endParaRPr lang="ja-JP" altLang="en-US" sz="2000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p>
            <a:r>
              <a:rPr lang="ja-JP" altLang="zh-CN">
                <a:solidFill>
                  <a:schemeClr val="bg1"/>
                </a:solidFill>
              </a:rPr>
              <a:t>て</a:t>
            </a:r>
            <a:r>
              <a:rPr lang="zh-CN" altLang="en-US">
                <a:solidFill>
                  <a:schemeClr val="bg1"/>
                </a:solidFill>
              </a:rPr>
              <a:t>形用法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000"/>
              <a:t>动词（</a:t>
            </a:r>
            <a:r>
              <a:rPr lang="ja-JP" altLang="zh-CN" sz="2000">
                <a:solidFill>
                  <a:schemeClr val="bg1"/>
                </a:solidFill>
                <a:sym typeface="+mn-ea"/>
              </a:rPr>
              <a:t>て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形</a:t>
            </a:r>
            <a:r>
              <a:rPr lang="zh-CN" altLang="en-US" sz="2000"/>
              <a:t>）</a:t>
            </a:r>
            <a:r>
              <a:rPr lang="en-US" altLang="zh-CN" sz="2000"/>
              <a:t>+</a:t>
            </a:r>
            <a:r>
              <a:rPr lang="zh-CN" altLang="en-US" sz="2000"/>
              <a:t>动词：</a:t>
            </a:r>
            <a:endParaRPr lang="zh-CN" altLang="en-US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ja-JP" altLang="zh-CN" sz="2000"/>
              <a:t>家（いえ）へ　帰（かえ）</a:t>
            </a:r>
            <a:r>
              <a:rPr lang="zh-CN" altLang="en-US" sz="2000">
                <a:sym typeface="+mn-ea"/>
              </a:rPr>
              <a:t>っ</a:t>
            </a:r>
            <a:r>
              <a:rPr lang="ja-JP" altLang="zh-CN" sz="2000">
                <a:sym typeface="+mn-ea"/>
              </a:rPr>
              <a:t>て、宿題（しゅくだい）を　します。</a:t>
            </a:r>
            <a:endParaRPr lang="ja-JP" altLang="zh-CN" sz="2000"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ja-JP" altLang="zh-CN" sz="2000"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ja-JP" altLang="zh-CN" sz="2000">
                <a:sym typeface="+mn-ea"/>
              </a:rPr>
              <a:t>図書館（としょかん）へ　行</a:t>
            </a:r>
            <a:r>
              <a:rPr lang="zh-CN" altLang="en-US" sz="2000">
                <a:sym typeface="+mn-ea"/>
              </a:rPr>
              <a:t>っ</a:t>
            </a:r>
            <a:r>
              <a:rPr lang="ja-JP" altLang="zh-CN" sz="2000">
                <a:sym typeface="+mn-ea"/>
              </a:rPr>
              <a:t>て、本</a:t>
            </a:r>
            <a:r>
              <a:rPr lang="zh-CN" altLang="ja-JP" sz="2000">
                <a:sym typeface="+mn-ea"/>
              </a:rPr>
              <a:t>（</a:t>
            </a:r>
            <a:r>
              <a:rPr lang="ja-JP" altLang="ja-JP" sz="2000">
                <a:sym typeface="+mn-ea"/>
              </a:rPr>
              <a:t>ほん</a:t>
            </a:r>
            <a:r>
              <a:rPr lang="zh-CN" altLang="ja-JP" sz="2000">
                <a:sym typeface="+mn-ea"/>
              </a:rPr>
              <a:t>）</a:t>
            </a:r>
            <a:r>
              <a:rPr lang="ja-JP" altLang="zh-CN" sz="2000">
                <a:sym typeface="+mn-ea"/>
              </a:rPr>
              <a:t>を　借（か）りて、家へ　帰ります。</a:t>
            </a:r>
            <a:endParaRPr lang="ja-JP" altLang="zh-CN" sz="20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ja-JP" altLang="zh-CN">
                <a:sym typeface="+mn-ea"/>
              </a:rPr>
              <a:t>て</a:t>
            </a:r>
            <a:r>
              <a:rPr lang="zh-CN" altLang="en-US">
                <a:sym typeface="+mn-ea"/>
              </a:rPr>
              <a:t>形用法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动词</a:t>
            </a:r>
            <a:r>
              <a:rPr lang="ja-JP" altLang="zh-CN"/>
              <a:t>て</a:t>
            </a:r>
            <a:r>
              <a:rPr lang="zh-CN" altLang="ja-JP"/>
              <a:t>形 </a:t>
            </a:r>
            <a:r>
              <a:rPr lang="en-US" altLang="zh-CN"/>
              <a:t>+ </a:t>
            </a:r>
            <a:r>
              <a:rPr lang="ja-JP" altLang="zh-CN"/>
              <a:t>から </a:t>
            </a:r>
            <a:r>
              <a:rPr lang="en-US" altLang="ja-JP"/>
              <a:t>+ </a:t>
            </a:r>
            <a:r>
              <a:rPr lang="zh-CN" altLang="en-US"/>
              <a:t>动词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ja-JP" altLang="zh-CN">
                <a:sym typeface="+mn-ea"/>
              </a:rPr>
              <a:t>家へ　帰</a:t>
            </a:r>
            <a:r>
              <a:rPr lang="zh-CN" altLang="en-US">
                <a:sym typeface="+mn-ea"/>
              </a:rPr>
              <a:t>っ</a:t>
            </a:r>
            <a:r>
              <a:rPr lang="ja-JP" altLang="zh-CN">
                <a:sym typeface="+mn-ea"/>
              </a:rPr>
              <a:t>てから、宿題を　します。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ja-JP">
                <a:sym typeface="+mn-ea"/>
              </a:rPr>
              <a:t>错例：</a:t>
            </a:r>
            <a:r>
              <a:rPr lang="ja-JP" altLang="zh-CN">
                <a:sym typeface="+mn-ea"/>
              </a:rPr>
              <a:t>図書館へ　行</a:t>
            </a:r>
            <a:r>
              <a:rPr lang="zh-CN" altLang="en-US">
                <a:sym typeface="+mn-ea"/>
              </a:rPr>
              <a:t>っ</a:t>
            </a:r>
            <a:r>
              <a:rPr lang="ja-JP" altLang="zh-CN">
                <a:sym typeface="+mn-ea"/>
              </a:rPr>
              <a:t>てから、本を　借りてから、家へ　帰ります。</a:t>
            </a:r>
            <a:endParaRPr lang="ja-JP" altLang="zh-CN"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p>
            <a:r>
              <a:rPr lang="ja-JP" altLang="zh-CN">
                <a:sym typeface="+mn-ea"/>
              </a:rPr>
              <a:t>て</a:t>
            </a:r>
            <a:r>
              <a:rPr lang="zh-CN" altLang="en-US">
                <a:sym typeface="+mn-ea"/>
              </a:rPr>
              <a:t>形用法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zh-CN" sz="2000">
                <a:sym typeface="+mn-ea"/>
              </a:rPr>
              <a:t>动词</a:t>
            </a:r>
            <a:r>
              <a:rPr lang="ja-JP" altLang="zh-CN" sz="2000">
                <a:sym typeface="+mn-ea"/>
              </a:rPr>
              <a:t>て</a:t>
            </a:r>
            <a:r>
              <a:rPr lang="zh-CN" altLang="ja-JP" sz="2000">
                <a:sym typeface="+mn-ea"/>
              </a:rPr>
              <a:t>形 </a:t>
            </a:r>
            <a:r>
              <a:rPr lang="en-US" altLang="zh-CN" sz="2000">
                <a:sym typeface="+mn-ea"/>
              </a:rPr>
              <a:t>+ </a:t>
            </a:r>
            <a:r>
              <a:rPr lang="ja-JP" altLang="zh-CN" sz="2000">
                <a:sym typeface="+mn-ea"/>
              </a:rPr>
              <a:t>ください</a:t>
            </a:r>
            <a:endParaRPr lang="ja-JP" altLang="zh-CN" sz="2000"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ja-JP" altLang="zh-CN" sz="2000"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ja-JP" altLang="zh-CN" sz="2000"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ja-JP" altLang="zh-CN" sz="2000">
                <a:sym typeface="+mn-ea"/>
              </a:rPr>
              <a:t>この荷物（にもつ）を　航空便（こうくうびん）で　送（おく）</a:t>
            </a:r>
            <a:r>
              <a:rPr lang="zh-CN" altLang="en-US" sz="2000">
                <a:sym typeface="+mn-ea"/>
              </a:rPr>
              <a:t>っ</a:t>
            </a:r>
            <a:r>
              <a:rPr lang="ja-JP" altLang="zh-CN" sz="2000">
                <a:sym typeface="+mn-ea"/>
              </a:rPr>
              <a:t>て　ください。</a:t>
            </a:r>
            <a:endParaRPr lang="ja-JP" altLang="zh-CN" sz="20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ja-JP" altLang="zh-CN">
                <a:sym typeface="+mn-ea"/>
              </a:rPr>
              <a:t>て</a:t>
            </a:r>
            <a:r>
              <a:rPr lang="zh-CN" altLang="en-US">
                <a:sym typeface="+mn-ea"/>
              </a:rPr>
              <a:t>形用法</a:t>
            </a:r>
            <a:br>
              <a:rPr lang="zh-CN" altLang="en-US">
                <a:solidFill>
                  <a:schemeClr val="bg1"/>
                </a:solidFill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>
                <a:sym typeface="+mn-ea"/>
              </a:rPr>
              <a:t>动词</a:t>
            </a:r>
            <a:r>
              <a:rPr lang="ja-JP" altLang="zh-CN">
                <a:sym typeface="+mn-ea"/>
              </a:rPr>
              <a:t>て</a:t>
            </a:r>
            <a:r>
              <a:rPr lang="zh-CN" altLang="ja-JP">
                <a:sym typeface="+mn-ea"/>
              </a:rPr>
              <a:t>形 </a:t>
            </a:r>
            <a:r>
              <a:rPr lang="en-US" altLang="zh-CN">
                <a:sym typeface="+mn-ea"/>
              </a:rPr>
              <a:t>+ </a:t>
            </a:r>
            <a:r>
              <a:rPr lang="ja-JP" altLang="zh-CN">
                <a:sym typeface="+mn-ea"/>
              </a:rPr>
              <a:t>います</a:t>
            </a:r>
            <a:endParaRPr lang="ja-JP" altLang="zh-CN">
              <a:sym typeface="+mn-ea"/>
            </a:endParaRPr>
          </a:p>
          <a:p>
            <a:endParaRPr lang="ja-JP" altLang="zh-CN">
              <a:sym typeface="+mn-ea"/>
            </a:endParaRPr>
          </a:p>
          <a:p>
            <a:endParaRPr lang="ja-JP" altLang="zh-CN">
              <a:sym typeface="+mn-ea"/>
            </a:endParaRPr>
          </a:p>
          <a:p>
            <a:endParaRPr lang="ja-JP" altLang="zh-CN">
              <a:sym typeface="+mn-ea"/>
            </a:endParaRPr>
          </a:p>
          <a:p>
            <a:r>
              <a:rPr lang="ja-JP" altLang="zh-CN">
                <a:sym typeface="+mn-ea"/>
              </a:rPr>
              <a:t>私は　今（いま）　新聞（しんぶん）を　読んで　います。</a:t>
            </a:r>
            <a:endParaRPr lang="ja-JP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64416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a"/>
  <p:tag name="KSO_WM_UNIT_INDEX" val="1"/>
  <p:tag name="KSO_WM_UNIT_ID" val="custom20164416_3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f"/>
  <p:tag name="KSO_WM_UNIT_INDEX" val="1"/>
  <p:tag name="KSO_WM_UNIT_ID" val="custom20164416_3*f*1"/>
  <p:tag name="KSO_WM_UNIT_CLEAR" val="1"/>
  <p:tag name="KSO_WM_UNIT_LAYERLEVEL" val="1"/>
  <p:tag name="KSO_WM_UNIT_VALUE" val="209"/>
  <p:tag name="KSO_WM_UNIT_HIGHLIGHT" val="0"/>
  <p:tag name="KSO_WM_UNIT_COMPATIBLE" val="0"/>
  <p:tag name="KSO_WM_UNIT_PRESET_TEXT_INDEX" val="6"/>
  <p:tag name="KSO_WM_UNIT_PRESET_TEXT_LEN" val="10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f"/>
  <p:tag name="KSO_WM_UNIT_INDEX" val="2"/>
  <p:tag name="KSO_WM_UNIT_ID" val="custom20164416_3*f*2"/>
  <p:tag name="KSO_WM_UNIT_CLEAR" val="1"/>
  <p:tag name="KSO_WM_UNIT_LAYERLEVEL" val="1"/>
  <p:tag name="KSO_WM_UNIT_VALUE" val="209"/>
  <p:tag name="KSO_WM_UNIT_HIGHLIGHT" val="0"/>
  <p:tag name="KSO_WM_UNIT_COMPATIBLE" val="0"/>
  <p:tag name="KSO_WM_UNIT_PRESET_TEXT_INDEX" val="6"/>
  <p:tag name="KSO_WM_UNIT_PRESET_TEXT_LEN" val="101"/>
</p:tagLst>
</file>

<file path=ppt/tags/tag15.xml><?xml version="1.0" encoding="utf-8"?>
<p:tagLst xmlns:p="http://schemas.openxmlformats.org/presentationml/2006/main">
  <p:tag name="KSO_WM_TEMPLATE_CATEGORY" val="custom"/>
  <p:tag name="KSO_WM_TEMPLATE_INDEX" val="20164416"/>
  <p:tag name="KSO_WM_TAG_VERSION" val="1.0"/>
  <p:tag name="KSO_WM_SLIDE_ID" val="custom20164416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a"/>
  <p:tag name="KSO_WM_UNIT_INDEX" val="1"/>
  <p:tag name="KSO_WM_UNIT_ID" val="custom20164416_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f"/>
  <p:tag name="KSO_WM_UNIT_INDEX" val="1"/>
  <p:tag name="KSO_WM_UNIT_ID" val="custom20164416_2*f*1"/>
  <p:tag name="KSO_WM_UNIT_CLEAR" val="1"/>
  <p:tag name="KSO_WM_UNIT_LAYERLEVEL" val="1"/>
  <p:tag name="KSO_WM_UNIT_VALUE" val="440"/>
  <p:tag name="KSO_WM_UNIT_HIGHLIGHT" val="0"/>
  <p:tag name="KSO_WM_UNIT_COMPATIBLE" val="0"/>
  <p:tag name="KSO_WM_UNIT_PRESET_TEXT_INDEX" val="6"/>
  <p:tag name="KSO_WM_UNIT_PRESET_TEXT_LEN" val="254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  <p:tag name="KSO_WM_TAG_VERSION" val="1.0"/>
  <p:tag name="KSO_WM_SLIDE_ID" val="custom20164416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144"/>
  <p:tag name="KSO_WM_SLIDE_SIZE" val="828*343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64416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a"/>
  <p:tag name="KSO_WM_UNIT_INDEX" val="1"/>
  <p:tag name="KSO_WM_UNIT_ID" val="custom20164416_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f"/>
  <p:tag name="KSO_WM_UNIT_INDEX" val="1"/>
  <p:tag name="KSO_WM_UNIT_ID" val="custom20164416_2*f*1"/>
  <p:tag name="KSO_WM_UNIT_CLEAR" val="1"/>
  <p:tag name="KSO_WM_UNIT_LAYERLEVEL" val="1"/>
  <p:tag name="KSO_WM_UNIT_VALUE" val="440"/>
  <p:tag name="KSO_WM_UNIT_HIGHLIGHT" val="0"/>
  <p:tag name="KSO_WM_UNIT_COMPATIBLE" val="0"/>
  <p:tag name="KSO_WM_UNIT_PRESET_TEXT_INDEX" val="6"/>
  <p:tag name="KSO_WM_UNIT_PRESET_TEXT_LEN" val="254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  <p:tag name="KSO_WM_TAG_VERSION" val="1.0"/>
  <p:tag name="KSO_WM_SLIDE_ID" val="custom20164416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144"/>
  <p:tag name="KSO_WM_SLIDE_SIZE" val="828*343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a"/>
  <p:tag name="KSO_WM_UNIT_INDEX" val="1"/>
  <p:tag name="KSO_WM_UNIT_ID" val="custom20164416_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f"/>
  <p:tag name="KSO_WM_UNIT_INDEX" val="1"/>
  <p:tag name="KSO_WM_UNIT_ID" val="custom20164416_2*f*1"/>
  <p:tag name="KSO_WM_UNIT_CLEAR" val="1"/>
  <p:tag name="KSO_WM_UNIT_LAYERLEVEL" val="1"/>
  <p:tag name="KSO_WM_UNIT_VALUE" val="440"/>
  <p:tag name="KSO_WM_UNIT_HIGHLIGHT" val="0"/>
  <p:tag name="KSO_WM_UNIT_COMPATIBLE" val="0"/>
  <p:tag name="KSO_WM_UNIT_PRESET_TEXT_INDEX" val="6"/>
  <p:tag name="KSO_WM_UNIT_PRESET_TEXT_LEN" val="254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  <p:tag name="KSO_WM_TAG_VERSION" val="1.0"/>
  <p:tag name="KSO_WM_SLIDE_ID" val="custom20164416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144"/>
  <p:tag name="KSO_WM_SLIDE_SIZE" val="828*343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a"/>
  <p:tag name="KSO_WM_UNIT_INDEX" val="1"/>
  <p:tag name="KSO_WM_UNIT_ID" val="custom20164416_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.xml><?xml version="1.0" encoding="utf-8"?>
<p:tagLst xmlns:p="http://schemas.openxmlformats.org/presentationml/2006/main">
  <p:tag name="KSO_WM_TEMPLATE_CATEGORY" val="custom"/>
  <p:tag name="KSO_WM_TEMPLATE_INDEX" val="20164416"/>
  <p:tag name="KSO_WM_TAG_VERSION" val="1.0"/>
  <p:tag name="KSO_WM_BEAUTIFY_FLAG" val="#wm#"/>
  <p:tag name="KSO_WM_TEMPLATE_THUMBS_INDEX" val="1、2、3、4、5、6、7、8、9、10、1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f"/>
  <p:tag name="KSO_WM_UNIT_INDEX" val="1"/>
  <p:tag name="KSO_WM_UNIT_ID" val="custom20164416_2*f*1"/>
  <p:tag name="KSO_WM_UNIT_CLEAR" val="1"/>
  <p:tag name="KSO_WM_UNIT_LAYERLEVEL" val="1"/>
  <p:tag name="KSO_WM_UNIT_VALUE" val="440"/>
  <p:tag name="KSO_WM_UNIT_HIGHLIGHT" val="0"/>
  <p:tag name="KSO_WM_UNIT_COMPATIBLE" val="0"/>
  <p:tag name="KSO_WM_UNIT_PRESET_TEXT_INDEX" val="6"/>
  <p:tag name="KSO_WM_UNIT_PRESET_TEXT_LEN" val="254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  <p:tag name="KSO_WM_TAG_VERSION" val="1.0"/>
  <p:tag name="KSO_WM_SLIDE_ID" val="custom20164416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144"/>
  <p:tag name="KSO_WM_SLIDE_SIZE" val="828*343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a"/>
  <p:tag name="KSO_WM_UNIT_INDEX" val="1"/>
  <p:tag name="KSO_WM_UNIT_ID" val="custom20164416_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f"/>
  <p:tag name="KSO_WM_UNIT_INDEX" val="1"/>
  <p:tag name="KSO_WM_UNIT_ID" val="custom20164416_2*f*1"/>
  <p:tag name="KSO_WM_UNIT_CLEAR" val="1"/>
  <p:tag name="KSO_WM_UNIT_LAYERLEVEL" val="1"/>
  <p:tag name="KSO_WM_UNIT_VALUE" val="440"/>
  <p:tag name="KSO_WM_UNIT_HIGHLIGHT" val="0"/>
  <p:tag name="KSO_WM_UNIT_COMPATIBLE" val="0"/>
  <p:tag name="KSO_WM_UNIT_PRESET_TEXT_INDEX" val="6"/>
  <p:tag name="KSO_WM_UNIT_PRESET_TEXT_LEN" val="254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  <p:tag name="KSO_WM_TAG_VERSION" val="1.0"/>
  <p:tag name="KSO_WM_SLIDE_ID" val="custom20164416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144"/>
  <p:tag name="KSO_WM_SLIDE_SIZE" val="828*343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a"/>
  <p:tag name="KSO_WM_UNIT_INDEX" val="1"/>
  <p:tag name="KSO_WM_UNIT_ID" val="custom20164416_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f"/>
  <p:tag name="KSO_WM_UNIT_INDEX" val="1"/>
  <p:tag name="KSO_WM_UNIT_ID" val="custom20164416_2*f*1"/>
  <p:tag name="KSO_WM_UNIT_CLEAR" val="1"/>
  <p:tag name="KSO_WM_UNIT_LAYERLEVEL" val="1"/>
  <p:tag name="KSO_WM_UNIT_VALUE" val="440"/>
  <p:tag name="KSO_WM_UNIT_HIGHLIGHT" val="0"/>
  <p:tag name="KSO_WM_UNIT_COMPATIBLE" val="0"/>
  <p:tag name="KSO_WM_UNIT_PRESET_TEXT_INDEX" val="6"/>
  <p:tag name="KSO_WM_UNIT_PRESET_TEXT_LEN" val="254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  <p:tag name="KSO_WM_TAG_VERSION" val="1.0"/>
  <p:tag name="KSO_WM_SLIDE_ID" val="custom20164416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144"/>
  <p:tag name="KSO_WM_SLIDE_SIZE" val="828*343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a"/>
  <p:tag name="KSO_WM_UNIT_INDEX" val="1"/>
  <p:tag name="KSO_WM_UNIT_ID" val="custom20164416_1*a*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b"/>
  <p:tag name="KSO_WM_UNIT_INDEX" val="1"/>
  <p:tag name="KSO_WM_UNIT_ID" val="custom20164416_1*b*1"/>
  <p:tag name="KSO_WM_UNIT_LAYERLEVEL" val="1"/>
  <p:tag name="KSO_WM_UNIT_VALUE" val="27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6.xml><?xml version="1.0" encoding="utf-8"?>
<p:tagLst xmlns:p="http://schemas.openxmlformats.org/presentationml/2006/main">
  <p:tag name="KSO_WM_TEMPLATE_CATEGORY" val="custom"/>
  <p:tag name="KSO_WM_TEMPLATE_INDEX" val="20164416"/>
  <p:tag name="KSO_WM_TAG_VERSION" val="1.0"/>
  <p:tag name="KSO_WM_SLIDE_ID" val="custom2016441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a"/>
  <p:tag name="KSO_WM_UNIT_INDEX" val="1"/>
  <p:tag name="KSO_WM_UNIT_ID" val="custom20164416_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f"/>
  <p:tag name="KSO_WM_UNIT_INDEX" val="1"/>
  <p:tag name="KSO_WM_UNIT_ID" val="custom20164416_2*f*1"/>
  <p:tag name="KSO_WM_UNIT_CLEAR" val="1"/>
  <p:tag name="KSO_WM_UNIT_LAYERLEVEL" val="1"/>
  <p:tag name="KSO_WM_UNIT_VALUE" val="440"/>
  <p:tag name="KSO_WM_UNIT_HIGHLIGHT" val="0"/>
  <p:tag name="KSO_WM_UNIT_COMPATIBLE" val="0"/>
  <p:tag name="KSO_WM_UNIT_PRESET_TEXT_INDEX" val="6"/>
  <p:tag name="KSO_WM_UNIT_PRESET_TEXT_LEN" val="254"/>
</p:tagLst>
</file>

<file path=ppt/tags/tag9.xml><?xml version="1.0" encoding="utf-8"?>
<p:tagLst xmlns:p="http://schemas.openxmlformats.org/presentationml/2006/main">
  <p:tag name="KSO_WM_TEMPLATE_CATEGORY" val="custom"/>
  <p:tag name="KSO_WM_TEMPLATE_INDEX" val="20164416"/>
  <p:tag name="KSO_WM_TAG_VERSION" val="1.0"/>
  <p:tag name="KSO_WM_SLIDE_ID" val="custom2016441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heme/theme1.xml><?xml version="1.0" encoding="utf-8"?>
<a:theme xmlns:a="http://schemas.openxmlformats.org/drawingml/2006/main" name="自定义设计方案">
  <a:themeElements>
    <a:clrScheme name="自定义 37">
      <a:dk1>
        <a:srgbClr val="000000"/>
      </a:dk1>
      <a:lt1>
        <a:srgbClr val="FFFFFF"/>
      </a:lt1>
      <a:dk2>
        <a:srgbClr val="131C21"/>
      </a:dk2>
      <a:lt2>
        <a:srgbClr val="44546A"/>
      </a:lt2>
      <a:accent1>
        <a:srgbClr val="00B0F0"/>
      </a:accent1>
      <a:accent2>
        <a:srgbClr val="8865DB"/>
      </a:accent2>
      <a:accent3>
        <a:srgbClr val="F56A4A"/>
      </a:accent3>
      <a:accent4>
        <a:srgbClr val="2F729B"/>
      </a:accent4>
      <a:accent5>
        <a:srgbClr val="CB3416"/>
      </a:accent5>
      <a:accent6>
        <a:srgbClr val="203864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1299</Words>
  <Application>WPS 演示</Application>
  <PresentationFormat>宽屏</PresentationFormat>
  <Paragraphs>141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黑体</vt:lpstr>
      <vt:lpstr>Arial Unicode MS</vt:lpstr>
      <vt:lpstr>MS PGothic</vt:lpstr>
      <vt:lpstr>自定义设计方案</vt:lpstr>
      <vt:lpstr> 动词的て形与た形</vt:lpstr>
      <vt:lpstr> て形的变形规则</vt:lpstr>
      <vt:lpstr>て形的变形规则</vt:lpstr>
      <vt:lpstr>て形的变形规则</vt:lpstr>
      <vt:lpstr>て形变形小练习</vt:lpstr>
      <vt:lpstr>て形用法</vt:lpstr>
      <vt:lpstr>て形用法</vt:lpstr>
      <vt:lpstr>て形用法</vt:lpstr>
      <vt:lpstr>て形用法 </vt:lpstr>
      <vt:lpstr>て形用法</vt:lpstr>
      <vt:lpstr>PowerPoint 演示文稿</vt:lpstr>
      <vt:lpstr>过去（た）形的变形规则</vt:lpstr>
      <vt:lpstr>过去形用法</vt:lpstr>
      <vt:lpstr>过去形用法</vt:lpstr>
      <vt:lpstr>过去形用法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2017-10-19T05:02:00Z</dcterms:created>
  <dcterms:modified xsi:type="dcterms:W3CDTF">2017-10-22T02:24:23Z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