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Barlow Bold" charset="1" panose="00000800000000000000"/>
      <p:regular r:id="rId19"/>
    </p:embeddedFont>
    <p:embeddedFont>
      <p:font typeface="Barlow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26644" y="2231541"/>
            <a:ext cx="5246370" cy="52463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2231541"/>
            <a:ext cx="10091369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60"/>
              </a:lnSpc>
              <a:spcBef>
                <a:spcPct val="0"/>
              </a:spcBef>
            </a:pPr>
            <a:r>
              <a:rPr lang="en-US" b="true" sz="58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Project Proposal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045185"/>
            <a:ext cx="9306691" cy="256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03"/>
              </a:lnSpc>
              <a:spcBef>
                <a:spcPct val="0"/>
              </a:spcBef>
            </a:pPr>
            <a:r>
              <a:rPr lang="en-US" b="true" sz="8419">
                <a:solidFill>
                  <a:srgbClr val="4A71F6"/>
                </a:solidFill>
                <a:latin typeface="Barlow Bold"/>
                <a:ea typeface="Barlow Bold"/>
                <a:cs typeface="Barlow Bold"/>
                <a:sym typeface="Barlow Bold"/>
              </a:rPr>
              <a:t>AI Agent for Customer Support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31746" y="1163955"/>
            <a:ext cx="14278481" cy="903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39"/>
              </a:lnSpc>
              <a:spcBef>
                <a:spcPct val="0"/>
              </a:spcBef>
            </a:pPr>
            <a:r>
              <a:rPr lang="en-US" b="true" sz="5866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Integration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51492" y="2820094"/>
            <a:ext cx="17483601" cy="4532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11"/>
              </a:lnSpc>
            </a:pPr>
          </a:p>
          <a:p>
            <a:pPr algn="just" marL="750158" indent="-375079" lvl="1">
              <a:lnSpc>
                <a:spcPts val="5211"/>
              </a:lnSpc>
              <a:buAutoNum type="arabicPeriod" startAt="1"/>
            </a:pPr>
            <a:r>
              <a:rPr lang="en-US" sz="347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Connect the AI agent to CRMs (Salesforce, HubSpot) for personalized responses.</a:t>
            </a:r>
          </a:p>
          <a:p>
            <a:pPr algn="just" marL="750158" indent="-375079" lvl="1">
              <a:lnSpc>
                <a:spcPts val="5211"/>
              </a:lnSpc>
              <a:buAutoNum type="arabicPeriod" startAt="1"/>
            </a:pPr>
            <a:r>
              <a:rPr lang="en-US" sz="347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Link with live data systems for real-time query resolution.</a:t>
            </a:r>
          </a:p>
          <a:p>
            <a:pPr algn="just" marL="750158" indent="-375079" lvl="1">
              <a:lnSpc>
                <a:spcPts val="5211"/>
              </a:lnSpc>
              <a:buAutoNum type="arabicPeriod" startAt="1"/>
            </a:pPr>
            <a:r>
              <a:rPr lang="en-US" sz="347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Sync with ticketing systems for query escalation.</a:t>
            </a:r>
          </a:p>
          <a:p>
            <a:pPr algn="just" marL="750158" indent="-375079" lvl="1">
              <a:lnSpc>
                <a:spcPts val="5211"/>
              </a:lnSpc>
              <a:buAutoNum type="arabicPeriod" startAt="1"/>
            </a:pPr>
            <a:r>
              <a:rPr lang="en-US" sz="347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Test API calls for accuracy and speed.</a:t>
            </a:r>
          </a:p>
          <a:p>
            <a:pPr algn="just" marL="750158" indent="-375079" lvl="1">
              <a:lnSpc>
                <a:spcPts val="5211"/>
              </a:lnSpc>
              <a:buAutoNum type="arabicPeriod" startAt="1"/>
            </a:pPr>
            <a:r>
              <a:rPr lang="en-US" sz="347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Validate integration with messaging platforms (WhatsApp, Messenger).</a:t>
            </a:r>
          </a:p>
          <a:p>
            <a:pPr algn="just" marL="0" indent="0" lvl="0">
              <a:lnSpc>
                <a:spcPts val="5211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29854" y="1019175"/>
            <a:ext cx="14278481" cy="903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39"/>
              </a:lnSpc>
              <a:spcBef>
                <a:spcPct val="0"/>
              </a:spcBef>
            </a:pPr>
            <a:r>
              <a:rPr lang="en-US" b="true" sz="5866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Testing and Validation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17072" y="3145137"/>
            <a:ext cx="17483601" cy="3882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0158" indent="-375079" lvl="1">
              <a:lnSpc>
                <a:spcPts val="5211"/>
              </a:lnSpc>
              <a:buAutoNum type="arabicPeriod" startAt="1"/>
            </a:pPr>
            <a:r>
              <a:rPr lang="en-US" sz="347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Perform unit tests for backend modules.</a:t>
            </a:r>
          </a:p>
          <a:p>
            <a:pPr algn="just" marL="750158" indent="-375079" lvl="1">
              <a:lnSpc>
                <a:spcPts val="5211"/>
              </a:lnSpc>
              <a:buAutoNum type="arabicPeriod" startAt="1"/>
            </a:pPr>
            <a:r>
              <a:rPr lang="en-US" sz="347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Co</a:t>
            </a:r>
            <a:r>
              <a:rPr lang="en-US" sz="347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nduct end-to-end tests on the chatbot workflow.</a:t>
            </a:r>
          </a:p>
          <a:p>
            <a:pPr algn="just" marL="750158" indent="-375079" lvl="1">
              <a:lnSpc>
                <a:spcPts val="5211"/>
              </a:lnSpc>
              <a:buAutoNum type="arabicPeriod" startAt="1"/>
            </a:pPr>
            <a:r>
              <a:rPr lang="en-US" sz="347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Simulate user queries to validate accuracy and relevance.</a:t>
            </a:r>
          </a:p>
          <a:p>
            <a:pPr algn="just" marL="750158" indent="-375079" lvl="1">
              <a:lnSpc>
                <a:spcPts val="5211"/>
              </a:lnSpc>
              <a:buAutoNum type="arabicPeriod" startAt="1"/>
            </a:pPr>
            <a:r>
              <a:rPr lang="en-US" sz="347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G</a:t>
            </a:r>
            <a:r>
              <a:rPr lang="en-US" sz="347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ather internal feedback and refine responses.</a:t>
            </a:r>
          </a:p>
          <a:p>
            <a:pPr algn="just" marL="750158" indent="-375079" lvl="1">
              <a:lnSpc>
                <a:spcPts val="5211"/>
              </a:lnSpc>
              <a:buAutoNum type="arabicPeriod" startAt="1"/>
            </a:pPr>
            <a:r>
              <a:rPr lang="en-US" sz="347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Test scalability under simulated high traffic.</a:t>
            </a:r>
          </a:p>
          <a:p>
            <a:pPr algn="just" marL="0" indent="0" lvl="0">
              <a:lnSpc>
                <a:spcPts val="5211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29854" y="1019175"/>
            <a:ext cx="14278481" cy="903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39"/>
              </a:lnSpc>
              <a:spcBef>
                <a:spcPct val="0"/>
              </a:spcBef>
            </a:pPr>
            <a:r>
              <a:rPr lang="en-US" b="true" sz="5866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Deployment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78057" y="2573532"/>
            <a:ext cx="19434978" cy="5025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93"/>
              </a:lnSpc>
            </a:pPr>
          </a:p>
          <a:p>
            <a:pPr algn="just" marL="833884" indent="-416942" lvl="1">
              <a:lnSpc>
                <a:spcPts val="5793"/>
              </a:lnSpc>
              <a:buAutoNum type="arabicPeriod" startAt="1"/>
            </a:pPr>
            <a:r>
              <a:rPr lang="en-US" sz="3862" spc="15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Host the AI agent on a cloud platform (AWS, GCP, Azure).</a:t>
            </a:r>
          </a:p>
          <a:p>
            <a:pPr algn="just" marL="833884" indent="-416942" lvl="1">
              <a:lnSpc>
                <a:spcPts val="5793"/>
              </a:lnSpc>
              <a:buAutoNum type="arabicPeriod" startAt="1"/>
            </a:pPr>
            <a:r>
              <a:rPr lang="en-US" sz="3862" spc="15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Configure auto-scaling for traffic spikes.</a:t>
            </a:r>
          </a:p>
          <a:p>
            <a:pPr algn="just" marL="833884" indent="-416942" lvl="1">
              <a:lnSpc>
                <a:spcPts val="5793"/>
              </a:lnSpc>
              <a:buAutoNum type="arabicPeriod" startAt="1"/>
            </a:pPr>
            <a:r>
              <a:rPr lang="en-US" sz="3862" spc="15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Secure production environment with firewalls and encryption.</a:t>
            </a:r>
          </a:p>
          <a:p>
            <a:pPr algn="just" marL="833884" indent="-416942" lvl="1">
              <a:lnSpc>
                <a:spcPts val="5793"/>
              </a:lnSpc>
              <a:buAutoNum type="arabicPeriod" startAt="1"/>
            </a:pPr>
            <a:r>
              <a:rPr lang="en-US" sz="3862" spc="15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Monitor real-time performance metrics post-deployment.</a:t>
            </a:r>
          </a:p>
          <a:p>
            <a:pPr algn="just" marL="833884" indent="-416942" lvl="1">
              <a:lnSpc>
                <a:spcPts val="5793"/>
              </a:lnSpc>
              <a:buAutoNum type="arabicPeriod" startAt="1"/>
            </a:pPr>
            <a:r>
              <a:rPr lang="en-US" sz="3862" spc="15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Deploy version control and rollback mechanisms.</a:t>
            </a:r>
          </a:p>
          <a:p>
            <a:pPr algn="just" marL="0" indent="0" lvl="0">
              <a:lnSpc>
                <a:spcPts val="5793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12802" y="3576939"/>
            <a:ext cx="9262396" cy="3018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36"/>
              </a:lnSpc>
              <a:spcBef>
                <a:spcPct val="0"/>
              </a:spcBef>
            </a:pPr>
            <a:r>
              <a:rPr lang="en-US" b="true" sz="5740" u="none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Thank you!</a:t>
            </a:r>
          </a:p>
          <a:p>
            <a:pPr algn="l" marL="0" indent="0" lvl="0">
              <a:lnSpc>
                <a:spcPts val="8036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8036"/>
              </a:lnSpc>
              <a:spcBef>
                <a:spcPct val="0"/>
              </a:spcBef>
            </a:pPr>
            <a:r>
              <a:rPr lang="en-US" b="true" sz="5740" u="none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Feel Free to Ask Questions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99361" y="1154430"/>
            <a:ext cx="1408488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The Future is Agentic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99361" y="3149909"/>
            <a:ext cx="13258822" cy="610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9811" indent="-349905" lvl="1">
              <a:lnSpc>
                <a:spcPts val="4862"/>
              </a:lnSpc>
              <a:buFont typeface="Arial"/>
              <a:buChar char="•"/>
            </a:pPr>
            <a:r>
              <a:rPr lang="en-US" b="true" sz="3241" spc="12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“There will be more AI agents than people, reflecting our values and interacting on our behalf.” - Mark Zuckerberg</a:t>
            </a:r>
          </a:p>
          <a:p>
            <a:pPr algn="just">
              <a:lnSpc>
                <a:spcPts val="4862"/>
              </a:lnSpc>
            </a:pPr>
          </a:p>
          <a:p>
            <a:pPr algn="just" marL="699811" indent="-349905" lvl="1">
              <a:lnSpc>
                <a:spcPts val="4862"/>
              </a:lnSpc>
              <a:buFont typeface="Arial"/>
              <a:buChar char="•"/>
            </a:pPr>
            <a:r>
              <a:rPr lang="en-US" b="true" sz="3241" spc="12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“AI agents will become the primary way we interact with computers, understanding our needs and helping us proactively.” - Satya Nadella</a:t>
            </a:r>
          </a:p>
          <a:p>
            <a:pPr algn="just">
              <a:lnSpc>
                <a:spcPts val="4862"/>
              </a:lnSpc>
            </a:pPr>
          </a:p>
          <a:p>
            <a:pPr algn="just" marL="699811" indent="-349905" lvl="1">
              <a:lnSpc>
                <a:spcPts val="486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41" spc="12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“By 2024, AI will power 60% of personal device interactions, especially among Gen Z.” - Sundar Pichai</a:t>
            </a:r>
          </a:p>
          <a:p>
            <a:pPr algn="just" marL="0" indent="0" lvl="0">
              <a:lnSpc>
                <a:spcPts val="4862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70761" y="883920"/>
            <a:ext cx="13146479" cy="1038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00"/>
              </a:lnSpc>
              <a:spcBef>
                <a:spcPct val="0"/>
              </a:spcBef>
            </a:pPr>
            <a:r>
              <a:rPr lang="en-US" b="true" sz="675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Why Existing Chatbot Ineffective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70761" y="2947650"/>
            <a:ext cx="12628978" cy="4866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42287" indent="-471143" lvl="1">
              <a:lnSpc>
                <a:spcPts val="6546"/>
              </a:lnSpc>
              <a:buFont typeface="Arial"/>
              <a:buChar char="•"/>
            </a:pPr>
            <a:r>
              <a:rPr lang="en-US" sz="4364" spc="17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Limited Context Understanding</a:t>
            </a:r>
          </a:p>
          <a:p>
            <a:pPr algn="just" marL="942287" indent="-471143" lvl="1">
              <a:lnSpc>
                <a:spcPts val="6546"/>
              </a:lnSpc>
              <a:buFont typeface="Arial"/>
              <a:buChar char="•"/>
            </a:pPr>
            <a:r>
              <a:rPr lang="en-US" sz="4364" spc="17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Pr</a:t>
            </a:r>
            <a:r>
              <a:rPr lang="en-US" sz="4364" spc="17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edefined, Rigid Responses</a:t>
            </a:r>
          </a:p>
          <a:p>
            <a:pPr algn="just" marL="942287" indent="-471143" lvl="1">
              <a:lnSpc>
                <a:spcPts val="6546"/>
              </a:lnSpc>
              <a:buFont typeface="Arial"/>
              <a:buChar char="•"/>
            </a:pPr>
            <a:r>
              <a:rPr lang="en-US" sz="4364" spc="17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Lack of Learning from Interactions</a:t>
            </a:r>
          </a:p>
          <a:p>
            <a:pPr algn="just" marL="942287" indent="-471143" lvl="1">
              <a:lnSpc>
                <a:spcPts val="6546"/>
              </a:lnSpc>
              <a:buFont typeface="Arial"/>
              <a:buChar char="•"/>
            </a:pPr>
            <a:r>
              <a:rPr lang="en-US" sz="4364" spc="17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Poor Multi-Turn Conversation Handling</a:t>
            </a:r>
          </a:p>
          <a:p>
            <a:pPr algn="just" marL="942287" indent="-471143" lvl="1">
              <a:lnSpc>
                <a:spcPts val="6546"/>
              </a:lnSpc>
              <a:buFont typeface="Arial"/>
              <a:buChar char="•"/>
            </a:pPr>
            <a:r>
              <a:rPr lang="en-US" sz="4364" spc="17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Ineffective Escalation Mechanisms</a:t>
            </a:r>
          </a:p>
          <a:p>
            <a:pPr algn="just" marL="0" indent="0" lvl="0">
              <a:lnSpc>
                <a:spcPts val="6546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01557" y="2610031"/>
            <a:ext cx="14785171" cy="6265216"/>
          </a:xfrm>
          <a:custGeom>
            <a:avLst/>
            <a:gdLst/>
            <a:ahLst/>
            <a:cxnLst/>
            <a:rect r="r" b="b" t="t" l="l"/>
            <a:pathLst>
              <a:path h="6265216" w="14785171">
                <a:moveTo>
                  <a:pt x="0" y="0"/>
                </a:moveTo>
                <a:lnTo>
                  <a:pt x="14785171" y="0"/>
                </a:lnTo>
                <a:lnTo>
                  <a:pt x="14785171" y="6265217"/>
                </a:lnTo>
                <a:lnTo>
                  <a:pt x="0" y="62652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01557" y="764630"/>
            <a:ext cx="1408488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Traditional vs Agentic Bot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22891" y="4237643"/>
            <a:ext cx="15555256" cy="122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85"/>
              </a:lnSpc>
              <a:spcBef>
                <a:spcPct val="0"/>
              </a:spcBef>
            </a:pPr>
            <a:r>
              <a:rPr lang="en-US" b="true" sz="798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Let’s Design the Prototype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70761" y="1660372"/>
            <a:ext cx="13146479" cy="1038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00"/>
              </a:lnSpc>
              <a:spcBef>
                <a:spcPct val="0"/>
              </a:spcBef>
            </a:pPr>
            <a:r>
              <a:rPr lang="en-US" b="true" sz="675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Data Collection and Preparation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87919" y="3933864"/>
            <a:ext cx="18673314" cy="4192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1203" indent="-400602" lvl="1">
              <a:lnSpc>
                <a:spcPts val="5566"/>
              </a:lnSpc>
              <a:buAutoNum type="arabicPeriod" startAt="1"/>
            </a:pPr>
            <a:r>
              <a:rPr lang="en-US" sz="3710" spc="14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Gather historical customer interaction data (e.g., chat logs, emails).</a:t>
            </a:r>
          </a:p>
          <a:p>
            <a:pPr algn="just" marL="801203" indent="-400602" lvl="1">
              <a:lnSpc>
                <a:spcPts val="5566"/>
              </a:lnSpc>
              <a:buAutoNum type="arabicPeriod" startAt="1"/>
            </a:pPr>
            <a:r>
              <a:rPr lang="en-US" sz="3710" spc="14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Collect FAQs, manuals, and other knowledge base resources.</a:t>
            </a:r>
          </a:p>
          <a:p>
            <a:pPr algn="just" marL="801203" indent="-400602" lvl="1">
              <a:lnSpc>
                <a:spcPts val="5566"/>
              </a:lnSpc>
              <a:buAutoNum type="arabicPeriod" startAt="1"/>
            </a:pPr>
            <a:r>
              <a:rPr lang="en-US" sz="3710" spc="14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Clean, label, and structure data fo</a:t>
            </a:r>
            <a:r>
              <a:rPr lang="en-US" sz="3710" spc="14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r training and testing.</a:t>
            </a:r>
          </a:p>
          <a:p>
            <a:pPr algn="just" marL="801203" indent="-400602" lvl="1">
              <a:lnSpc>
                <a:spcPts val="5566"/>
              </a:lnSpc>
              <a:buAutoNum type="arabicPeriod" startAt="1"/>
            </a:pPr>
            <a:r>
              <a:rPr lang="en-US" sz="3710" spc="14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Identify gaps in </a:t>
            </a:r>
            <a:r>
              <a:rPr lang="en-US" b="true" sz="3710" spc="14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knowledge base</a:t>
            </a:r>
            <a:r>
              <a:rPr lang="en-US" sz="3710" spc="14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and update accordingly.</a:t>
            </a:r>
          </a:p>
          <a:p>
            <a:pPr algn="just" marL="801203" indent="-400602" lvl="1">
              <a:lnSpc>
                <a:spcPts val="5566"/>
              </a:lnSpc>
              <a:spcBef>
                <a:spcPct val="0"/>
              </a:spcBef>
              <a:buAutoNum type="arabicPeriod" startAt="1"/>
            </a:pPr>
            <a:r>
              <a:rPr lang="en-US" sz="3710" spc="14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Ensure compliance with data privacy regulations (GDPR, CCPA).</a:t>
            </a:r>
          </a:p>
          <a:p>
            <a:pPr algn="just" marL="0" indent="0" lvl="0">
              <a:lnSpc>
                <a:spcPts val="5566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66500" y="1019175"/>
            <a:ext cx="11648457" cy="152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2"/>
              </a:lnSpc>
            </a:pPr>
            <a:r>
              <a:rPr lang="en-US" sz="5168" b="true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AI Model Selection and Development</a:t>
            </a:r>
          </a:p>
          <a:p>
            <a:pPr algn="l" marL="0" indent="0" lvl="0">
              <a:lnSpc>
                <a:spcPts val="5742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012477" y="2937899"/>
            <a:ext cx="20971464" cy="5499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99809" indent="-449905" lvl="1">
              <a:lnSpc>
                <a:spcPts val="6251"/>
              </a:lnSpc>
              <a:buAutoNum type="arabicPeriod" startAt="1"/>
            </a:pPr>
            <a:r>
              <a:rPr lang="en-US" sz="4167" spc="16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Choose an LLM like GPT-4 or an open-source alternative.</a:t>
            </a:r>
          </a:p>
          <a:p>
            <a:pPr algn="just" marL="899809" indent="-449905" lvl="1">
              <a:lnSpc>
                <a:spcPts val="6251"/>
              </a:lnSpc>
              <a:buAutoNum type="arabicPeriod" startAt="1"/>
            </a:pPr>
            <a:r>
              <a:rPr lang="en-US" b="true" sz="4167" spc="16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Fine-tune</a:t>
            </a:r>
            <a:r>
              <a:rPr lang="en-US" sz="4167" spc="16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the model with domain-specific data.</a:t>
            </a:r>
          </a:p>
          <a:p>
            <a:pPr algn="just" marL="899809" indent="-449905" lvl="1">
              <a:lnSpc>
                <a:spcPts val="6251"/>
              </a:lnSpc>
              <a:buAutoNum type="arabicPeriod" startAt="1"/>
            </a:pPr>
            <a:r>
              <a:rPr lang="en-US" sz="4167" spc="16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Implement a </a:t>
            </a:r>
            <a:r>
              <a:rPr lang="en-US" b="true" sz="4167" spc="16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Retrieval-Augmented Generation (RAG)</a:t>
            </a:r>
            <a:r>
              <a:rPr lang="en-US" sz="4167" spc="16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pipeline.</a:t>
            </a:r>
          </a:p>
          <a:p>
            <a:pPr algn="just" marL="899809" indent="-449905" lvl="1">
              <a:lnSpc>
                <a:spcPts val="6251"/>
              </a:lnSpc>
              <a:buAutoNum type="arabicPeriod" startAt="1"/>
            </a:pPr>
            <a:r>
              <a:rPr lang="en-US" sz="4167" spc="16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Test model performance for intent recognition and accuracy.</a:t>
            </a:r>
          </a:p>
          <a:p>
            <a:pPr algn="just" marL="899809" indent="-449905" lvl="1">
              <a:lnSpc>
                <a:spcPts val="6251"/>
              </a:lnSpc>
              <a:buAutoNum type="arabicPeriod" startAt="1"/>
            </a:pPr>
            <a:r>
              <a:rPr lang="en-US" sz="4167" spc="16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Continuously optimize the model for specific business needs.</a:t>
            </a:r>
          </a:p>
          <a:p>
            <a:pPr algn="just" marL="899809" indent="-449905" lvl="1">
              <a:lnSpc>
                <a:spcPts val="6251"/>
              </a:lnSpc>
              <a:buAutoNum type="arabicPeriod" startAt="1"/>
            </a:pPr>
            <a:r>
              <a:rPr lang="en-US" sz="4167" spc="16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Using ReAct for Escala</a:t>
            </a:r>
          </a:p>
          <a:p>
            <a:pPr algn="just" marL="0" indent="0" lvl="0">
              <a:lnSpc>
                <a:spcPts val="6251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31746" y="1173480"/>
            <a:ext cx="13589315" cy="85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99"/>
              </a:lnSpc>
              <a:spcBef>
                <a:spcPct val="0"/>
              </a:spcBef>
            </a:pPr>
            <a:r>
              <a:rPr lang="en-US" b="true" sz="5583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Backend Architecture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47231" y="3666441"/>
            <a:ext cx="17483601" cy="3882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0158" indent="-375079" lvl="1">
              <a:lnSpc>
                <a:spcPts val="5211"/>
              </a:lnSpc>
              <a:buAutoNum type="arabicPeriod" startAt="1"/>
            </a:pPr>
            <a:r>
              <a:rPr lang="en-US" sz="347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Design modular architecture for scalability.</a:t>
            </a:r>
          </a:p>
          <a:p>
            <a:pPr algn="just" marL="750158" indent="-375079" lvl="1">
              <a:lnSpc>
                <a:spcPts val="5211"/>
              </a:lnSpc>
              <a:buAutoNum type="arabicPeriod" startAt="1"/>
            </a:pPr>
            <a:r>
              <a:rPr lang="en-US" sz="347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Use APIs to connect the AI agent with CRMs, databases, and external systems.</a:t>
            </a:r>
          </a:p>
          <a:p>
            <a:pPr algn="just" marL="750158" indent="-375079" lvl="1">
              <a:lnSpc>
                <a:spcPts val="5211"/>
              </a:lnSpc>
              <a:buAutoNum type="arabicPeriod" startAt="1"/>
            </a:pPr>
            <a:r>
              <a:rPr lang="en-US" sz="347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Deploy a vector database (e.g., Pinecone, Weaviate) for semantic search.</a:t>
            </a:r>
          </a:p>
          <a:p>
            <a:pPr algn="just" marL="750158" indent="-375079" lvl="1">
              <a:lnSpc>
                <a:spcPts val="5211"/>
              </a:lnSpc>
              <a:buAutoNum type="arabicPeriod" startAt="1"/>
            </a:pPr>
            <a:r>
              <a:rPr lang="en-US" sz="347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Implement user authentication and data encryption mechanisms.</a:t>
            </a:r>
          </a:p>
          <a:p>
            <a:pPr algn="just" marL="750158" indent="-375079" lvl="1">
              <a:lnSpc>
                <a:spcPts val="5211"/>
              </a:lnSpc>
              <a:buAutoNum type="arabicPeriod" startAt="1"/>
            </a:pPr>
            <a:r>
              <a:rPr lang="en-US" sz="347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Use containerization (Docker) for deployment and scalability.</a:t>
            </a:r>
          </a:p>
          <a:p>
            <a:pPr algn="just" marL="0" indent="0" lvl="0">
              <a:lnSpc>
                <a:spcPts val="5211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31746" y="1173480"/>
            <a:ext cx="13589315" cy="85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99"/>
              </a:lnSpc>
              <a:spcBef>
                <a:spcPct val="0"/>
              </a:spcBef>
            </a:pPr>
            <a:r>
              <a:rPr lang="en-US" b="true" sz="5583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Frontend Development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64608" y="3145137"/>
            <a:ext cx="17483601" cy="3882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0158" indent="-375079" lvl="1">
              <a:lnSpc>
                <a:spcPts val="5211"/>
              </a:lnSpc>
              <a:buAutoNum type="arabicPeriod" startAt="1"/>
            </a:pPr>
            <a:r>
              <a:rPr lang="en-US" sz="347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Design intuitive chatbot UI/UX for web and mobile.</a:t>
            </a:r>
          </a:p>
          <a:p>
            <a:pPr algn="just" marL="750158" indent="-375079" lvl="1">
              <a:lnSpc>
                <a:spcPts val="5211"/>
              </a:lnSpc>
              <a:buAutoNum type="arabicPeriod" startAt="1"/>
            </a:pPr>
            <a:r>
              <a:rPr lang="en-US" sz="347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Develop cross-platform support for web, mobile apps, and messaging platforms.</a:t>
            </a:r>
          </a:p>
          <a:p>
            <a:pPr algn="just" marL="750158" indent="-375079" lvl="1">
              <a:lnSpc>
                <a:spcPts val="5211"/>
              </a:lnSpc>
              <a:buAutoNum type="arabicPeriod" startAt="1"/>
            </a:pPr>
            <a:r>
              <a:rPr lang="en-US" sz="347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Integrate user-friendly features like quick replies and feedback buttons.</a:t>
            </a:r>
          </a:p>
          <a:p>
            <a:pPr algn="just" marL="750158" indent="-375079" lvl="1">
              <a:lnSpc>
                <a:spcPts val="5211"/>
              </a:lnSpc>
              <a:buAutoNum type="arabicPeriod" startAt="1"/>
            </a:pPr>
            <a:r>
              <a:rPr lang="en-US" sz="347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Test UI responsiveness across devices.</a:t>
            </a:r>
          </a:p>
          <a:p>
            <a:pPr algn="just" marL="750158" indent="-375079" lvl="1">
              <a:lnSpc>
                <a:spcPts val="5211"/>
              </a:lnSpc>
              <a:buAutoNum type="arabicPeriod" startAt="1"/>
            </a:pPr>
            <a:r>
              <a:rPr lang="en-US" sz="347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Incorporate accessibility features (e.g., screen reader compatibility).</a:t>
            </a:r>
          </a:p>
          <a:p>
            <a:pPr algn="just" marL="0" indent="0" lvl="0">
              <a:lnSpc>
                <a:spcPts val="5211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DAGXf0dM4AA</dc:identifier>
  <dcterms:modified xsi:type="dcterms:W3CDTF">2011-08-01T06:04:30Z</dcterms:modified>
  <cp:revision>1</cp:revision>
  <dc:title>project proposal</dc:title>
</cp:coreProperties>
</file>