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holkappiyan01/House_Price_Prediction.git"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209800"/>
            <a:ext cx="4259580"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THOLKAPPIYAN M</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75127473-B5E5-8326-3C47-A8283E704836}"/>
              </a:ext>
            </a:extLst>
          </p:cNvPr>
          <p:cNvSpPr txBox="1"/>
          <p:nvPr/>
        </p:nvSpPr>
        <p:spPr>
          <a:xfrm>
            <a:off x="6484620" y="2985655"/>
            <a:ext cx="2438400" cy="369332"/>
          </a:xfrm>
          <a:prstGeom prst="rect">
            <a:avLst/>
          </a:prstGeom>
          <a:noFill/>
        </p:spPr>
        <p:txBody>
          <a:bodyPr wrap="square" rtlCol="0">
            <a:spAutoFit/>
          </a:bodyPr>
          <a:lstStyle/>
          <a:p>
            <a:r>
              <a:rPr lang="en-IN" dirty="0"/>
              <a:t>813821104111</a:t>
            </a:r>
          </a:p>
        </p:txBody>
      </p:sp>
      <p:sp>
        <p:nvSpPr>
          <p:cNvPr id="12" name="TextBox 11">
            <a:extLst>
              <a:ext uri="{FF2B5EF4-FFF2-40B4-BE49-F238E27FC236}">
                <a16:creationId xmlns:a16="http://schemas.microsoft.com/office/drawing/2014/main" id="{9ED8AC2B-F5FA-0DAA-20E6-9ECF266A28FC}"/>
              </a:ext>
            </a:extLst>
          </p:cNvPr>
          <p:cNvSpPr txBox="1"/>
          <p:nvPr/>
        </p:nvSpPr>
        <p:spPr>
          <a:xfrm>
            <a:off x="6519256" y="3493532"/>
            <a:ext cx="2531110" cy="369332"/>
          </a:xfrm>
          <a:prstGeom prst="rect">
            <a:avLst/>
          </a:prstGeom>
          <a:noFill/>
        </p:spPr>
        <p:txBody>
          <a:bodyPr wrap="square" rtlCol="0">
            <a:spAutoFit/>
          </a:bodyPr>
          <a:lstStyle/>
          <a:p>
            <a:r>
              <a:rPr lang="en-IN" dirty="0"/>
              <a:t>CSE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1602741" cy="324448"/>
          </a:xfrm>
          <a:prstGeom prst="rect">
            <a:avLst/>
          </a:prstGeom>
        </p:spPr>
        <p:txBody>
          <a:bodyPr vert="horz" wrap="square" lIns="0" tIns="16510" rIns="0" bIns="0" rtlCol="0">
            <a:spAutoFit/>
          </a:bodyPr>
          <a:lstStyle/>
          <a:p>
            <a:pPr marL="12700">
              <a:lnSpc>
                <a:spcPct val="100000"/>
              </a:lnSpc>
              <a:spcBef>
                <a:spcPts val="130"/>
              </a:spcBef>
            </a:pPr>
            <a:r>
              <a:rPr lang="en-IN" sz="2000">
                <a:latin typeface="Trebuchet MS"/>
                <a:cs typeface="Trebuchet MS"/>
                <a:hlinkClick r:id="rId3"/>
              </a:rPr>
              <a:t>Project Link</a:t>
            </a:r>
            <a:endParaRPr sz="2000" dirty="0">
              <a:latin typeface="Trebuchet MS"/>
              <a:cs typeface="Trebuchet MS"/>
            </a:endParaRPr>
          </a:p>
        </p:txBody>
      </p:sp>
      <p:pic>
        <p:nvPicPr>
          <p:cNvPr id="10" name="Picture 9">
            <a:extLst>
              <a:ext uri="{FF2B5EF4-FFF2-40B4-BE49-F238E27FC236}">
                <a16:creationId xmlns:a16="http://schemas.microsoft.com/office/drawing/2014/main" id="{0022DBD2-2116-E07C-61DB-D1E70B6D7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19200"/>
            <a:ext cx="6759426" cy="4224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42299"/>
          </a:xfrm>
          <a:prstGeom prst="rect">
            <a:avLst/>
          </a:prstGeom>
        </p:spPr>
        <p:txBody>
          <a:bodyPr vert="horz" wrap="square" lIns="0" tIns="460692" rIns="0" bIns="0" rtlCol="0">
            <a:spAutoFit/>
          </a:bodyPr>
          <a:lstStyle/>
          <a:p>
            <a:pPr marL="193675">
              <a:lnSpc>
                <a:spcPct val="100000"/>
              </a:lnSpc>
              <a:spcBef>
                <a:spcPts val="130"/>
              </a:spcBef>
            </a:pPr>
            <a:r>
              <a:rPr lang="en-US" sz="4400" dirty="0"/>
              <a:t>House price prediction</a:t>
            </a:r>
            <a:endParaRPr sz="4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8B1AE1BC-7793-3F62-B37E-C13DB85A7E38}"/>
              </a:ext>
            </a:extLst>
          </p:cNvPr>
          <p:cNvSpPr txBox="1"/>
          <p:nvPr/>
        </p:nvSpPr>
        <p:spPr>
          <a:xfrm>
            <a:off x="761999" y="1752600"/>
            <a:ext cx="10963275" cy="4801314"/>
          </a:xfrm>
          <a:prstGeom prst="rect">
            <a:avLst/>
          </a:prstGeom>
          <a:noFill/>
        </p:spPr>
        <p:txBody>
          <a:bodyPr wrap="square" rtlCol="0">
            <a:spAutoFit/>
          </a:bodyPr>
          <a:lstStyle/>
          <a:p>
            <a:pPr algn="just"/>
            <a:r>
              <a:rPr lang="en-US" dirty="0"/>
              <a:t>House price prediction is a task in which machine learning algorithms are used to estimate the selling price or value of residential properties based on various factors such as location, size, features, and market conditions. This prediction is valuable for both buyers and sellers in making informed decisions regarding real estate transactions.</a:t>
            </a:r>
          </a:p>
          <a:p>
            <a:pPr algn="just"/>
            <a:endParaRPr lang="en-US" dirty="0"/>
          </a:p>
          <a:p>
            <a:pPr algn="just"/>
            <a:r>
              <a:rPr lang="en-US" b="1" dirty="0"/>
              <a:t>Advantages of House Price Prediction:</a:t>
            </a:r>
          </a:p>
          <a:p>
            <a:pPr algn="just"/>
            <a:r>
              <a:rPr lang="en-US" b="1" dirty="0"/>
              <a:t>Informed Decision-Making: </a:t>
            </a:r>
            <a:r>
              <a:rPr lang="en-US" dirty="0"/>
              <a:t>Buyers can make informed decisions about purchasing properties within their budget and desired location, considering various factors affecting property value.</a:t>
            </a:r>
          </a:p>
          <a:p>
            <a:pPr algn="just"/>
            <a:endParaRPr lang="en-US" dirty="0"/>
          </a:p>
          <a:p>
            <a:pPr algn="just"/>
            <a:r>
              <a:rPr lang="en-US" b="1" dirty="0"/>
              <a:t>Optimized Pricing Strategy: </a:t>
            </a:r>
            <a:r>
              <a:rPr lang="en-US" dirty="0"/>
              <a:t>Sellers can set competitive and realistic prices for their properties based on market conditions, maximizing profitability and minimizing time on the market.</a:t>
            </a:r>
          </a:p>
          <a:p>
            <a:pPr algn="just"/>
            <a:endParaRPr lang="en-US" dirty="0"/>
          </a:p>
          <a:p>
            <a:pPr algn="just"/>
            <a:r>
              <a:rPr lang="en-US" b="1" dirty="0"/>
              <a:t>Risk Management: </a:t>
            </a:r>
            <a:r>
              <a:rPr lang="en-US" dirty="0"/>
              <a:t>Investors and lenders can assess the risk associated with real estate investments by accurately predicting future property values and potential returns.</a:t>
            </a:r>
          </a:p>
          <a:p>
            <a:pPr algn="just"/>
            <a:endParaRPr lang="en-US" dirty="0"/>
          </a:p>
          <a:p>
            <a:pPr algn="just"/>
            <a:r>
              <a:rPr lang="en-US" b="1" dirty="0"/>
              <a:t>Market Insights: </a:t>
            </a:r>
            <a:r>
              <a:rPr lang="en-US" dirty="0"/>
              <a:t>Real estate professionals and policymakers gain valuable insights into market trends, housing affordability, and urban development patterns, aiding in strategic planning and policy formulation.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770" y="-9828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898"/>
            <a:chOff x="47625" y="3819523"/>
            <a:chExt cx="41243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8FBC313-4E9E-2980-D02E-87B805B6BCBB}"/>
              </a:ext>
            </a:extLst>
          </p:cNvPr>
          <p:cNvSpPr txBox="1"/>
          <p:nvPr/>
        </p:nvSpPr>
        <p:spPr>
          <a:xfrm>
            <a:off x="657225" y="1400900"/>
            <a:ext cx="10515600" cy="2308324"/>
          </a:xfrm>
          <a:prstGeom prst="rect">
            <a:avLst/>
          </a:prstGeom>
          <a:noFill/>
        </p:spPr>
        <p:txBody>
          <a:bodyPr wrap="square" rtlCol="0">
            <a:spAutoFit/>
          </a:bodyPr>
          <a:lstStyle/>
          <a:p>
            <a:pPr algn="just"/>
            <a:r>
              <a:rPr lang="en-US" dirty="0"/>
              <a:t>1. Introduction to House Price Prediction</a:t>
            </a:r>
          </a:p>
          <a:p>
            <a:pPr algn="just"/>
            <a:r>
              <a:rPr lang="en-US" dirty="0"/>
              <a:t>2. Key Factors Influencing House Prices</a:t>
            </a:r>
          </a:p>
          <a:p>
            <a:pPr algn="just"/>
            <a:r>
              <a:rPr lang="en-US" dirty="0"/>
              <a:t>3. Data Collection and Preprocessing</a:t>
            </a:r>
          </a:p>
          <a:p>
            <a:pPr algn="just"/>
            <a:r>
              <a:rPr lang="en-US" dirty="0"/>
              <a:t>4. Exploratory Data Analysis (EDA)</a:t>
            </a:r>
          </a:p>
          <a:p>
            <a:pPr algn="just"/>
            <a:r>
              <a:rPr lang="en-US" dirty="0"/>
              <a:t>5. Model Selection and Evaluation</a:t>
            </a:r>
          </a:p>
          <a:p>
            <a:pPr algn="just"/>
            <a:r>
              <a:rPr lang="en-US" dirty="0"/>
              <a:t>6. Training and Fine-Tuning the Model</a:t>
            </a:r>
          </a:p>
          <a:p>
            <a:pPr algn="just"/>
            <a:r>
              <a:rPr lang="en-US" dirty="0"/>
              <a:t>7. Predicting House Prices</a:t>
            </a:r>
          </a:p>
          <a:p>
            <a:pPr algn="just"/>
            <a:r>
              <a:rPr lang="en-US" dirty="0"/>
              <a:t>8. Advantages and Applications of House Price Prediction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272E4EEA-B219-257D-5DAD-393B24633C17}"/>
              </a:ext>
            </a:extLst>
          </p:cNvPr>
          <p:cNvSpPr txBox="1"/>
          <p:nvPr/>
        </p:nvSpPr>
        <p:spPr>
          <a:xfrm>
            <a:off x="952501" y="1981200"/>
            <a:ext cx="7010400" cy="3785652"/>
          </a:xfrm>
          <a:prstGeom prst="rect">
            <a:avLst/>
          </a:prstGeom>
          <a:noFill/>
        </p:spPr>
        <p:txBody>
          <a:bodyPr wrap="square" rtlCol="0">
            <a:spAutoFit/>
          </a:bodyPr>
          <a:lstStyle/>
          <a:p>
            <a:pPr algn="just"/>
            <a:r>
              <a:rPr lang="en-US" sz="2400" dirty="0"/>
              <a:t>Develop a machine learning model to predict house prices based on various features such as location, property characteristics, and market trends. The model should accurately estimate the selling price or value of residential properties to assist buyers, sellers, investors, and real estate professionals in making informed decisions. The goal is to create a robust and reliable prediction system that enhances efficiency, transparency, and profitability in the real estate market.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E2AF167D-7AB8-1713-F2F3-F8C1E6BC4BD4}"/>
              </a:ext>
            </a:extLst>
          </p:cNvPr>
          <p:cNvSpPr txBox="1"/>
          <p:nvPr/>
        </p:nvSpPr>
        <p:spPr>
          <a:xfrm>
            <a:off x="762000" y="1542443"/>
            <a:ext cx="10896600" cy="4801314"/>
          </a:xfrm>
          <a:prstGeom prst="rect">
            <a:avLst/>
          </a:prstGeom>
          <a:noFill/>
        </p:spPr>
        <p:txBody>
          <a:bodyPr wrap="square" rtlCol="0">
            <a:spAutoFit/>
          </a:bodyPr>
          <a:lstStyle/>
          <a:p>
            <a:r>
              <a:rPr lang="en-US" b="1" dirty="0"/>
              <a:t>1. Objective:</a:t>
            </a:r>
          </a:p>
          <a:p>
            <a:r>
              <a:rPr lang="en-US" dirty="0"/>
              <a:t>   Develop a machine learning model to predict house prices accurately based on multiple features.</a:t>
            </a:r>
          </a:p>
          <a:p>
            <a:r>
              <a:rPr lang="en-US" b="1" dirty="0"/>
              <a:t>2. Scope:</a:t>
            </a:r>
          </a:p>
          <a:p>
            <a:r>
              <a:rPr lang="en-US" dirty="0"/>
              <a:t>   - Collect and preprocess real estate data, including property characteristics, location information, and market trends.</a:t>
            </a:r>
          </a:p>
          <a:p>
            <a:r>
              <a:rPr lang="en-US" dirty="0"/>
              <a:t>   - Explore the dataset through data visualization and statistical analysis to identify patterns and relationships.</a:t>
            </a:r>
          </a:p>
          <a:p>
            <a:r>
              <a:rPr lang="en-US" dirty="0"/>
              <a:t>   - Build, train, and evaluate machine learning models to predict house prices, considering various algorithms and techniques.</a:t>
            </a:r>
          </a:p>
          <a:p>
            <a:r>
              <a:rPr lang="en-US" dirty="0"/>
              <a:t>   - Deploy the trained model to make predictions on new data and assess its performance and usability.</a:t>
            </a:r>
          </a:p>
          <a:p>
            <a:r>
              <a:rPr lang="en-US" b="1" dirty="0"/>
              <a:t>3. Expected Outcome:</a:t>
            </a:r>
          </a:p>
          <a:p>
            <a:r>
              <a:rPr lang="en-US" dirty="0"/>
              <a:t>   - A robust and accurate house price prediction model capable of providing valuable insights for buyers, sellers, investors, and real estate professionals.</a:t>
            </a:r>
          </a:p>
          <a:p>
            <a:r>
              <a:rPr lang="en-US" dirty="0"/>
              <a:t>   - Improved decision-making in real estate transactions, optimized pricing strategies, and enhanced risk management.</a:t>
            </a:r>
          </a:p>
          <a:p>
            <a:r>
              <a:rPr lang="en-US" dirty="0"/>
              <a:t>   - Increased efficiency, transparency, and profitability in the real estate market through the adoption of data-driven approaches.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EE5ADF90-BD57-B813-2AA5-9D31D86A70C1}"/>
              </a:ext>
            </a:extLst>
          </p:cNvPr>
          <p:cNvSpPr txBox="1"/>
          <p:nvPr/>
        </p:nvSpPr>
        <p:spPr>
          <a:xfrm>
            <a:off x="914400" y="2590800"/>
            <a:ext cx="7315200" cy="3416320"/>
          </a:xfrm>
          <a:prstGeom prst="rect">
            <a:avLst/>
          </a:prstGeom>
          <a:noFill/>
        </p:spPr>
        <p:txBody>
          <a:bodyPr wrap="square" rtlCol="0">
            <a:spAutoFit/>
          </a:bodyPr>
          <a:lstStyle/>
          <a:p>
            <a:r>
              <a:rPr lang="en-US" b="1" dirty="0"/>
              <a:t>1. Homebuyers:</a:t>
            </a:r>
          </a:p>
          <a:p>
            <a:r>
              <a:rPr lang="en-US" dirty="0"/>
              <a:t>   - Individuals or families seeking residential properties for personal use, relying on predictions to make informed purchase decisions.</a:t>
            </a:r>
          </a:p>
          <a:p>
            <a:r>
              <a:rPr lang="en-US" dirty="0"/>
              <a:t>   </a:t>
            </a:r>
          </a:p>
          <a:p>
            <a:r>
              <a:rPr lang="en-US" b="1" dirty="0"/>
              <a:t>2. Home Sellers:</a:t>
            </a:r>
          </a:p>
          <a:p>
            <a:r>
              <a:rPr lang="en-US" dirty="0"/>
              <a:t>   - Property owners aiming to sell residential properties, utilizing predictions to set competitive prices and enhance marketability.</a:t>
            </a:r>
          </a:p>
          <a:p>
            <a:r>
              <a:rPr lang="en-US" b="1" dirty="0"/>
              <a:t>   </a:t>
            </a:r>
          </a:p>
          <a:p>
            <a:r>
              <a:rPr lang="en-US" b="1" dirty="0"/>
              <a:t>3. Real Estate Investors and Financial Institutions:</a:t>
            </a:r>
          </a:p>
          <a:p>
            <a:r>
              <a:rPr lang="en-US" dirty="0"/>
              <a:t>   - Investors and lenders evaluating potential real estate investments or mortgage applications, leveraging predictions for risk assessment and financial planning.</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F8948950-500D-66E6-EA46-4F1FE0AA5EE3}"/>
              </a:ext>
            </a:extLst>
          </p:cNvPr>
          <p:cNvSpPr txBox="1"/>
          <p:nvPr/>
        </p:nvSpPr>
        <p:spPr>
          <a:xfrm>
            <a:off x="2895600" y="2133600"/>
            <a:ext cx="8915400" cy="4247317"/>
          </a:xfrm>
          <a:prstGeom prst="rect">
            <a:avLst/>
          </a:prstGeom>
          <a:noFill/>
        </p:spPr>
        <p:txBody>
          <a:bodyPr wrap="square" rtlCol="0">
            <a:spAutoFit/>
          </a:bodyPr>
          <a:lstStyle/>
          <a:p>
            <a:r>
              <a:rPr lang="en-US" b="1" dirty="0"/>
              <a:t>1. Comprehensive House Price Prediction Model:</a:t>
            </a:r>
          </a:p>
          <a:p>
            <a:r>
              <a:rPr lang="en-US" dirty="0"/>
              <a:t>   - We provide a sophisticated machine learning model capable of accurately predicting house prices based on diverse factors such as property characteristics, location data, and market trends.</a:t>
            </a:r>
          </a:p>
          <a:p>
            <a:endParaRPr lang="en-US" dirty="0"/>
          </a:p>
          <a:p>
            <a:r>
              <a:rPr lang="en-US" b="1" dirty="0"/>
              <a:t>2. Informed Decision-Making:</a:t>
            </a:r>
          </a:p>
          <a:p>
            <a:r>
              <a:rPr lang="en-US" dirty="0"/>
              <a:t>   - Our solution empowers homebuyers, sellers, investors, and financial institutions with valuable insights, enabling them to make informed decisions regarding real estate transactions, pricing strategies, and investment opportunities.</a:t>
            </a:r>
          </a:p>
          <a:p>
            <a:endParaRPr lang="en-US" dirty="0"/>
          </a:p>
          <a:p>
            <a:r>
              <a:rPr lang="en-US" b="1" dirty="0"/>
              <a:t>3. Efficiency and Profitability:</a:t>
            </a:r>
          </a:p>
          <a:p>
            <a:r>
              <a:rPr lang="en-US" dirty="0"/>
              <a:t>   - By leveraging data-driven approaches and advanced algorithms, our solution enhances efficiency, transparency, and profitability in the real estate market, optimizing pricing strategies, minimizing risks, and maximizing returns for stakeholders.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CEE85441-35D2-0491-85CF-FC89E30977E0}"/>
              </a:ext>
            </a:extLst>
          </p:cNvPr>
          <p:cNvSpPr txBox="1"/>
          <p:nvPr/>
        </p:nvSpPr>
        <p:spPr>
          <a:xfrm>
            <a:off x="2526030" y="1981200"/>
            <a:ext cx="9284970" cy="3970318"/>
          </a:xfrm>
          <a:prstGeom prst="rect">
            <a:avLst/>
          </a:prstGeom>
          <a:noFill/>
        </p:spPr>
        <p:txBody>
          <a:bodyPr wrap="square" rtlCol="0">
            <a:spAutoFit/>
          </a:bodyPr>
          <a:lstStyle/>
          <a:p>
            <a:r>
              <a:rPr lang="en-US" b="1" dirty="0"/>
              <a:t>1. Precision and Accuracy:</a:t>
            </a:r>
          </a:p>
          <a:p>
            <a:r>
              <a:rPr lang="en-US" dirty="0"/>
              <a:t>   - Our solution utilizes advanced machine learning techniques to achieve exceptional accuracy in house price predictions, providing users with confidence in their decision-making processes.</a:t>
            </a:r>
          </a:p>
          <a:p>
            <a:endParaRPr lang="en-US" dirty="0"/>
          </a:p>
          <a:p>
            <a:r>
              <a:rPr lang="en-US" b="1" dirty="0"/>
              <a:t>2. User-Friendly Interface:</a:t>
            </a:r>
          </a:p>
          <a:p>
            <a:r>
              <a:rPr lang="en-US" dirty="0"/>
              <a:t>   - We offer a user-friendly interface that simplifies the complex process of predicting house prices, making it accessible to a wide range of users, including those without technical expertise.</a:t>
            </a:r>
          </a:p>
          <a:p>
            <a:endParaRPr lang="en-US" dirty="0"/>
          </a:p>
          <a:p>
            <a:r>
              <a:rPr lang="en-US" b="1" dirty="0"/>
              <a:t>3. Customization and Scalability:</a:t>
            </a:r>
          </a:p>
          <a:p>
            <a:r>
              <a:rPr lang="en-US" dirty="0"/>
              <a:t>   - Our solution can be customized to meet the specific needs of individual users or organizations, and it is designed to scale effortlessly to handle large datasets and increasing user demands.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381000" y="1066800"/>
            <a:ext cx="11734800" cy="5216813"/>
          </a:xfrm>
          <a:prstGeom prst="rect">
            <a:avLst/>
          </a:prstGeom>
        </p:spPr>
        <p:txBody>
          <a:bodyPr vert="horz" wrap="square" lIns="0" tIns="12700" rIns="0" bIns="0" rtlCol="0">
            <a:spAutoFit/>
          </a:bodyPr>
          <a:lstStyle/>
          <a:p>
            <a:pPr marL="12700" algn="just">
              <a:lnSpc>
                <a:spcPct val="100000"/>
              </a:lnSpc>
              <a:spcBef>
                <a:spcPts val="100"/>
              </a:spcBef>
            </a:pPr>
            <a:r>
              <a:rPr lang="en-US" sz="1800" b="1" dirty="0">
                <a:latin typeface="Trebuchet MS"/>
                <a:cs typeface="Trebuchet MS"/>
              </a:rPr>
              <a:t>1. Data Collection and Preprocessing:</a:t>
            </a:r>
          </a:p>
          <a:p>
            <a:pPr marL="12700" algn="just">
              <a:lnSpc>
                <a:spcPct val="100000"/>
              </a:lnSpc>
              <a:spcBef>
                <a:spcPts val="100"/>
              </a:spcBef>
            </a:pPr>
            <a:r>
              <a:rPr lang="en-US" sz="1800" dirty="0">
                <a:latin typeface="Trebuchet MS"/>
                <a:cs typeface="Trebuchet MS"/>
              </a:rPr>
              <a:t>   - Gather data from reliable sources and clean it by handling missing values and outliers.</a:t>
            </a:r>
          </a:p>
          <a:p>
            <a:pPr marL="12700" algn="just">
              <a:lnSpc>
                <a:spcPct val="100000"/>
              </a:lnSpc>
              <a:spcBef>
                <a:spcPts val="100"/>
              </a:spcBef>
            </a:pPr>
            <a:r>
              <a:rPr lang="en-US" sz="1800" dirty="0">
                <a:latin typeface="Trebuchet MS"/>
                <a:cs typeface="Trebuchet MS"/>
              </a:rPr>
              <a:t>   - Engineer features and normalize/ scale numerical data.</a:t>
            </a:r>
          </a:p>
          <a:p>
            <a:pPr marL="12700" algn="just">
              <a:lnSpc>
                <a:spcPct val="100000"/>
              </a:lnSpc>
              <a:spcBef>
                <a:spcPts val="100"/>
              </a:spcBef>
            </a:pPr>
            <a:r>
              <a:rPr lang="en-US" sz="1800" dirty="0">
                <a:latin typeface="Trebuchet MS"/>
                <a:cs typeface="Trebuchet MS"/>
              </a:rPr>
              <a:t>2</a:t>
            </a:r>
            <a:r>
              <a:rPr lang="en-US" sz="1800" b="1" dirty="0">
                <a:latin typeface="Trebuchet MS"/>
                <a:cs typeface="Trebuchet MS"/>
              </a:rPr>
              <a:t>. Exploratory Data Analysis (EDA):</a:t>
            </a:r>
          </a:p>
          <a:p>
            <a:pPr marL="12700" algn="just">
              <a:lnSpc>
                <a:spcPct val="100000"/>
              </a:lnSpc>
              <a:spcBef>
                <a:spcPts val="100"/>
              </a:spcBef>
            </a:pPr>
            <a:r>
              <a:rPr lang="en-US" sz="1800" dirty="0">
                <a:latin typeface="Trebuchet MS"/>
                <a:cs typeface="Trebuchet MS"/>
              </a:rPr>
              <a:t>   - Visualize data relationships and patterns.</a:t>
            </a:r>
          </a:p>
          <a:p>
            <a:pPr marL="12700" algn="just">
              <a:lnSpc>
                <a:spcPct val="100000"/>
              </a:lnSpc>
              <a:spcBef>
                <a:spcPts val="100"/>
              </a:spcBef>
            </a:pPr>
            <a:r>
              <a:rPr lang="en-US" sz="1800" dirty="0">
                <a:latin typeface="Trebuchet MS"/>
                <a:cs typeface="Trebuchet MS"/>
              </a:rPr>
              <a:t>   - Identify key features influencing house prices.</a:t>
            </a:r>
          </a:p>
          <a:p>
            <a:pPr marL="12700" algn="just">
              <a:lnSpc>
                <a:spcPct val="100000"/>
              </a:lnSpc>
              <a:spcBef>
                <a:spcPts val="100"/>
              </a:spcBef>
            </a:pPr>
            <a:r>
              <a:rPr lang="en-US" sz="1800" b="1" dirty="0">
                <a:latin typeface="Trebuchet MS"/>
                <a:cs typeface="Trebuchet MS"/>
              </a:rPr>
              <a:t>3. Model Selection and Training:</a:t>
            </a:r>
          </a:p>
          <a:p>
            <a:pPr marL="12700" algn="just">
              <a:lnSpc>
                <a:spcPct val="100000"/>
              </a:lnSpc>
              <a:spcBef>
                <a:spcPts val="100"/>
              </a:spcBef>
            </a:pPr>
            <a:r>
              <a:rPr lang="en-US" sz="1800" dirty="0">
                <a:latin typeface="Trebuchet MS"/>
                <a:cs typeface="Trebuchet MS"/>
              </a:rPr>
              <a:t>   - Choose regression algorithms like Linear Regression, Decision Trees, or Gradient Boosting.</a:t>
            </a:r>
          </a:p>
          <a:p>
            <a:pPr marL="12700" algn="just">
              <a:lnSpc>
                <a:spcPct val="100000"/>
              </a:lnSpc>
              <a:spcBef>
                <a:spcPts val="100"/>
              </a:spcBef>
            </a:pPr>
            <a:r>
              <a:rPr lang="en-US" sz="1800" dirty="0">
                <a:latin typeface="Trebuchet MS"/>
                <a:cs typeface="Trebuchet MS"/>
              </a:rPr>
              <a:t>   - Optimize hyperparameters and train models on the dataset.</a:t>
            </a:r>
          </a:p>
          <a:p>
            <a:pPr marL="12700" algn="just">
              <a:lnSpc>
                <a:spcPct val="100000"/>
              </a:lnSpc>
              <a:spcBef>
                <a:spcPts val="100"/>
              </a:spcBef>
            </a:pPr>
            <a:r>
              <a:rPr lang="en-US" sz="1800" b="1" dirty="0">
                <a:latin typeface="Trebuchet MS"/>
                <a:cs typeface="Trebuchet MS"/>
              </a:rPr>
              <a:t>4. Evaluation:</a:t>
            </a:r>
          </a:p>
          <a:p>
            <a:pPr marL="12700" algn="just">
              <a:lnSpc>
                <a:spcPct val="100000"/>
              </a:lnSpc>
              <a:spcBef>
                <a:spcPts val="100"/>
              </a:spcBef>
            </a:pPr>
            <a:r>
              <a:rPr lang="en-US" sz="1800" dirty="0">
                <a:latin typeface="Trebuchet MS"/>
                <a:cs typeface="Trebuchet MS"/>
              </a:rPr>
              <a:t>   - Split data into training and testing sets for evaluation.</a:t>
            </a:r>
          </a:p>
          <a:p>
            <a:pPr marL="12700" algn="just">
              <a:lnSpc>
                <a:spcPct val="100000"/>
              </a:lnSpc>
              <a:spcBef>
                <a:spcPts val="100"/>
              </a:spcBef>
            </a:pPr>
            <a:r>
              <a:rPr lang="en-US" sz="1800" dirty="0">
                <a:latin typeface="Trebuchet MS"/>
                <a:cs typeface="Trebuchet MS"/>
              </a:rPr>
              <a:t>   - Assess model performance using regression metrics like MAE, MSE, or R2.</a:t>
            </a:r>
          </a:p>
          <a:p>
            <a:pPr marL="12700" algn="just">
              <a:lnSpc>
                <a:spcPct val="100000"/>
              </a:lnSpc>
              <a:spcBef>
                <a:spcPts val="100"/>
              </a:spcBef>
            </a:pPr>
            <a:r>
              <a:rPr lang="en-US" sz="1800" b="1" dirty="0">
                <a:latin typeface="Trebuchet MS"/>
                <a:cs typeface="Trebuchet MS"/>
              </a:rPr>
              <a:t>5. Deployment and Monitoring:</a:t>
            </a:r>
          </a:p>
          <a:p>
            <a:pPr marL="12700" algn="just">
              <a:lnSpc>
                <a:spcPct val="100000"/>
              </a:lnSpc>
              <a:spcBef>
                <a:spcPts val="100"/>
              </a:spcBef>
            </a:pPr>
            <a:r>
              <a:rPr lang="en-US" sz="1800" dirty="0">
                <a:latin typeface="Trebuchet MS"/>
                <a:cs typeface="Trebuchet MS"/>
              </a:rPr>
              <a:t>   - Deploy the trained model into production.</a:t>
            </a:r>
          </a:p>
          <a:p>
            <a:pPr marL="12700" algn="just">
              <a:lnSpc>
                <a:spcPct val="100000"/>
              </a:lnSpc>
              <a:spcBef>
                <a:spcPts val="100"/>
              </a:spcBef>
            </a:pPr>
            <a:r>
              <a:rPr lang="en-US" sz="1800" dirty="0">
                <a:latin typeface="Trebuchet MS"/>
                <a:cs typeface="Trebuchet MS"/>
              </a:rPr>
              <a:t>   - Monitor performance and retrain periodically to adapt to changing data.</a:t>
            </a:r>
          </a:p>
          <a:p>
            <a:pPr marL="12700" algn="just">
              <a:lnSpc>
                <a:spcPct val="100000"/>
              </a:lnSpc>
              <a:spcBef>
                <a:spcPts val="100"/>
              </a:spcBef>
            </a:pPr>
            <a:r>
              <a:rPr lang="en-US" sz="1800" b="1" dirty="0">
                <a:latin typeface="Trebuchet MS"/>
                <a:cs typeface="Trebuchet MS"/>
              </a:rPr>
              <a:t>6. Interpretability:</a:t>
            </a:r>
          </a:p>
          <a:p>
            <a:pPr marL="12700" algn="just">
              <a:lnSpc>
                <a:spcPct val="100000"/>
              </a:lnSpc>
              <a:spcBef>
                <a:spcPts val="100"/>
              </a:spcBef>
            </a:pPr>
            <a:r>
              <a:rPr lang="en-US" sz="1800" dirty="0">
                <a:latin typeface="Trebuchet MS"/>
                <a:cs typeface="Trebuchet MS"/>
              </a:rPr>
              <a:t>   - Analyze feature importance to understand factors affecting house prices.</a:t>
            </a:r>
          </a:p>
          <a:p>
            <a:pPr marL="12700" algn="just">
              <a:lnSpc>
                <a:spcPct val="100000"/>
              </a:lnSpc>
              <a:spcBef>
                <a:spcPts val="100"/>
              </a:spcBef>
            </a:pPr>
            <a:r>
              <a:rPr lang="en-US" sz="1800" dirty="0">
                <a:latin typeface="Trebuchet MS"/>
                <a:cs typeface="Trebuchet MS"/>
              </a:rPr>
              <a:t>   - Use techniques like SHAP values for model interpretation.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1031</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House price prediction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Tholkappiyan M</cp:lastModifiedBy>
  <cp:revision>3</cp:revision>
  <dcterms:created xsi:type="dcterms:W3CDTF">2024-04-04T13:13:49Z</dcterms:created>
  <dcterms:modified xsi:type="dcterms:W3CDTF">2024-04-05T09:48:43Z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