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X: trees, Y: accuracy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ignore the native country question since it really does not support or help to answer the big picture questions.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education/marital status matter, then predict whether a person will earn more or less than 50k based on that.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Missing data for workclass and occupation and occupation are too broad with many jobs -&gt; harder to assign values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9 - HS-grad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13 - Bachelor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missing data is not only for one feature but for a couple of features (some are not relevant) in a row. Thus it’s completely useless to use that row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SMOTE create new minority class to balance out 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Tree (ensemble of DT) compute the relative importance of each attribute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ensus.gov/en.html" TargetMode="External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21163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US Census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Its Income Association and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Related Issues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313871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/>
              <a:t>Chuong Tran, Tim Holland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April 18,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1150" y="126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K-Nearest Neighbor Classifier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31950"/>
            <a:ext cx="8520600" cy="35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Exhaustive search of k values to determine the optimal value</a:t>
            </a:r>
          </a:p>
          <a:p>
            <a:pPr indent="-3873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500"/>
              <a:t>k = 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25" y="2628512"/>
            <a:ext cx="4933250" cy="176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4200" y="55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Random Forests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74" y="1575390"/>
            <a:ext cx="3748750" cy="3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7950"/>
            <a:ext cx="4886074" cy="380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250" y="134425"/>
            <a:ext cx="4086225" cy="12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450" y="95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802625"/>
            <a:ext cx="4379790" cy="3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50" y="919900"/>
            <a:ext cx="15289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50" y="4733075"/>
            <a:ext cx="859274" cy="27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149" y="1744575"/>
            <a:ext cx="4267199" cy="13460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0700" y="113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" y="1670125"/>
            <a:ext cx="6432576" cy="31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149" y="466099"/>
            <a:ext cx="4229849" cy="1422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ectree_matrix.png"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29" y="821349"/>
            <a:ext cx="2642770" cy="2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57900"/>
            <a:ext cx="85206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Tax audits, loan applications, or court proceedings to determine if people are potentially misrepresenting income/wealth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Immigration policies centered around income requirements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Financial planning for unemployed / yet to be employed individuals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City growth planning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2400" y="1038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887625"/>
            <a:ext cx="8520600" cy="38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Three most important factors that determines an income earned by a person: marital status, years of education, and capital gain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Accuracy for each model is consistent even though it is not high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Models can be used for future datasets and/or to help to predict an income for people based on their current status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Future </a:t>
            </a:r>
            <a:r>
              <a:rPr b="1" lang="en" sz="1800"/>
              <a:t>Challenges: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Utilize r</a:t>
            </a:r>
            <a:r>
              <a:rPr lang="en" sz="1600"/>
              <a:t>icher data sources and take different approaches with the dataset</a:t>
            </a:r>
          </a:p>
          <a:p>
            <a:pPr indent="-330200" lvl="1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Feature selection approach: Recursive Feature Elimination (RFE)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Capital gain might not be relevant, and can dig deeper into additional features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Couple with other datasets to gain more insight and interesting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80500" y="2350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 and Barry Becker, UCI Machine Learning Repository [http://archive.ics.uci.edu/ml]. Irvine, CA: University of California, School of Information and Computer Science, 1994.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23654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Kohavi, "Scaling Up the Accuracy of Naive-Bayes Classifiers: a Decision-Tree Hybrid", </a:t>
            </a:r>
            <a:r>
              <a:rPr i="1" lang="en">
                <a:solidFill>
                  <a:srgbClr val="123654"/>
                </a:solidFill>
              </a:rPr>
              <a:t>Proceedings of the Second International Conference on Knowledge Discovery and Data Mining</a:t>
            </a:r>
            <a:r>
              <a:rPr lang="en">
                <a:solidFill>
                  <a:srgbClr val="123654"/>
                </a:solidFill>
              </a:rPr>
              <a:t>, 1996.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9450" y="0"/>
            <a:ext cx="4564500" cy="506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What is the most important factor/feature that contributes to an income earned by a person?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Does marital status/education matter in terms of income earned?</a:t>
            </a:r>
          </a:p>
          <a:p>
            <a:pPr indent="-342900" lvl="2" marL="1371600" rtl="0">
              <a:spcBef>
                <a:spcPts val="0"/>
              </a:spcBef>
              <a:buClr>
                <a:srgbClr val="00FF00"/>
              </a:buClr>
              <a:buSzPct val="100000"/>
              <a:buFont typeface="Arial"/>
            </a:pPr>
            <a:r>
              <a:rPr lang="en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Predict an income earned</a:t>
            </a:r>
          </a:p>
          <a:p>
            <a:pPr indent="-368300" lvl="1" marL="914400" rtl="0">
              <a:spcBef>
                <a:spcPts val="0"/>
              </a:spcBef>
              <a:buSzPct val="122222"/>
              <a:buFont typeface="Arial"/>
            </a:pPr>
            <a:r>
              <a:rPr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native country or country of origin matter in terms of income earned?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(NOT really!)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40925" y="2336550"/>
            <a:ext cx="15429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Exploration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81" name="Shape 8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Shape 82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124024" y="676025"/>
            <a:ext cx="24543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how data is being represented in a current state</a:t>
            </a:r>
          </a:p>
        </p:txBody>
      </p:sp>
      <p:sp>
        <p:nvSpPr>
          <p:cNvPr id="84" name="Shape 84"/>
          <p:cNvSpPr/>
          <p:nvPr/>
        </p:nvSpPr>
        <p:spPr>
          <a:xfrm>
            <a:off x="1817047" y="2199000"/>
            <a:ext cx="35997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2686182" y="2938957"/>
            <a:ext cx="198899" cy="593655"/>
            <a:chOff x="2223534" y="2938957"/>
            <a:chExt cx="198899" cy="593655"/>
          </a:xfrm>
        </p:grpSpPr>
        <p:cxnSp>
          <p:nvCxnSpPr>
            <p:cNvPr id="86" name="Shape 8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Shape 87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1970025" y="3561175"/>
            <a:ext cx="2163000" cy="9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Discuss how data is being processed before use</a:t>
            </a:r>
          </a:p>
        </p:txBody>
      </p:sp>
      <p:sp>
        <p:nvSpPr>
          <p:cNvPr id="89" name="Shape 89"/>
          <p:cNvSpPr/>
          <p:nvPr/>
        </p:nvSpPr>
        <p:spPr>
          <a:xfrm>
            <a:off x="347215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4398082" y="1584052"/>
            <a:ext cx="198899" cy="593656"/>
            <a:chOff x="3918083" y="1610215"/>
            <a:chExt cx="198899" cy="593656"/>
          </a:xfrm>
        </p:grpSpPr>
        <p:cxnSp>
          <p:nvCxnSpPr>
            <p:cNvPr id="91" name="Shape 9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606975" y="374700"/>
            <a:ext cx="2366100" cy="11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4" name="Shape 9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494700" y="2335875"/>
            <a:ext cx="14292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Drawback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97" name="Shape 9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5126899" y="3664625"/>
            <a:ext cx="2542799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some limitations and challenges facing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7111499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03" name="Shape 10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Shape 10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6484350" y="703925"/>
            <a:ext cx="27099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the findings, challenges and any interesting results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886726" y="2465750"/>
            <a:ext cx="1455600" cy="21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Methods &amp; Evaluations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2138650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0350" y="80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787675"/>
            <a:ext cx="8520600" cy="3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rgbClr val="008ABC"/>
                </a:solidFill>
                <a:highlight>
                  <a:srgbClr val="FFFFFF"/>
                </a:highlight>
                <a:hlinkClick r:id="rId3"/>
              </a:rPr>
              <a:t>1994 Census bureau database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by Ronny Kohavi and Barry Becker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Mixture of continuous (ie. age, education numbers) and discrete (categorical: race, sex, etc.) features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Binary outcome: income feature 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 or &lt;=50K)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Total number of samples: 32561 with 15 features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50" y="3082250"/>
            <a:ext cx="6059650" cy="18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100" y="3082250"/>
            <a:ext cx="3488949" cy="18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5550" y="82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(cont)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5" y="1285640"/>
            <a:ext cx="4115524" cy="257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74" y="322988"/>
            <a:ext cx="4115524" cy="236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073" y="2760599"/>
            <a:ext cx="3644425" cy="2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859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9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 instances with missing data completely (NaN, ?) - from 32561 to 30718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Insignificant data loss, irrelevant features and unmeaningful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" y="2793900"/>
            <a:ext cx="6788900" cy="1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824" y="2793900"/>
            <a:ext cx="2717825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2200" y="134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21250"/>
            <a:ext cx="8520600" cy="3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SMOTE to perform oversampling to create an equal number of instances that have an income of &lt;=50k and an income of &gt;50k.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New total number of instances = 46136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70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7650</a:t>
            </a:r>
          </a:p>
        </p:txBody>
      </p:sp>
      <p:sp>
        <p:nvSpPr>
          <p:cNvPr id="139" name="Shape 139"/>
          <p:cNvSpPr/>
          <p:nvPr/>
        </p:nvSpPr>
        <p:spPr>
          <a:xfrm>
            <a:off x="3256900" y="3222150"/>
            <a:ext cx="19980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613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23068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5600" y="183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1074800"/>
            <a:ext cx="4242600" cy="3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Carefully analyzing data before processing (feature selection)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Assign categorical features with integer numbers (ie. </a:t>
            </a:r>
            <a:r>
              <a:rPr lang="en"/>
              <a:t>Male: 0, Female: 1, &lt;=50K: 0,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&gt;50K: </a:t>
            </a:r>
            <a:r>
              <a:rPr lang="en"/>
              <a:t>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Extra Trees Classifier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Compute the relative importance of each feature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50" y="891099"/>
            <a:ext cx="4995650" cy="32111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8" name="Shape 148"/>
          <p:cNvSpPr/>
          <p:nvPr/>
        </p:nvSpPr>
        <p:spPr>
          <a:xfrm>
            <a:off x="4681673" y="1846962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2832" y="2908860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487543" y="3136409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60525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939500" y="1424075"/>
            <a:ext cx="3837000" cy="192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Classification Report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Precision, recall, f1-score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Confusion Matrix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K-Fold Cross-Validation 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265500" y="1543675"/>
            <a:ext cx="4045200" cy="24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K-Nearest Neighbor Classifier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Random Forests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Logistic Regression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Decision Tree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835400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Evaluations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