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7" r:id="rId2"/>
    <p:sldId id="258" r:id="rId3"/>
    <p:sldId id="261" r:id="rId4"/>
    <p:sldId id="309" r:id="rId5"/>
    <p:sldId id="30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ADB3"/>
    <a:srgbClr val="A9CE40"/>
    <a:srgbClr val="A3C127"/>
    <a:srgbClr val="75C347"/>
    <a:srgbClr val="55BE4A"/>
    <a:srgbClr val="FE581E"/>
    <a:srgbClr val="9258AC"/>
    <a:srgbClr val="EE9020"/>
    <a:srgbClr val="8EA823"/>
    <a:srgbClr val="0009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97"/>
    <p:restoredTop sz="82198"/>
  </p:normalViewPr>
  <p:slideViewPr>
    <p:cSldViewPr snapToGrid="0" snapToObjects="1">
      <p:cViewPr varScale="1">
        <p:scale>
          <a:sx n="64" d="100"/>
          <a:sy n="64" d="100"/>
        </p:scale>
        <p:origin x="1166"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A31E44-1DE9-5D4F-86A0-5892F1B780AD}" type="datetimeFigureOut">
              <a:rPr lang="en-US" smtClean="0"/>
              <a:t>7/15/2020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11D9C5-6DAB-6242-A048-8D23B483E330}" type="slidenum">
              <a:rPr lang="en-US" smtClean="0"/>
              <a:t>‹#›</a:t>
            </a:fld>
            <a:endParaRPr lang="en-US" dirty="0"/>
          </a:p>
        </p:txBody>
      </p:sp>
    </p:spTree>
    <p:extLst>
      <p:ext uri="{BB962C8B-B14F-4D97-AF65-F5344CB8AC3E}">
        <p14:creationId xmlns:p14="http://schemas.microsoft.com/office/powerpoint/2010/main" val="724038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11D9C5-6DAB-6242-A048-8D23B483E330}" type="slidenum">
              <a:rPr lang="en-US" smtClean="0"/>
              <a:t>1</a:t>
            </a:fld>
            <a:endParaRPr lang="en-US" dirty="0"/>
          </a:p>
        </p:txBody>
      </p:sp>
    </p:spTree>
    <p:extLst>
      <p:ext uri="{BB962C8B-B14F-4D97-AF65-F5344CB8AC3E}">
        <p14:creationId xmlns:p14="http://schemas.microsoft.com/office/powerpoint/2010/main" val="969965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11D9C5-6DAB-6242-A048-8D23B483E330}" type="slidenum">
              <a:rPr lang="en-US" smtClean="0"/>
              <a:t>2</a:t>
            </a:fld>
            <a:endParaRPr lang="en-US" dirty="0"/>
          </a:p>
        </p:txBody>
      </p:sp>
    </p:spTree>
    <p:extLst>
      <p:ext uri="{BB962C8B-B14F-4D97-AF65-F5344CB8AC3E}">
        <p14:creationId xmlns:p14="http://schemas.microsoft.com/office/powerpoint/2010/main" val="775202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11D9C5-6DAB-6242-A048-8D23B483E330}" type="slidenum">
              <a:rPr lang="en-US" smtClean="0"/>
              <a:t>3</a:t>
            </a:fld>
            <a:endParaRPr lang="en-US" dirty="0"/>
          </a:p>
        </p:txBody>
      </p:sp>
    </p:spTree>
    <p:extLst>
      <p:ext uri="{BB962C8B-B14F-4D97-AF65-F5344CB8AC3E}">
        <p14:creationId xmlns:p14="http://schemas.microsoft.com/office/powerpoint/2010/main" val="712305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11D9C5-6DAB-6242-A048-8D23B483E330}" type="slidenum">
              <a:rPr lang="en-US" smtClean="0"/>
              <a:t>4</a:t>
            </a:fld>
            <a:endParaRPr lang="en-US" dirty="0"/>
          </a:p>
        </p:txBody>
      </p:sp>
    </p:spTree>
    <p:extLst>
      <p:ext uri="{BB962C8B-B14F-4D97-AF65-F5344CB8AC3E}">
        <p14:creationId xmlns:p14="http://schemas.microsoft.com/office/powerpoint/2010/main" val="3302326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11D9C5-6DAB-6242-A048-8D23B483E330}" type="slidenum">
              <a:rPr lang="en-US" smtClean="0"/>
              <a:t>5</a:t>
            </a:fld>
            <a:endParaRPr lang="en-US" dirty="0"/>
          </a:p>
        </p:txBody>
      </p:sp>
    </p:spTree>
    <p:extLst>
      <p:ext uri="{BB962C8B-B14F-4D97-AF65-F5344CB8AC3E}">
        <p14:creationId xmlns:p14="http://schemas.microsoft.com/office/powerpoint/2010/main" val="1842612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AF272-DBD0-3D45-9FB6-17F0305A0A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3A8865-07F2-524A-A8FB-5CE5BB9D2F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80A9CD-555B-CA40-973F-08919C071936}"/>
              </a:ext>
            </a:extLst>
          </p:cNvPr>
          <p:cNvSpPr>
            <a:spLocks noGrp="1"/>
          </p:cNvSpPr>
          <p:nvPr>
            <p:ph type="dt" sz="half" idx="10"/>
          </p:nvPr>
        </p:nvSpPr>
        <p:spPr/>
        <p:txBody>
          <a:bodyPr/>
          <a:lstStyle/>
          <a:p>
            <a:fld id="{3D570C56-1815-D449-9689-A45C4C7D5B82}" type="datetimeFigureOut">
              <a:rPr lang="en-US" smtClean="0"/>
              <a:t>7/15/2020</a:t>
            </a:fld>
            <a:endParaRPr lang="en-US" dirty="0"/>
          </a:p>
        </p:txBody>
      </p:sp>
      <p:sp>
        <p:nvSpPr>
          <p:cNvPr id="5" name="Footer Placeholder 4">
            <a:extLst>
              <a:ext uri="{FF2B5EF4-FFF2-40B4-BE49-F238E27FC236}">
                <a16:creationId xmlns:a16="http://schemas.microsoft.com/office/drawing/2014/main" id="{7B219501-67DE-BF4F-97A0-6480876FE2B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519486A-4C24-6040-BF50-DC803AD3A826}"/>
              </a:ext>
            </a:extLst>
          </p:cNvPr>
          <p:cNvSpPr>
            <a:spLocks noGrp="1"/>
          </p:cNvSpPr>
          <p:nvPr>
            <p:ph type="sldNum" sz="quarter" idx="12"/>
          </p:nvPr>
        </p:nvSpPr>
        <p:spPr/>
        <p:txBody>
          <a:bodyPr/>
          <a:lstStyle/>
          <a:p>
            <a:fld id="{824AC327-A7A3-4E45-B591-79B54B94D330}" type="slidenum">
              <a:rPr lang="en-US" smtClean="0"/>
              <a:t>‹#›</a:t>
            </a:fld>
            <a:endParaRPr lang="en-US" dirty="0"/>
          </a:p>
        </p:txBody>
      </p:sp>
    </p:spTree>
    <p:extLst>
      <p:ext uri="{BB962C8B-B14F-4D97-AF65-F5344CB8AC3E}">
        <p14:creationId xmlns:p14="http://schemas.microsoft.com/office/powerpoint/2010/main" val="1772540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12048-1D4F-AB41-A1BC-CC30B8A19F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D25AFE-0843-5647-ADF9-F05D4F945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47798A-C996-3E41-9B63-B21AFA02ED1B}"/>
              </a:ext>
            </a:extLst>
          </p:cNvPr>
          <p:cNvSpPr>
            <a:spLocks noGrp="1"/>
          </p:cNvSpPr>
          <p:nvPr>
            <p:ph type="dt" sz="half" idx="10"/>
          </p:nvPr>
        </p:nvSpPr>
        <p:spPr/>
        <p:txBody>
          <a:bodyPr/>
          <a:lstStyle/>
          <a:p>
            <a:fld id="{3D570C56-1815-D449-9689-A45C4C7D5B82}" type="datetimeFigureOut">
              <a:rPr lang="en-US" smtClean="0"/>
              <a:t>7/15/2020</a:t>
            </a:fld>
            <a:endParaRPr lang="en-US" dirty="0"/>
          </a:p>
        </p:txBody>
      </p:sp>
      <p:sp>
        <p:nvSpPr>
          <p:cNvPr id="5" name="Footer Placeholder 4">
            <a:extLst>
              <a:ext uri="{FF2B5EF4-FFF2-40B4-BE49-F238E27FC236}">
                <a16:creationId xmlns:a16="http://schemas.microsoft.com/office/drawing/2014/main" id="{A53C7A7A-06D7-DF4A-9F9F-58639829550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2C8E9BF-BC6A-8B48-A071-81E9A6017494}"/>
              </a:ext>
            </a:extLst>
          </p:cNvPr>
          <p:cNvSpPr>
            <a:spLocks noGrp="1"/>
          </p:cNvSpPr>
          <p:nvPr>
            <p:ph type="sldNum" sz="quarter" idx="12"/>
          </p:nvPr>
        </p:nvSpPr>
        <p:spPr/>
        <p:txBody>
          <a:bodyPr/>
          <a:lstStyle/>
          <a:p>
            <a:fld id="{824AC327-A7A3-4E45-B591-79B54B94D330}" type="slidenum">
              <a:rPr lang="en-US" smtClean="0"/>
              <a:t>‹#›</a:t>
            </a:fld>
            <a:endParaRPr lang="en-US" dirty="0"/>
          </a:p>
        </p:txBody>
      </p:sp>
    </p:spTree>
    <p:extLst>
      <p:ext uri="{BB962C8B-B14F-4D97-AF65-F5344CB8AC3E}">
        <p14:creationId xmlns:p14="http://schemas.microsoft.com/office/powerpoint/2010/main" val="2796255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E1441B-8A10-9F4A-9350-5B1A87C067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DA91DD-4F18-A74D-9A78-88097D37F8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09EB32-60B9-3B4E-BF35-72FF2F716BB1}"/>
              </a:ext>
            </a:extLst>
          </p:cNvPr>
          <p:cNvSpPr>
            <a:spLocks noGrp="1"/>
          </p:cNvSpPr>
          <p:nvPr>
            <p:ph type="dt" sz="half" idx="10"/>
          </p:nvPr>
        </p:nvSpPr>
        <p:spPr/>
        <p:txBody>
          <a:bodyPr/>
          <a:lstStyle/>
          <a:p>
            <a:fld id="{3D570C56-1815-D449-9689-A45C4C7D5B82}" type="datetimeFigureOut">
              <a:rPr lang="en-US" smtClean="0"/>
              <a:t>7/15/2020</a:t>
            </a:fld>
            <a:endParaRPr lang="en-US" dirty="0"/>
          </a:p>
        </p:txBody>
      </p:sp>
      <p:sp>
        <p:nvSpPr>
          <p:cNvPr id="5" name="Footer Placeholder 4">
            <a:extLst>
              <a:ext uri="{FF2B5EF4-FFF2-40B4-BE49-F238E27FC236}">
                <a16:creationId xmlns:a16="http://schemas.microsoft.com/office/drawing/2014/main" id="{2DF9ED2A-DCBB-6741-A03F-A1C62A6BFE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D7C079-B4F2-8249-97D9-BCE57F6C1EA3}"/>
              </a:ext>
            </a:extLst>
          </p:cNvPr>
          <p:cNvSpPr>
            <a:spLocks noGrp="1"/>
          </p:cNvSpPr>
          <p:nvPr>
            <p:ph type="sldNum" sz="quarter" idx="12"/>
          </p:nvPr>
        </p:nvSpPr>
        <p:spPr/>
        <p:txBody>
          <a:bodyPr/>
          <a:lstStyle/>
          <a:p>
            <a:fld id="{824AC327-A7A3-4E45-B591-79B54B94D330}" type="slidenum">
              <a:rPr lang="en-US" smtClean="0"/>
              <a:t>‹#›</a:t>
            </a:fld>
            <a:endParaRPr lang="en-US" dirty="0"/>
          </a:p>
        </p:txBody>
      </p:sp>
    </p:spTree>
    <p:extLst>
      <p:ext uri="{BB962C8B-B14F-4D97-AF65-F5344CB8AC3E}">
        <p14:creationId xmlns:p14="http://schemas.microsoft.com/office/powerpoint/2010/main" val="3692707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056A5-B35D-064E-B3D8-834818DF14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5F93C9-1621-294D-81B8-15944CFAEE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BD719B-AFD7-A846-B906-0E3199C97D56}"/>
              </a:ext>
            </a:extLst>
          </p:cNvPr>
          <p:cNvSpPr>
            <a:spLocks noGrp="1"/>
          </p:cNvSpPr>
          <p:nvPr>
            <p:ph type="dt" sz="half" idx="10"/>
          </p:nvPr>
        </p:nvSpPr>
        <p:spPr/>
        <p:txBody>
          <a:bodyPr/>
          <a:lstStyle/>
          <a:p>
            <a:fld id="{3D570C56-1815-D449-9689-A45C4C7D5B82}" type="datetimeFigureOut">
              <a:rPr lang="en-US" smtClean="0"/>
              <a:t>7/15/2020</a:t>
            </a:fld>
            <a:endParaRPr lang="en-US" dirty="0"/>
          </a:p>
        </p:txBody>
      </p:sp>
      <p:sp>
        <p:nvSpPr>
          <p:cNvPr id="5" name="Footer Placeholder 4">
            <a:extLst>
              <a:ext uri="{FF2B5EF4-FFF2-40B4-BE49-F238E27FC236}">
                <a16:creationId xmlns:a16="http://schemas.microsoft.com/office/drawing/2014/main" id="{1843AB63-5957-4A49-8254-39CD84C63F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AFF3BE-0CE8-094F-AB65-F21457CF97F1}"/>
              </a:ext>
            </a:extLst>
          </p:cNvPr>
          <p:cNvSpPr>
            <a:spLocks noGrp="1"/>
          </p:cNvSpPr>
          <p:nvPr>
            <p:ph type="sldNum" sz="quarter" idx="12"/>
          </p:nvPr>
        </p:nvSpPr>
        <p:spPr/>
        <p:txBody>
          <a:bodyPr/>
          <a:lstStyle/>
          <a:p>
            <a:fld id="{824AC327-A7A3-4E45-B591-79B54B94D330}" type="slidenum">
              <a:rPr lang="en-US" smtClean="0"/>
              <a:t>‹#›</a:t>
            </a:fld>
            <a:endParaRPr lang="en-US" dirty="0"/>
          </a:p>
        </p:txBody>
      </p:sp>
    </p:spTree>
    <p:extLst>
      <p:ext uri="{BB962C8B-B14F-4D97-AF65-F5344CB8AC3E}">
        <p14:creationId xmlns:p14="http://schemas.microsoft.com/office/powerpoint/2010/main" val="2444403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D0C58-7C08-FB4F-BFB9-CFF77CC936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BEFC70-F3EE-3E46-BD03-0B2483D447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496D62-308F-F347-9F1A-D76E6E5AD48F}"/>
              </a:ext>
            </a:extLst>
          </p:cNvPr>
          <p:cNvSpPr>
            <a:spLocks noGrp="1"/>
          </p:cNvSpPr>
          <p:nvPr>
            <p:ph type="dt" sz="half" idx="10"/>
          </p:nvPr>
        </p:nvSpPr>
        <p:spPr/>
        <p:txBody>
          <a:bodyPr/>
          <a:lstStyle/>
          <a:p>
            <a:fld id="{3D570C56-1815-D449-9689-A45C4C7D5B82}" type="datetimeFigureOut">
              <a:rPr lang="en-US" smtClean="0"/>
              <a:t>7/15/2020</a:t>
            </a:fld>
            <a:endParaRPr lang="en-US" dirty="0"/>
          </a:p>
        </p:txBody>
      </p:sp>
      <p:sp>
        <p:nvSpPr>
          <p:cNvPr id="5" name="Footer Placeholder 4">
            <a:extLst>
              <a:ext uri="{FF2B5EF4-FFF2-40B4-BE49-F238E27FC236}">
                <a16:creationId xmlns:a16="http://schemas.microsoft.com/office/drawing/2014/main" id="{B495B60A-C15A-244B-9D2C-C3329175CB1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4C874C-7B57-C747-B5F6-6F48ECEE0F41}"/>
              </a:ext>
            </a:extLst>
          </p:cNvPr>
          <p:cNvSpPr>
            <a:spLocks noGrp="1"/>
          </p:cNvSpPr>
          <p:nvPr>
            <p:ph type="sldNum" sz="quarter" idx="12"/>
          </p:nvPr>
        </p:nvSpPr>
        <p:spPr/>
        <p:txBody>
          <a:bodyPr/>
          <a:lstStyle/>
          <a:p>
            <a:fld id="{824AC327-A7A3-4E45-B591-79B54B94D330}" type="slidenum">
              <a:rPr lang="en-US" smtClean="0"/>
              <a:t>‹#›</a:t>
            </a:fld>
            <a:endParaRPr lang="en-US" dirty="0"/>
          </a:p>
        </p:txBody>
      </p:sp>
    </p:spTree>
    <p:extLst>
      <p:ext uri="{BB962C8B-B14F-4D97-AF65-F5344CB8AC3E}">
        <p14:creationId xmlns:p14="http://schemas.microsoft.com/office/powerpoint/2010/main" val="3306417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C267D-4B9E-CF4A-B369-5E7BE91114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B56AFA-B525-8C41-BAB3-9C016B6B4A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CE107C-DF35-8441-83D2-CCA2A327E9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C29139-E5AC-1244-A254-361C8EDF9D38}"/>
              </a:ext>
            </a:extLst>
          </p:cNvPr>
          <p:cNvSpPr>
            <a:spLocks noGrp="1"/>
          </p:cNvSpPr>
          <p:nvPr>
            <p:ph type="dt" sz="half" idx="10"/>
          </p:nvPr>
        </p:nvSpPr>
        <p:spPr/>
        <p:txBody>
          <a:bodyPr/>
          <a:lstStyle/>
          <a:p>
            <a:fld id="{3D570C56-1815-D449-9689-A45C4C7D5B82}" type="datetimeFigureOut">
              <a:rPr lang="en-US" smtClean="0"/>
              <a:t>7/15/2020</a:t>
            </a:fld>
            <a:endParaRPr lang="en-US" dirty="0"/>
          </a:p>
        </p:txBody>
      </p:sp>
      <p:sp>
        <p:nvSpPr>
          <p:cNvPr id="6" name="Footer Placeholder 5">
            <a:extLst>
              <a:ext uri="{FF2B5EF4-FFF2-40B4-BE49-F238E27FC236}">
                <a16:creationId xmlns:a16="http://schemas.microsoft.com/office/drawing/2014/main" id="{708F6E16-8CF7-C847-8F95-2B692EA2EBA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271B390-40AA-A945-BA59-2B3EB089060E}"/>
              </a:ext>
            </a:extLst>
          </p:cNvPr>
          <p:cNvSpPr>
            <a:spLocks noGrp="1"/>
          </p:cNvSpPr>
          <p:nvPr>
            <p:ph type="sldNum" sz="quarter" idx="12"/>
          </p:nvPr>
        </p:nvSpPr>
        <p:spPr/>
        <p:txBody>
          <a:bodyPr/>
          <a:lstStyle/>
          <a:p>
            <a:fld id="{824AC327-A7A3-4E45-B591-79B54B94D330}" type="slidenum">
              <a:rPr lang="en-US" smtClean="0"/>
              <a:t>‹#›</a:t>
            </a:fld>
            <a:endParaRPr lang="en-US" dirty="0"/>
          </a:p>
        </p:txBody>
      </p:sp>
    </p:spTree>
    <p:extLst>
      <p:ext uri="{BB962C8B-B14F-4D97-AF65-F5344CB8AC3E}">
        <p14:creationId xmlns:p14="http://schemas.microsoft.com/office/powerpoint/2010/main" val="3427264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222C3-6BA9-BC47-897F-C1828D1E17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BD7A20-8C03-8143-8B49-A641A83574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A3AF08-82C8-1E46-86B2-572B407CE3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78EF53-58C4-EA46-A46B-F78F0E9C02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87D341-4307-1A41-A70B-69521C8A2F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1DEB6F-5F77-5A49-A31F-061872387909}"/>
              </a:ext>
            </a:extLst>
          </p:cNvPr>
          <p:cNvSpPr>
            <a:spLocks noGrp="1"/>
          </p:cNvSpPr>
          <p:nvPr>
            <p:ph type="dt" sz="half" idx="10"/>
          </p:nvPr>
        </p:nvSpPr>
        <p:spPr/>
        <p:txBody>
          <a:bodyPr/>
          <a:lstStyle/>
          <a:p>
            <a:fld id="{3D570C56-1815-D449-9689-A45C4C7D5B82}" type="datetimeFigureOut">
              <a:rPr lang="en-US" smtClean="0"/>
              <a:t>7/15/2020</a:t>
            </a:fld>
            <a:endParaRPr lang="en-US" dirty="0"/>
          </a:p>
        </p:txBody>
      </p:sp>
      <p:sp>
        <p:nvSpPr>
          <p:cNvPr id="8" name="Footer Placeholder 7">
            <a:extLst>
              <a:ext uri="{FF2B5EF4-FFF2-40B4-BE49-F238E27FC236}">
                <a16:creationId xmlns:a16="http://schemas.microsoft.com/office/drawing/2014/main" id="{4AC36178-C4D0-B94A-9D36-E0D696D201F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0F67C38-27C7-5F4A-BB96-48DF8A29E87B}"/>
              </a:ext>
            </a:extLst>
          </p:cNvPr>
          <p:cNvSpPr>
            <a:spLocks noGrp="1"/>
          </p:cNvSpPr>
          <p:nvPr>
            <p:ph type="sldNum" sz="quarter" idx="12"/>
          </p:nvPr>
        </p:nvSpPr>
        <p:spPr/>
        <p:txBody>
          <a:bodyPr/>
          <a:lstStyle/>
          <a:p>
            <a:fld id="{824AC327-A7A3-4E45-B591-79B54B94D330}" type="slidenum">
              <a:rPr lang="en-US" smtClean="0"/>
              <a:t>‹#›</a:t>
            </a:fld>
            <a:endParaRPr lang="en-US" dirty="0"/>
          </a:p>
        </p:txBody>
      </p:sp>
    </p:spTree>
    <p:extLst>
      <p:ext uri="{BB962C8B-B14F-4D97-AF65-F5344CB8AC3E}">
        <p14:creationId xmlns:p14="http://schemas.microsoft.com/office/powerpoint/2010/main" val="2241843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40B2F-C342-B343-B468-17252DF7A8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6E4542-122B-E04A-9782-75FF2F96BF22}"/>
              </a:ext>
            </a:extLst>
          </p:cNvPr>
          <p:cNvSpPr>
            <a:spLocks noGrp="1"/>
          </p:cNvSpPr>
          <p:nvPr>
            <p:ph type="dt" sz="half" idx="10"/>
          </p:nvPr>
        </p:nvSpPr>
        <p:spPr/>
        <p:txBody>
          <a:bodyPr/>
          <a:lstStyle/>
          <a:p>
            <a:fld id="{3D570C56-1815-D449-9689-A45C4C7D5B82}" type="datetimeFigureOut">
              <a:rPr lang="en-US" smtClean="0"/>
              <a:t>7/15/2020</a:t>
            </a:fld>
            <a:endParaRPr lang="en-US" dirty="0"/>
          </a:p>
        </p:txBody>
      </p:sp>
      <p:sp>
        <p:nvSpPr>
          <p:cNvPr id="4" name="Footer Placeholder 3">
            <a:extLst>
              <a:ext uri="{FF2B5EF4-FFF2-40B4-BE49-F238E27FC236}">
                <a16:creationId xmlns:a16="http://schemas.microsoft.com/office/drawing/2014/main" id="{A492FF72-0105-8045-A4C2-85B09B8252E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4C26539-A46E-334F-9E33-8F71C0C5E269}"/>
              </a:ext>
            </a:extLst>
          </p:cNvPr>
          <p:cNvSpPr>
            <a:spLocks noGrp="1"/>
          </p:cNvSpPr>
          <p:nvPr>
            <p:ph type="sldNum" sz="quarter" idx="12"/>
          </p:nvPr>
        </p:nvSpPr>
        <p:spPr/>
        <p:txBody>
          <a:bodyPr/>
          <a:lstStyle/>
          <a:p>
            <a:fld id="{824AC327-A7A3-4E45-B591-79B54B94D330}" type="slidenum">
              <a:rPr lang="en-US" smtClean="0"/>
              <a:t>‹#›</a:t>
            </a:fld>
            <a:endParaRPr lang="en-US" dirty="0"/>
          </a:p>
        </p:txBody>
      </p:sp>
    </p:spTree>
    <p:extLst>
      <p:ext uri="{BB962C8B-B14F-4D97-AF65-F5344CB8AC3E}">
        <p14:creationId xmlns:p14="http://schemas.microsoft.com/office/powerpoint/2010/main" val="395769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7534BC-5EB0-BC4A-9CF8-FC8680B2592B}"/>
              </a:ext>
            </a:extLst>
          </p:cNvPr>
          <p:cNvSpPr>
            <a:spLocks noGrp="1"/>
          </p:cNvSpPr>
          <p:nvPr>
            <p:ph type="dt" sz="half" idx="10"/>
          </p:nvPr>
        </p:nvSpPr>
        <p:spPr/>
        <p:txBody>
          <a:bodyPr/>
          <a:lstStyle/>
          <a:p>
            <a:fld id="{3D570C56-1815-D449-9689-A45C4C7D5B82}" type="datetimeFigureOut">
              <a:rPr lang="en-US" smtClean="0"/>
              <a:t>7/15/2020</a:t>
            </a:fld>
            <a:endParaRPr lang="en-US" dirty="0"/>
          </a:p>
        </p:txBody>
      </p:sp>
      <p:sp>
        <p:nvSpPr>
          <p:cNvPr id="3" name="Footer Placeholder 2">
            <a:extLst>
              <a:ext uri="{FF2B5EF4-FFF2-40B4-BE49-F238E27FC236}">
                <a16:creationId xmlns:a16="http://schemas.microsoft.com/office/drawing/2014/main" id="{F3D65FA1-CE1D-C647-83FD-77C87FA4435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963C457-C07A-5742-83F3-295C0CF20884}"/>
              </a:ext>
            </a:extLst>
          </p:cNvPr>
          <p:cNvSpPr>
            <a:spLocks noGrp="1"/>
          </p:cNvSpPr>
          <p:nvPr>
            <p:ph type="sldNum" sz="quarter" idx="12"/>
          </p:nvPr>
        </p:nvSpPr>
        <p:spPr/>
        <p:txBody>
          <a:bodyPr/>
          <a:lstStyle/>
          <a:p>
            <a:fld id="{824AC327-A7A3-4E45-B591-79B54B94D330}" type="slidenum">
              <a:rPr lang="en-US" smtClean="0"/>
              <a:t>‹#›</a:t>
            </a:fld>
            <a:endParaRPr lang="en-US" dirty="0"/>
          </a:p>
        </p:txBody>
      </p:sp>
    </p:spTree>
    <p:extLst>
      <p:ext uri="{BB962C8B-B14F-4D97-AF65-F5344CB8AC3E}">
        <p14:creationId xmlns:p14="http://schemas.microsoft.com/office/powerpoint/2010/main" val="854348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1EE33-F6E7-6345-9175-96FC0BD5A0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4B8284-5C11-4346-B628-621EE57C0B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D11384-EEDD-584C-AC11-AF9896AE0E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D91526-144D-0E4D-A240-2A77E9ADB994}"/>
              </a:ext>
            </a:extLst>
          </p:cNvPr>
          <p:cNvSpPr>
            <a:spLocks noGrp="1"/>
          </p:cNvSpPr>
          <p:nvPr>
            <p:ph type="dt" sz="half" idx="10"/>
          </p:nvPr>
        </p:nvSpPr>
        <p:spPr/>
        <p:txBody>
          <a:bodyPr/>
          <a:lstStyle/>
          <a:p>
            <a:fld id="{3D570C56-1815-D449-9689-A45C4C7D5B82}" type="datetimeFigureOut">
              <a:rPr lang="en-US" smtClean="0"/>
              <a:t>7/15/2020</a:t>
            </a:fld>
            <a:endParaRPr lang="en-US" dirty="0"/>
          </a:p>
        </p:txBody>
      </p:sp>
      <p:sp>
        <p:nvSpPr>
          <p:cNvPr id="6" name="Footer Placeholder 5">
            <a:extLst>
              <a:ext uri="{FF2B5EF4-FFF2-40B4-BE49-F238E27FC236}">
                <a16:creationId xmlns:a16="http://schemas.microsoft.com/office/drawing/2014/main" id="{039E4A7D-EAC5-984D-8E56-8D71220A76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DB842E-CF04-0B4F-AD26-30B9BC2F5490}"/>
              </a:ext>
            </a:extLst>
          </p:cNvPr>
          <p:cNvSpPr>
            <a:spLocks noGrp="1"/>
          </p:cNvSpPr>
          <p:nvPr>
            <p:ph type="sldNum" sz="quarter" idx="12"/>
          </p:nvPr>
        </p:nvSpPr>
        <p:spPr/>
        <p:txBody>
          <a:bodyPr/>
          <a:lstStyle/>
          <a:p>
            <a:fld id="{824AC327-A7A3-4E45-B591-79B54B94D330}" type="slidenum">
              <a:rPr lang="en-US" smtClean="0"/>
              <a:t>‹#›</a:t>
            </a:fld>
            <a:endParaRPr lang="en-US" dirty="0"/>
          </a:p>
        </p:txBody>
      </p:sp>
    </p:spTree>
    <p:extLst>
      <p:ext uri="{BB962C8B-B14F-4D97-AF65-F5344CB8AC3E}">
        <p14:creationId xmlns:p14="http://schemas.microsoft.com/office/powerpoint/2010/main" val="2365437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C84B9-B178-5B4B-AED9-C55947331D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9973A8-A1A7-6441-BD98-32FBA8B8F7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3D4A67A-B213-AD4A-BA48-FD2922E247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664A1B-F014-7642-82D2-E02C1A5A8EC2}"/>
              </a:ext>
            </a:extLst>
          </p:cNvPr>
          <p:cNvSpPr>
            <a:spLocks noGrp="1"/>
          </p:cNvSpPr>
          <p:nvPr>
            <p:ph type="dt" sz="half" idx="10"/>
          </p:nvPr>
        </p:nvSpPr>
        <p:spPr/>
        <p:txBody>
          <a:bodyPr/>
          <a:lstStyle/>
          <a:p>
            <a:fld id="{3D570C56-1815-D449-9689-A45C4C7D5B82}" type="datetimeFigureOut">
              <a:rPr lang="en-US" smtClean="0"/>
              <a:t>7/15/2020</a:t>
            </a:fld>
            <a:endParaRPr lang="en-US" dirty="0"/>
          </a:p>
        </p:txBody>
      </p:sp>
      <p:sp>
        <p:nvSpPr>
          <p:cNvPr id="6" name="Footer Placeholder 5">
            <a:extLst>
              <a:ext uri="{FF2B5EF4-FFF2-40B4-BE49-F238E27FC236}">
                <a16:creationId xmlns:a16="http://schemas.microsoft.com/office/drawing/2014/main" id="{AF5FDA2D-B477-904F-8547-A52740F91D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4AB99A7-B926-194D-B7D8-6C8095158514}"/>
              </a:ext>
            </a:extLst>
          </p:cNvPr>
          <p:cNvSpPr>
            <a:spLocks noGrp="1"/>
          </p:cNvSpPr>
          <p:nvPr>
            <p:ph type="sldNum" sz="quarter" idx="12"/>
          </p:nvPr>
        </p:nvSpPr>
        <p:spPr/>
        <p:txBody>
          <a:bodyPr/>
          <a:lstStyle/>
          <a:p>
            <a:fld id="{824AC327-A7A3-4E45-B591-79B54B94D330}" type="slidenum">
              <a:rPr lang="en-US" smtClean="0"/>
              <a:t>‹#›</a:t>
            </a:fld>
            <a:endParaRPr lang="en-US" dirty="0"/>
          </a:p>
        </p:txBody>
      </p:sp>
    </p:spTree>
    <p:extLst>
      <p:ext uri="{BB962C8B-B14F-4D97-AF65-F5344CB8AC3E}">
        <p14:creationId xmlns:p14="http://schemas.microsoft.com/office/powerpoint/2010/main" val="3229478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CA1A61-70A4-6446-B392-BC8B45CD05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E11568-6D9C-8246-A9E7-78F310AD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12ACC-4F4A-DE4D-B40A-D1C57520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70C56-1815-D449-9689-A45C4C7D5B82}" type="datetimeFigureOut">
              <a:rPr lang="en-US" smtClean="0"/>
              <a:t>7/15/2020</a:t>
            </a:fld>
            <a:endParaRPr lang="en-US" dirty="0"/>
          </a:p>
        </p:txBody>
      </p:sp>
      <p:sp>
        <p:nvSpPr>
          <p:cNvPr id="5" name="Footer Placeholder 4">
            <a:extLst>
              <a:ext uri="{FF2B5EF4-FFF2-40B4-BE49-F238E27FC236}">
                <a16:creationId xmlns:a16="http://schemas.microsoft.com/office/drawing/2014/main" id="{356C3832-9D0D-894B-955F-C274462168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372CE1-AB6A-F348-B092-BF8C8E24E9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AC327-A7A3-4E45-B591-79B54B94D330}" type="slidenum">
              <a:rPr lang="en-US" smtClean="0"/>
              <a:t>‹#›</a:t>
            </a:fld>
            <a:endParaRPr lang="en-US" dirty="0"/>
          </a:p>
        </p:txBody>
      </p:sp>
    </p:spTree>
    <p:extLst>
      <p:ext uri="{BB962C8B-B14F-4D97-AF65-F5344CB8AC3E}">
        <p14:creationId xmlns:p14="http://schemas.microsoft.com/office/powerpoint/2010/main" val="3578746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68CD1A-E620-DB44-B73D-4FE011F6F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2911" y="-96252"/>
            <a:ext cx="7199090" cy="7268073"/>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8EF818EC-6AE5-884A-8D55-DE4849ABD0E1}"/>
              </a:ext>
            </a:extLst>
          </p:cNvPr>
          <p:cNvPicPr>
            <a:picLocks noChangeAspect="1"/>
          </p:cNvPicPr>
          <p:nvPr/>
        </p:nvPicPr>
        <p:blipFill>
          <a:blip r:embed="rId4"/>
          <a:stretch>
            <a:fillRect/>
          </a:stretch>
        </p:blipFill>
        <p:spPr>
          <a:xfrm>
            <a:off x="0" y="24063"/>
            <a:ext cx="12192000" cy="7147758"/>
          </a:xfrm>
          <a:prstGeom prst="rect">
            <a:avLst/>
          </a:prstGeom>
        </p:spPr>
      </p:pic>
      <p:sp>
        <p:nvSpPr>
          <p:cNvPr id="13" name="TextBox 12">
            <a:extLst>
              <a:ext uri="{FF2B5EF4-FFF2-40B4-BE49-F238E27FC236}">
                <a16:creationId xmlns:a16="http://schemas.microsoft.com/office/drawing/2014/main" id="{A403AE80-4240-CA49-B7FB-97585CDD5F15}"/>
              </a:ext>
            </a:extLst>
          </p:cNvPr>
          <p:cNvSpPr txBox="1"/>
          <p:nvPr/>
        </p:nvSpPr>
        <p:spPr>
          <a:xfrm>
            <a:off x="216569" y="599303"/>
            <a:ext cx="5125454" cy="2554545"/>
          </a:xfrm>
          <a:prstGeom prst="rect">
            <a:avLst/>
          </a:prstGeom>
          <a:noFill/>
        </p:spPr>
        <p:txBody>
          <a:bodyPr wrap="square" rtlCol="0">
            <a:spAutoFit/>
          </a:bodyPr>
          <a:lstStyle/>
          <a:p>
            <a:r>
              <a:rPr lang="en-US" sz="3200" b="1" dirty="0">
                <a:solidFill>
                  <a:srgbClr val="12ADB3"/>
                </a:solidFill>
                <a:latin typeface="Arial" panose="020B0604020202020204" pitchFamily="34" charset="0"/>
                <a:cs typeface="Arial" panose="020B0604020202020204" pitchFamily="34" charset="0"/>
              </a:rPr>
              <a:t>Effectiveness  of high quality COVID-19 mobile phone applications in combating the novel coronavirus pandemic</a:t>
            </a:r>
          </a:p>
        </p:txBody>
      </p:sp>
      <p:sp>
        <p:nvSpPr>
          <p:cNvPr id="14" name="TextBox 13">
            <a:extLst>
              <a:ext uri="{FF2B5EF4-FFF2-40B4-BE49-F238E27FC236}">
                <a16:creationId xmlns:a16="http://schemas.microsoft.com/office/drawing/2014/main" id="{7B87A672-8E69-6E4B-A3B8-855E26876314}"/>
              </a:ext>
            </a:extLst>
          </p:cNvPr>
          <p:cNvSpPr txBox="1"/>
          <p:nvPr/>
        </p:nvSpPr>
        <p:spPr>
          <a:xfrm>
            <a:off x="356062" y="3650377"/>
            <a:ext cx="4280788" cy="1246495"/>
          </a:xfrm>
          <a:prstGeom prst="rect">
            <a:avLst/>
          </a:prstGeom>
          <a:noFill/>
        </p:spPr>
        <p:txBody>
          <a:bodyPr wrap="square" rtlCol="0">
            <a:spAutoFit/>
          </a:bodyPr>
          <a:lstStyle/>
          <a:p>
            <a:r>
              <a:rPr lang="en-GB" sz="2500" dirty="0">
                <a:solidFill>
                  <a:srgbClr val="12ADB3"/>
                </a:solidFill>
                <a:latin typeface="Arial" panose="020B0604020202020204" pitchFamily="34" charset="0"/>
                <a:cs typeface="Arial" panose="020B0604020202020204" pitchFamily="34" charset="0"/>
              </a:rPr>
              <a:t>Williams, S., Student Research Network, 2020.</a:t>
            </a:r>
          </a:p>
          <a:p>
            <a:r>
              <a:rPr lang="en-GB" sz="2500" dirty="0">
                <a:solidFill>
                  <a:srgbClr val="12ADB3"/>
                </a:solidFill>
                <a:latin typeface="Arial" panose="020B0604020202020204" pitchFamily="34" charset="0"/>
                <a:cs typeface="Arial" panose="020B0604020202020204" pitchFamily="34" charset="0"/>
              </a:rPr>
              <a:t>shekinahwilli29@gmail.com </a:t>
            </a:r>
            <a:endParaRPr lang="en-US" sz="2500" dirty="0">
              <a:solidFill>
                <a:srgbClr val="12ADB3"/>
              </a:solidFill>
              <a:latin typeface="Arial" panose="020B0604020202020204" pitchFamily="34" charset="0"/>
              <a:cs typeface="Arial" panose="020B0604020202020204" pitchFamily="34" charset="0"/>
            </a:endParaRPr>
          </a:p>
        </p:txBody>
      </p:sp>
      <p:pic>
        <p:nvPicPr>
          <p:cNvPr id="6" name="Picture 5" descr="A picture containing object, clock, meter&#10;&#10;Description automatically generated">
            <a:extLst>
              <a:ext uri="{FF2B5EF4-FFF2-40B4-BE49-F238E27FC236}">
                <a16:creationId xmlns:a16="http://schemas.microsoft.com/office/drawing/2014/main" id="{ACFF80CF-897E-E141-84A4-4A20E30A28CB}"/>
              </a:ext>
            </a:extLst>
          </p:cNvPr>
          <p:cNvPicPr>
            <a:picLocks noChangeAspect="1"/>
          </p:cNvPicPr>
          <p:nvPr/>
        </p:nvPicPr>
        <p:blipFill>
          <a:blip r:embed="rId5"/>
          <a:stretch>
            <a:fillRect/>
          </a:stretch>
        </p:blipFill>
        <p:spPr>
          <a:xfrm>
            <a:off x="642551" y="5191897"/>
            <a:ext cx="3810000" cy="1066800"/>
          </a:xfrm>
          <a:prstGeom prst="rect">
            <a:avLst/>
          </a:prstGeom>
        </p:spPr>
      </p:pic>
      <p:sp>
        <p:nvSpPr>
          <p:cNvPr id="2" name="TextBox 1">
            <a:extLst>
              <a:ext uri="{FF2B5EF4-FFF2-40B4-BE49-F238E27FC236}">
                <a16:creationId xmlns:a16="http://schemas.microsoft.com/office/drawing/2014/main" id="{FACF3F9E-98B3-D943-ABCA-6856A5E71D61}"/>
              </a:ext>
            </a:extLst>
          </p:cNvPr>
          <p:cNvSpPr txBox="1"/>
          <p:nvPr/>
        </p:nvSpPr>
        <p:spPr>
          <a:xfrm>
            <a:off x="-3306248" y="-17749"/>
            <a:ext cx="3306248" cy="2800767"/>
          </a:xfrm>
          <a:prstGeom prst="rect">
            <a:avLst/>
          </a:prstGeom>
          <a:noFill/>
        </p:spPr>
        <p:txBody>
          <a:bodyPr wrap="square" rtlCol="0">
            <a:spAutoFit/>
          </a:bodyPr>
          <a:lstStyle/>
          <a:p>
            <a:r>
              <a:rPr lang="en-US" sz="1600" dirty="0">
                <a:solidFill>
                  <a:srgbClr val="C00000"/>
                </a:solidFill>
              </a:rPr>
              <a:t>INSTRUCTIONS:</a:t>
            </a:r>
          </a:p>
          <a:p>
            <a:r>
              <a:rPr lang="en-US" sz="1600" dirty="0">
                <a:solidFill>
                  <a:srgbClr val="C00000"/>
                </a:solidFill>
              </a:rPr>
              <a:t>How to Change Photo</a:t>
            </a:r>
          </a:p>
          <a:p>
            <a:pPr marL="342900" indent="-342900">
              <a:buAutoNum type="arabicPeriod"/>
            </a:pPr>
            <a:r>
              <a:rPr lang="en-US" sz="1600" dirty="0">
                <a:solidFill>
                  <a:srgbClr val="C00000"/>
                </a:solidFill>
              </a:rPr>
              <a:t>Select placeholder photo (</a:t>
            </a:r>
            <a:r>
              <a:rPr lang="en-US" sz="1600" i="1" dirty="0">
                <a:solidFill>
                  <a:srgbClr val="C00000"/>
                </a:solidFill>
              </a:rPr>
              <a:t>hand and laptop photo</a:t>
            </a:r>
            <a:r>
              <a:rPr lang="en-US" sz="1600" dirty="0">
                <a:solidFill>
                  <a:srgbClr val="C00000"/>
                </a:solidFill>
              </a:rPr>
              <a:t>) or Insert new photo</a:t>
            </a:r>
          </a:p>
          <a:p>
            <a:pPr marL="342900" indent="-342900">
              <a:buAutoNum type="arabicPeriod"/>
            </a:pPr>
            <a:r>
              <a:rPr lang="en-US" sz="1600" dirty="0">
                <a:solidFill>
                  <a:srgbClr val="C00000"/>
                </a:solidFill>
              </a:rPr>
              <a:t>Select Home&gt;Arrange&gt;Send Backward/Send to Back</a:t>
            </a:r>
          </a:p>
          <a:p>
            <a:pPr marL="342900" indent="-342900">
              <a:buAutoNum type="arabicPeriod"/>
            </a:pPr>
            <a:r>
              <a:rPr lang="en-US" sz="1600" dirty="0">
                <a:solidFill>
                  <a:srgbClr val="C00000"/>
                </a:solidFill>
              </a:rPr>
              <a:t>Do this step until you see the image appear behind the white blob.</a:t>
            </a:r>
          </a:p>
          <a:p>
            <a:pPr marL="342900" indent="-342900">
              <a:buAutoNum type="arabicPeriod"/>
            </a:pPr>
            <a:endParaRPr lang="en-US" sz="1600" dirty="0">
              <a:solidFill>
                <a:srgbClr val="C00000"/>
              </a:solidFill>
            </a:endParaRPr>
          </a:p>
        </p:txBody>
      </p:sp>
    </p:spTree>
    <p:extLst>
      <p:ext uri="{BB962C8B-B14F-4D97-AF65-F5344CB8AC3E}">
        <p14:creationId xmlns:p14="http://schemas.microsoft.com/office/powerpoint/2010/main" val="200402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5DFF-6CD8-4542-B438-0887C9B2EDBE}"/>
              </a:ext>
            </a:extLst>
          </p:cNvPr>
          <p:cNvSpPr>
            <a:spLocks noGrp="1"/>
          </p:cNvSpPr>
          <p:nvPr>
            <p:ph type="sldNum" sz="quarter" idx="12"/>
          </p:nvPr>
        </p:nvSpPr>
        <p:spPr>
          <a:xfrm>
            <a:off x="8890001" y="5969604"/>
            <a:ext cx="2743200" cy="365125"/>
          </a:xfrm>
        </p:spPr>
        <p:txBody>
          <a:bodyPr/>
          <a:lstStyle/>
          <a:p>
            <a:fld id="{824AC327-A7A3-4E45-B591-79B54B94D330}" type="slidenum">
              <a:rPr lang="en-US" sz="1600" b="1" smtClean="0">
                <a:solidFill>
                  <a:srgbClr val="00093E"/>
                </a:solidFill>
                <a:latin typeface="Raleway" panose="020B0003030101060003" pitchFamily="34" charset="0"/>
              </a:rPr>
              <a:t>2</a:t>
            </a:fld>
            <a:endParaRPr lang="en-US" sz="1600" b="1" dirty="0">
              <a:solidFill>
                <a:srgbClr val="00093E"/>
              </a:solidFill>
              <a:latin typeface="Raleway" panose="020B0003030101060003" pitchFamily="34" charset="0"/>
            </a:endParaRPr>
          </a:p>
        </p:txBody>
      </p:sp>
      <p:pic>
        <p:nvPicPr>
          <p:cNvPr id="10" name="Picture 9" descr="A picture containing animal, fish&#10;&#10;Description automatically generated">
            <a:extLst>
              <a:ext uri="{FF2B5EF4-FFF2-40B4-BE49-F238E27FC236}">
                <a16:creationId xmlns:a16="http://schemas.microsoft.com/office/drawing/2014/main" id="{FB1310E0-AEF2-B146-99AD-8E3D79BE175F}"/>
              </a:ext>
            </a:extLst>
          </p:cNvPr>
          <p:cNvPicPr>
            <a:picLocks noChangeAspect="1"/>
          </p:cNvPicPr>
          <p:nvPr/>
        </p:nvPicPr>
        <p:blipFill>
          <a:blip r:embed="rId3"/>
          <a:stretch>
            <a:fillRect/>
          </a:stretch>
        </p:blipFill>
        <p:spPr>
          <a:xfrm>
            <a:off x="0" y="22860"/>
            <a:ext cx="12192000" cy="6858000"/>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CC9FDE70-8B6F-B84E-B755-1B59DC04E90C}"/>
              </a:ext>
            </a:extLst>
          </p:cNvPr>
          <p:cNvPicPr>
            <a:picLocks noChangeAspect="1"/>
          </p:cNvPicPr>
          <p:nvPr/>
        </p:nvPicPr>
        <p:blipFill>
          <a:blip r:embed="rId4"/>
          <a:stretch>
            <a:fillRect/>
          </a:stretch>
        </p:blipFill>
        <p:spPr>
          <a:xfrm>
            <a:off x="431799" y="5870778"/>
            <a:ext cx="1670222" cy="463951"/>
          </a:xfrm>
          <a:prstGeom prst="rect">
            <a:avLst/>
          </a:prstGeom>
        </p:spPr>
      </p:pic>
      <p:sp>
        <p:nvSpPr>
          <p:cNvPr id="6" name="Slide Number Placeholder 3">
            <a:extLst>
              <a:ext uri="{FF2B5EF4-FFF2-40B4-BE49-F238E27FC236}">
                <a16:creationId xmlns:a16="http://schemas.microsoft.com/office/drawing/2014/main" id="{B8EC0217-7D60-4145-86EF-1FB0F72BAD3A}"/>
              </a:ext>
            </a:extLst>
          </p:cNvPr>
          <p:cNvSpPr txBox="1">
            <a:spLocks/>
          </p:cNvSpPr>
          <p:nvPr/>
        </p:nvSpPr>
        <p:spPr>
          <a:xfrm>
            <a:off x="8911266" y="610881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4AC327-A7A3-4E45-B591-79B54B94D330}" type="slidenum">
              <a:rPr lang="en-US" sz="1600" b="1" smtClean="0">
                <a:solidFill>
                  <a:schemeClr val="bg1"/>
                </a:solidFill>
                <a:latin typeface="Arial" panose="020B0604020202020204" pitchFamily="34" charset="0"/>
                <a:cs typeface="Arial" panose="020B0604020202020204" pitchFamily="34" charset="0"/>
              </a:rPr>
              <a:pPr/>
              <a:t>2</a:t>
            </a:fld>
            <a:endParaRPr lang="en-US" sz="1600" b="1"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645084E8-CC14-F042-AAD1-C6872272B079}"/>
              </a:ext>
            </a:extLst>
          </p:cNvPr>
          <p:cNvSpPr txBox="1"/>
          <p:nvPr/>
        </p:nvSpPr>
        <p:spPr>
          <a:xfrm>
            <a:off x="120316" y="22860"/>
            <a:ext cx="7155263" cy="1107996"/>
          </a:xfrm>
          <a:prstGeom prst="rect">
            <a:avLst/>
          </a:prstGeom>
          <a:noFill/>
        </p:spPr>
        <p:txBody>
          <a:bodyPr wrap="square" rtlCol="0">
            <a:spAutoFit/>
          </a:bodyPr>
          <a:lstStyle/>
          <a:p>
            <a:r>
              <a:rPr lang="en-GB" sz="6600" b="1" dirty="0">
                <a:solidFill>
                  <a:schemeClr val="bg1"/>
                </a:solidFill>
                <a:latin typeface="Arial" panose="020B0604020202020204" pitchFamily="34" charset="0"/>
                <a:cs typeface="Arial" panose="020B0604020202020204" pitchFamily="34" charset="0"/>
              </a:rPr>
              <a:t>Abstract</a:t>
            </a:r>
            <a:endParaRPr lang="en-US" sz="4000" b="1" dirty="0">
              <a:solidFill>
                <a:schemeClr val="bg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63C977C6-3117-C74C-87AC-41BFCA8DB019}"/>
              </a:ext>
            </a:extLst>
          </p:cNvPr>
          <p:cNvSpPr/>
          <p:nvPr/>
        </p:nvSpPr>
        <p:spPr>
          <a:xfrm>
            <a:off x="120316" y="986588"/>
            <a:ext cx="11951367" cy="6801862"/>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Introduction: Global efforts are ongoing in the fight against COVID-19. This study assessed how technology is likely to aid the fight against COVID-19 through identification and review of COVID-19 mobile phone apps.</a:t>
            </a:r>
          </a:p>
          <a:p>
            <a:endParaRPr lang="en-US" sz="2000" b="1" dirty="0">
              <a:latin typeface="Arial" panose="020B0604020202020204" pitchFamily="34" charset="0"/>
              <a:cs typeface="Arial" panose="020B0604020202020204" pitchFamily="34" charset="0"/>
            </a:endParaRPr>
          </a:p>
          <a:p>
            <a:r>
              <a:rPr lang="en-US" sz="2000" b="1" dirty="0"/>
              <a:t>Methodology: A systematic search of COVID-19 apps was done. Apps were screened and eligible apps were downloaded. A quality review and content analysis of apps was carried out by two reviewers independently using the Mobile Application Rating Scale (MARS). The mean scores in each section of the MARS score was combined to calculate the overall mean app quality total score and used to rate the apps as being high quality or low quality.</a:t>
            </a:r>
          </a:p>
          <a:p>
            <a:pPr marL="342900" indent="-342900">
              <a:buFont typeface="Wingdings" panose="05000000000000000000" pitchFamily="2" charset="2"/>
              <a:buChar char="q"/>
            </a:pPr>
            <a:endParaRPr lang="en-US" sz="2000" b="1" dirty="0"/>
          </a:p>
          <a:p>
            <a:r>
              <a:rPr lang="en-US" sz="2000" b="1" dirty="0"/>
              <a:t>Results: 75 relevant apps were identified, majority were of low quality. Only 10 apps met the set eligibility criteria. After review, 70% were high quality apps (MARS score of at least 4) while 30% were low quality apps (MARS score less than 4).</a:t>
            </a:r>
          </a:p>
          <a:p>
            <a:pPr marL="342900" indent="-342900">
              <a:buFont typeface="Wingdings" panose="05000000000000000000" pitchFamily="2" charset="2"/>
              <a:buChar char="q"/>
            </a:pPr>
            <a:endParaRPr lang="en-US" sz="2000" b="1" dirty="0"/>
          </a:p>
          <a:p>
            <a:r>
              <a:rPr lang="en-US" sz="2000" b="1" dirty="0"/>
              <a:t>Conclusion: High quality apps will meet users needs better and by inference, be more useful in combating COVID-19. App developers should focus on developing high quality apps in order to better combat COVID-19.</a:t>
            </a:r>
          </a:p>
          <a:p>
            <a:endParaRPr lang="en-US" sz="2400" dirty="0"/>
          </a:p>
          <a:p>
            <a:r>
              <a:rPr lang="en-US" sz="2400" dirty="0"/>
              <a:t> </a:t>
            </a:r>
          </a:p>
          <a:p>
            <a:endParaRPr lang="en-US" sz="2800" dirty="0"/>
          </a:p>
          <a:p>
            <a:endParaRPr 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948477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96EA05E6-4820-7F42-AE61-233E002123D6}"/>
              </a:ext>
            </a:extLst>
          </p:cNvPr>
          <p:cNvCxnSpPr/>
          <p:nvPr/>
        </p:nvCxnSpPr>
        <p:spPr>
          <a:xfrm>
            <a:off x="5789345" y="2234679"/>
            <a:ext cx="0" cy="2877780"/>
          </a:xfrm>
          <a:prstGeom prst="line">
            <a:avLst/>
          </a:prstGeom>
          <a:ln w="222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25" name="Picture 24" descr="A picture containing object, clock, meter&#10;&#10;Description automatically generated">
            <a:extLst>
              <a:ext uri="{FF2B5EF4-FFF2-40B4-BE49-F238E27FC236}">
                <a16:creationId xmlns:a16="http://schemas.microsoft.com/office/drawing/2014/main" id="{72EB2740-7446-D147-9161-35AD52453362}"/>
              </a:ext>
            </a:extLst>
          </p:cNvPr>
          <p:cNvPicPr>
            <a:picLocks noChangeAspect="1"/>
          </p:cNvPicPr>
          <p:nvPr/>
        </p:nvPicPr>
        <p:blipFill>
          <a:blip r:embed="rId4"/>
          <a:stretch>
            <a:fillRect/>
          </a:stretch>
        </p:blipFill>
        <p:spPr>
          <a:xfrm>
            <a:off x="345989" y="5893572"/>
            <a:ext cx="2298357" cy="643540"/>
          </a:xfrm>
          <a:prstGeom prst="rect">
            <a:avLst/>
          </a:prstGeom>
        </p:spPr>
      </p:pic>
      <p:sp>
        <p:nvSpPr>
          <p:cNvPr id="26" name="TextBox 25">
            <a:extLst>
              <a:ext uri="{FF2B5EF4-FFF2-40B4-BE49-F238E27FC236}">
                <a16:creationId xmlns:a16="http://schemas.microsoft.com/office/drawing/2014/main" id="{014049ED-451D-A74E-BB72-F6ADD85436BB}"/>
              </a:ext>
            </a:extLst>
          </p:cNvPr>
          <p:cNvSpPr txBox="1"/>
          <p:nvPr/>
        </p:nvSpPr>
        <p:spPr>
          <a:xfrm>
            <a:off x="697839" y="1"/>
            <a:ext cx="6775446" cy="769441"/>
          </a:xfrm>
          <a:prstGeom prst="rect">
            <a:avLst/>
          </a:prstGeom>
          <a:noFill/>
        </p:spPr>
        <p:txBody>
          <a:bodyPr wrap="square" rtlCol="0">
            <a:spAutoFit/>
          </a:bodyPr>
          <a:lstStyle/>
          <a:p>
            <a:r>
              <a:rPr lang="en-GB" sz="4400" b="1" dirty="0">
                <a:solidFill>
                  <a:srgbClr val="12ADB3"/>
                </a:solidFill>
                <a:latin typeface="Arial" panose="020B0604020202020204" pitchFamily="34" charset="0"/>
                <a:cs typeface="Arial" panose="020B0604020202020204" pitchFamily="34" charset="0"/>
              </a:rPr>
              <a:t>Methodology</a:t>
            </a:r>
            <a:endParaRPr lang="en-US" sz="4400" b="1" dirty="0">
              <a:solidFill>
                <a:srgbClr val="12ADB3"/>
              </a:solidFill>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D220EEBC-217B-274A-8C34-A3C60AE0C68E}"/>
              </a:ext>
            </a:extLst>
          </p:cNvPr>
          <p:cNvSpPr/>
          <p:nvPr/>
        </p:nvSpPr>
        <p:spPr>
          <a:xfrm>
            <a:off x="88236" y="649704"/>
            <a:ext cx="5701108" cy="6326565"/>
          </a:xfrm>
          <a:prstGeom prst="rect">
            <a:avLst/>
          </a:prstGeom>
        </p:spPr>
        <p:txBody>
          <a:bodyPr wrap="square">
            <a:spAutoFit/>
          </a:bodyPr>
          <a:lstStyle/>
          <a:p>
            <a:pPr marL="285750" indent="-285750">
              <a:spcBef>
                <a:spcPts val="800"/>
              </a:spcBef>
              <a:buFont typeface="Arial" panose="020B0604020202020204" pitchFamily="34" charset="0"/>
              <a:buChar char="•"/>
            </a:pPr>
            <a:r>
              <a:rPr lang="en-US" sz="2000" dirty="0"/>
              <a:t>Online literature search for previous studies</a:t>
            </a:r>
          </a:p>
          <a:p>
            <a:pPr marL="285750" indent="-285750">
              <a:spcBef>
                <a:spcPts val="800"/>
              </a:spcBef>
              <a:buFont typeface="Arial" panose="020B0604020202020204" pitchFamily="34" charset="0"/>
              <a:buChar char="•"/>
            </a:pPr>
            <a:r>
              <a:rPr lang="en-US" sz="2000" dirty="0"/>
              <a:t>Systematic search of COVID-19 apps using Google play store. Apps were screened.</a:t>
            </a:r>
          </a:p>
          <a:p>
            <a:pPr marL="342900" indent="-342900">
              <a:spcBef>
                <a:spcPts val="800"/>
              </a:spcBef>
              <a:buFont typeface="Arial" panose="020B0604020202020204" pitchFamily="34" charset="0"/>
              <a:buChar char="•"/>
            </a:pPr>
            <a:r>
              <a:rPr lang="en-US" sz="2000" dirty="0"/>
              <a:t>Apps that met a determined criteria were downloaded. </a:t>
            </a:r>
          </a:p>
          <a:p>
            <a:pPr marL="342900" indent="-342900">
              <a:spcBef>
                <a:spcPts val="800"/>
              </a:spcBef>
              <a:buFont typeface="Arial" panose="020B0604020202020204" pitchFamily="34" charset="0"/>
              <a:buChar char="•"/>
            </a:pPr>
            <a:r>
              <a:rPr lang="en-US" sz="2000" dirty="0"/>
              <a:t>Quality review and content analysis of the apps by two reviewers was done independently using the Mobile Application Rating Scale (MARS).</a:t>
            </a:r>
          </a:p>
          <a:p>
            <a:pPr marL="342900" indent="-342900">
              <a:spcBef>
                <a:spcPts val="800"/>
              </a:spcBef>
              <a:buFont typeface="Arial" panose="020B0604020202020204" pitchFamily="34" charset="0"/>
              <a:buChar char="•"/>
            </a:pPr>
            <a:r>
              <a:rPr lang="en-US" sz="2000" dirty="0"/>
              <a:t>Summation of mean scores in each category of the MARS score to find overall mean app quality total score.</a:t>
            </a:r>
          </a:p>
          <a:p>
            <a:pPr marL="342900" indent="-342900">
              <a:spcBef>
                <a:spcPts val="800"/>
              </a:spcBef>
              <a:buFont typeface="Arial" panose="020B0604020202020204" pitchFamily="34" charset="0"/>
              <a:buChar char="•"/>
            </a:pPr>
            <a:r>
              <a:rPr lang="en-US" sz="2000" dirty="0"/>
              <a:t> Overall mean app quality total score used to rate the apps as being high quality or low quality.</a:t>
            </a:r>
          </a:p>
          <a:p>
            <a:pPr marL="342900" indent="-342900">
              <a:spcBef>
                <a:spcPts val="800"/>
              </a:spcBef>
              <a:buFont typeface="Arial" panose="020B0604020202020204" pitchFamily="34" charset="0"/>
              <a:buChar char="•"/>
            </a:pPr>
            <a:r>
              <a:rPr lang="en-US" sz="2000" dirty="0"/>
              <a:t>High quality app – score of greater than or equal to 4/5; low quality - &lt;4</a:t>
            </a:r>
            <a:r>
              <a:rPr lang="en-US" sz="2400" dirty="0">
                <a:latin typeface="Arial" panose="020B0604020202020204" pitchFamily="34" charset="0"/>
                <a:cs typeface="Arial" panose="020B0604020202020204" pitchFamily="34" charset="0"/>
              </a:rPr>
              <a:t> </a:t>
            </a:r>
          </a:p>
          <a:p>
            <a:pPr marL="342900" indent="-342900">
              <a:spcBef>
                <a:spcPts val="800"/>
              </a:spcBef>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spcBef>
                <a:spcPts val="800"/>
              </a:spcBef>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0F67ECFC-E497-9447-B2F3-371A49999B4D}"/>
              </a:ext>
            </a:extLst>
          </p:cNvPr>
          <p:cNvSpPr txBox="1"/>
          <p:nvPr/>
        </p:nvSpPr>
        <p:spPr>
          <a:xfrm>
            <a:off x="6096000" y="90056"/>
            <a:ext cx="6931845" cy="461665"/>
          </a:xfrm>
          <a:prstGeom prst="rect">
            <a:avLst/>
          </a:prstGeom>
          <a:noFill/>
        </p:spPr>
        <p:txBody>
          <a:bodyPr wrap="square" rtlCol="0">
            <a:spAutoFit/>
          </a:bodyPr>
          <a:lstStyle/>
          <a:p>
            <a:r>
              <a:rPr lang="en-GB" sz="2400" b="1" dirty="0">
                <a:solidFill>
                  <a:srgbClr val="12ADB3"/>
                </a:solidFill>
                <a:latin typeface="Arial" panose="020B0604020202020204" pitchFamily="34" charset="0"/>
                <a:cs typeface="Arial" panose="020B0604020202020204" pitchFamily="34" charset="0"/>
              </a:rPr>
              <a:t>Mobile Application Rating Scale</a:t>
            </a:r>
            <a:endParaRPr lang="en-US" sz="2400" b="1" dirty="0">
              <a:solidFill>
                <a:srgbClr val="12ADB3"/>
              </a:solidFill>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866F4039-2314-7E4A-B4B9-58E4392BC86D}"/>
              </a:ext>
            </a:extLst>
          </p:cNvPr>
          <p:cNvSpPr/>
          <p:nvPr/>
        </p:nvSpPr>
        <p:spPr>
          <a:xfrm>
            <a:off x="6384039" y="3587329"/>
            <a:ext cx="4671829" cy="1220847"/>
          </a:xfrm>
          <a:prstGeom prst="rect">
            <a:avLst/>
          </a:prstGeom>
        </p:spPr>
        <p:txBody>
          <a:bodyPr wrap="square">
            <a:spAutoFit/>
          </a:bodyPr>
          <a:lstStyle/>
          <a:p>
            <a:pPr>
              <a:spcBef>
                <a:spcPts val="800"/>
              </a:spcBef>
            </a:pPr>
            <a:endParaRPr lang="en-US" sz="2000" dirty="0">
              <a:latin typeface="Arial" panose="020B0604020202020204" pitchFamily="34" charset="0"/>
              <a:cs typeface="Arial" panose="020B0604020202020204" pitchFamily="34" charset="0"/>
            </a:endParaRPr>
          </a:p>
          <a:p>
            <a:pPr marL="800100" lvl="1" indent="-342900">
              <a:spcBef>
                <a:spcPts val="800"/>
              </a:spcBef>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lvl="0" indent="-342900">
              <a:spcBef>
                <a:spcPts val="800"/>
              </a:spcBef>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DABE5FEF-0DEE-B144-B550-176A4C55F08B}"/>
              </a:ext>
            </a:extLst>
          </p:cNvPr>
          <p:cNvSpPr/>
          <p:nvPr/>
        </p:nvSpPr>
        <p:spPr>
          <a:xfrm>
            <a:off x="6384039" y="3030796"/>
            <a:ext cx="184731" cy="461665"/>
          </a:xfrm>
          <a:prstGeom prst="rect">
            <a:avLst/>
          </a:prstGeom>
        </p:spPr>
        <p:txBody>
          <a:bodyPr wrap="none">
            <a:spAutoFit/>
          </a:bodyPr>
          <a:lstStyle/>
          <a:p>
            <a:pPr lvl="0">
              <a:spcBef>
                <a:spcPts val="200"/>
              </a:spcBef>
            </a:pPr>
            <a:endParaRPr lang="en-US" sz="2400" b="1" dirty="0">
              <a:solidFill>
                <a:srgbClr val="12ADB3"/>
              </a:solidFill>
              <a:latin typeface="Arial" panose="020B0604020202020204" pitchFamily="34" charset="0"/>
              <a:cs typeface="Arial" panose="020B0604020202020204" pitchFamily="34" charset="0"/>
            </a:endParaRPr>
          </a:p>
        </p:txBody>
      </p:sp>
      <p:sp>
        <p:nvSpPr>
          <p:cNvPr id="11" name="Slide Number Placeholder 3">
            <a:extLst>
              <a:ext uri="{FF2B5EF4-FFF2-40B4-BE49-F238E27FC236}">
                <a16:creationId xmlns:a16="http://schemas.microsoft.com/office/drawing/2014/main" id="{A082B2BD-D6BB-1D4C-A851-2E1E7D7586CD}"/>
              </a:ext>
            </a:extLst>
          </p:cNvPr>
          <p:cNvSpPr>
            <a:spLocks noGrp="1"/>
          </p:cNvSpPr>
          <p:nvPr>
            <p:ph type="sldNum" sz="quarter" idx="12"/>
          </p:nvPr>
        </p:nvSpPr>
        <p:spPr>
          <a:xfrm>
            <a:off x="8911266" y="6108811"/>
            <a:ext cx="2743200" cy="365125"/>
          </a:xfrm>
        </p:spPr>
        <p:txBody>
          <a:bodyPr/>
          <a:lstStyle/>
          <a:p>
            <a:fld id="{824AC327-A7A3-4E45-B591-79B54B94D330}" type="slidenum">
              <a:rPr lang="en-US" sz="1600" b="1" smtClean="0">
                <a:solidFill>
                  <a:schemeClr val="bg1"/>
                </a:solidFill>
                <a:latin typeface="Arial" panose="020B0604020202020204" pitchFamily="34" charset="0"/>
                <a:cs typeface="Arial" panose="020B0604020202020204" pitchFamily="34" charset="0"/>
              </a:rPr>
              <a:t>3</a:t>
            </a:fld>
            <a:endParaRPr lang="en-US" sz="1600" b="1" dirty="0">
              <a:solidFill>
                <a:schemeClr val="bg1"/>
              </a:solidFill>
              <a:latin typeface="Arial" panose="020B0604020202020204" pitchFamily="34" charset="0"/>
              <a:cs typeface="Arial" panose="020B0604020202020204" pitchFamily="34" charset="0"/>
            </a:endParaRPr>
          </a:p>
        </p:txBody>
      </p:sp>
      <p:graphicFrame>
        <p:nvGraphicFramePr>
          <p:cNvPr id="14" name="Table 14">
            <a:extLst>
              <a:ext uri="{FF2B5EF4-FFF2-40B4-BE49-F238E27FC236}">
                <a16:creationId xmlns:a16="http://schemas.microsoft.com/office/drawing/2014/main" id="{1FD0161B-6851-4CB8-BFB7-9953648D5347}"/>
              </a:ext>
            </a:extLst>
          </p:cNvPr>
          <p:cNvGraphicFramePr>
            <a:graphicFrameLocks noGrp="1"/>
          </p:cNvGraphicFramePr>
          <p:nvPr>
            <p:extLst>
              <p:ext uri="{D42A27DB-BD31-4B8C-83A1-F6EECF244321}">
                <p14:modId xmlns:p14="http://schemas.microsoft.com/office/powerpoint/2010/main" val="2828570696"/>
              </p:ext>
            </p:extLst>
          </p:nvPr>
        </p:nvGraphicFramePr>
        <p:xfrm>
          <a:off x="5991731" y="837681"/>
          <a:ext cx="6112033" cy="5308540"/>
        </p:xfrm>
        <a:graphic>
          <a:graphicData uri="http://schemas.openxmlformats.org/drawingml/2006/table">
            <a:tbl>
              <a:tblPr>
                <a:tableStyleId>{5C22544A-7EE6-4342-B048-85BDC9FD1C3A}</a:tableStyleId>
              </a:tblPr>
              <a:tblGrid>
                <a:gridCol w="6112033">
                  <a:extLst>
                    <a:ext uri="{9D8B030D-6E8A-4147-A177-3AD203B41FA5}">
                      <a16:colId xmlns:a16="http://schemas.microsoft.com/office/drawing/2014/main" val="941969179"/>
                    </a:ext>
                  </a:extLst>
                </a:gridCol>
              </a:tblGrid>
              <a:tr h="825470">
                <a:tc>
                  <a:txBody>
                    <a:bodyPr/>
                    <a:lstStyle/>
                    <a:p>
                      <a:r>
                        <a:rPr lang="en-US" dirty="0"/>
                        <a:t>OBJECTIVE QUALITY</a:t>
                      </a:r>
                    </a:p>
                  </a:txBody>
                  <a:tcPr>
                    <a:solidFill>
                      <a:srgbClr val="A3C127"/>
                    </a:solidFill>
                  </a:tcPr>
                </a:tc>
                <a:extLst>
                  <a:ext uri="{0D108BD9-81ED-4DB2-BD59-A6C34878D82A}">
                    <a16:rowId xmlns:a16="http://schemas.microsoft.com/office/drawing/2014/main" val="716579844"/>
                  </a:ext>
                </a:extLst>
              </a:tr>
              <a:tr h="825470">
                <a:tc>
                  <a:txBody>
                    <a:bodyPr/>
                    <a:lstStyle/>
                    <a:p>
                      <a:r>
                        <a:rPr lang="en-US" dirty="0"/>
                        <a:t>Aesthetics                                     Graphics</a:t>
                      </a:r>
                    </a:p>
                    <a:p>
                      <a:r>
                        <a:rPr lang="en-US" dirty="0"/>
                        <a:t>                                                       Layout</a:t>
                      </a:r>
                    </a:p>
                    <a:p>
                      <a:r>
                        <a:rPr lang="en-US" dirty="0"/>
                        <a:t>                                                       Visual appeal</a:t>
                      </a:r>
                    </a:p>
                  </a:txBody>
                  <a:tcPr>
                    <a:solidFill>
                      <a:schemeClr val="accent6">
                        <a:lumMod val="20000"/>
                        <a:lumOff val="80000"/>
                      </a:schemeClr>
                    </a:solidFill>
                  </a:tcPr>
                </a:tc>
                <a:extLst>
                  <a:ext uri="{0D108BD9-81ED-4DB2-BD59-A6C34878D82A}">
                    <a16:rowId xmlns:a16="http://schemas.microsoft.com/office/drawing/2014/main" val="3447662413"/>
                  </a:ext>
                </a:extLst>
              </a:tr>
              <a:tr h="825470">
                <a:tc>
                  <a:txBody>
                    <a:bodyPr/>
                    <a:lstStyle/>
                    <a:p>
                      <a:r>
                        <a:rPr lang="en-US" dirty="0"/>
                        <a:t>Engagement                                 Entertainment</a:t>
                      </a:r>
                    </a:p>
                    <a:p>
                      <a:r>
                        <a:rPr lang="en-US" dirty="0"/>
                        <a:t>                                                       Interactivity</a:t>
                      </a:r>
                    </a:p>
                    <a:p>
                      <a:endParaRPr lang="en-US" dirty="0"/>
                    </a:p>
                  </a:txBody>
                  <a:tcPr>
                    <a:solidFill>
                      <a:schemeClr val="accent6">
                        <a:lumMod val="40000"/>
                        <a:lumOff val="60000"/>
                      </a:schemeClr>
                    </a:solidFill>
                  </a:tcPr>
                </a:tc>
                <a:extLst>
                  <a:ext uri="{0D108BD9-81ED-4DB2-BD59-A6C34878D82A}">
                    <a16:rowId xmlns:a16="http://schemas.microsoft.com/office/drawing/2014/main" val="4072789215"/>
                  </a:ext>
                </a:extLst>
              </a:tr>
              <a:tr h="825470">
                <a:tc>
                  <a:txBody>
                    <a:bodyPr/>
                    <a:lstStyle/>
                    <a:p>
                      <a:r>
                        <a:rPr lang="en-US" dirty="0" err="1"/>
                        <a:t>Funtionality</a:t>
                      </a:r>
                      <a:r>
                        <a:rPr lang="en-US" dirty="0"/>
                        <a:t>                                  Performance </a:t>
                      </a:r>
                    </a:p>
                    <a:p>
                      <a:r>
                        <a:rPr lang="en-US" dirty="0"/>
                        <a:t>                                                       Navigation</a:t>
                      </a:r>
                    </a:p>
                    <a:p>
                      <a:r>
                        <a:rPr lang="en-US" dirty="0"/>
                        <a:t>                                                       Ease of Use</a:t>
                      </a:r>
                    </a:p>
                  </a:txBody>
                  <a:tcPr>
                    <a:solidFill>
                      <a:schemeClr val="accent6">
                        <a:lumMod val="20000"/>
                        <a:lumOff val="80000"/>
                      </a:schemeClr>
                    </a:solidFill>
                  </a:tcPr>
                </a:tc>
                <a:extLst>
                  <a:ext uri="{0D108BD9-81ED-4DB2-BD59-A6C34878D82A}">
                    <a16:rowId xmlns:a16="http://schemas.microsoft.com/office/drawing/2014/main" val="825666501"/>
                  </a:ext>
                </a:extLst>
              </a:tr>
              <a:tr h="825470">
                <a:tc>
                  <a:txBody>
                    <a:bodyPr/>
                    <a:lstStyle/>
                    <a:p>
                      <a:r>
                        <a:rPr lang="en-US" dirty="0"/>
                        <a:t>Information                                  Quality and Quantity</a:t>
                      </a:r>
                    </a:p>
                    <a:p>
                      <a:r>
                        <a:rPr lang="en-US" dirty="0"/>
                        <a:t>                                                       of Information</a:t>
                      </a:r>
                    </a:p>
                    <a:p>
                      <a:r>
                        <a:rPr lang="en-US" dirty="0"/>
                        <a:t>                                                       Credibility</a:t>
                      </a:r>
                    </a:p>
                  </a:txBody>
                  <a:tcPr>
                    <a:solidFill>
                      <a:schemeClr val="accent6">
                        <a:lumMod val="40000"/>
                        <a:lumOff val="60000"/>
                      </a:schemeClr>
                    </a:solidFill>
                  </a:tcPr>
                </a:tc>
                <a:extLst>
                  <a:ext uri="{0D108BD9-81ED-4DB2-BD59-A6C34878D82A}">
                    <a16:rowId xmlns:a16="http://schemas.microsoft.com/office/drawing/2014/main" val="2895528332"/>
                  </a:ext>
                </a:extLst>
              </a:tr>
              <a:tr h="825470">
                <a:tc>
                  <a:txBody>
                    <a:bodyPr/>
                    <a:lstStyle/>
                    <a:p>
                      <a:r>
                        <a:rPr lang="en-US" dirty="0"/>
                        <a:t>SUBJECTIVE QUALITY                  Stimulates repeat use</a:t>
                      </a:r>
                    </a:p>
                    <a:p>
                      <a:r>
                        <a:rPr lang="en-US" dirty="0"/>
                        <a:t>                                                       Worth Recommending</a:t>
                      </a:r>
                    </a:p>
                  </a:txBody>
                  <a:tcPr>
                    <a:solidFill>
                      <a:srgbClr val="A3C127"/>
                    </a:solidFill>
                  </a:tcPr>
                </a:tc>
                <a:extLst>
                  <a:ext uri="{0D108BD9-81ED-4DB2-BD59-A6C34878D82A}">
                    <a16:rowId xmlns:a16="http://schemas.microsoft.com/office/drawing/2014/main" val="4251579341"/>
                  </a:ext>
                </a:extLst>
              </a:tr>
            </a:tbl>
          </a:graphicData>
        </a:graphic>
      </p:graphicFrame>
    </p:spTree>
    <p:extLst>
      <p:ext uri="{BB962C8B-B14F-4D97-AF65-F5344CB8AC3E}">
        <p14:creationId xmlns:p14="http://schemas.microsoft.com/office/powerpoint/2010/main" val="2304861065"/>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96EA05E6-4820-7F42-AE61-233E002123D6}"/>
              </a:ext>
            </a:extLst>
          </p:cNvPr>
          <p:cNvCxnSpPr/>
          <p:nvPr/>
        </p:nvCxnSpPr>
        <p:spPr>
          <a:xfrm>
            <a:off x="5789345" y="2234679"/>
            <a:ext cx="0" cy="2877780"/>
          </a:xfrm>
          <a:prstGeom prst="line">
            <a:avLst/>
          </a:prstGeom>
          <a:ln w="222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25" name="Picture 24" descr="A picture containing object, clock, meter&#10;&#10;Description automatically generated">
            <a:extLst>
              <a:ext uri="{FF2B5EF4-FFF2-40B4-BE49-F238E27FC236}">
                <a16:creationId xmlns:a16="http://schemas.microsoft.com/office/drawing/2014/main" id="{72EB2740-7446-D147-9161-35AD52453362}"/>
              </a:ext>
            </a:extLst>
          </p:cNvPr>
          <p:cNvPicPr>
            <a:picLocks noChangeAspect="1"/>
          </p:cNvPicPr>
          <p:nvPr/>
        </p:nvPicPr>
        <p:blipFill>
          <a:blip r:embed="rId4"/>
          <a:stretch>
            <a:fillRect/>
          </a:stretch>
        </p:blipFill>
        <p:spPr>
          <a:xfrm>
            <a:off x="345989" y="5893572"/>
            <a:ext cx="2298357" cy="643540"/>
          </a:xfrm>
          <a:prstGeom prst="rect">
            <a:avLst/>
          </a:prstGeom>
        </p:spPr>
      </p:pic>
      <p:sp>
        <p:nvSpPr>
          <p:cNvPr id="26" name="TextBox 25">
            <a:extLst>
              <a:ext uri="{FF2B5EF4-FFF2-40B4-BE49-F238E27FC236}">
                <a16:creationId xmlns:a16="http://schemas.microsoft.com/office/drawing/2014/main" id="{014049ED-451D-A74E-BB72-F6ADD85436BB}"/>
              </a:ext>
            </a:extLst>
          </p:cNvPr>
          <p:cNvSpPr txBox="1"/>
          <p:nvPr/>
        </p:nvSpPr>
        <p:spPr>
          <a:xfrm>
            <a:off x="697839" y="1"/>
            <a:ext cx="6775446" cy="769441"/>
          </a:xfrm>
          <a:prstGeom prst="rect">
            <a:avLst/>
          </a:prstGeom>
          <a:noFill/>
        </p:spPr>
        <p:txBody>
          <a:bodyPr wrap="square" rtlCol="0">
            <a:spAutoFit/>
          </a:bodyPr>
          <a:lstStyle/>
          <a:p>
            <a:r>
              <a:rPr lang="en-GB" sz="4400" b="1" dirty="0">
                <a:solidFill>
                  <a:srgbClr val="12ADB3"/>
                </a:solidFill>
                <a:latin typeface="Arial" panose="020B0604020202020204" pitchFamily="34" charset="0"/>
                <a:cs typeface="Arial" panose="020B0604020202020204" pitchFamily="34" charset="0"/>
              </a:rPr>
              <a:t>Results</a:t>
            </a:r>
            <a:endParaRPr lang="en-US" sz="4400" b="1" dirty="0">
              <a:solidFill>
                <a:srgbClr val="12ADB3"/>
              </a:solidFill>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D220EEBC-217B-274A-8C34-A3C60AE0C68E}"/>
              </a:ext>
            </a:extLst>
          </p:cNvPr>
          <p:cNvSpPr/>
          <p:nvPr/>
        </p:nvSpPr>
        <p:spPr>
          <a:xfrm>
            <a:off x="88236" y="649704"/>
            <a:ext cx="5701108" cy="6011902"/>
          </a:xfrm>
          <a:prstGeom prst="rect">
            <a:avLst/>
          </a:prstGeom>
        </p:spPr>
        <p:txBody>
          <a:bodyPr wrap="square">
            <a:spAutoFit/>
          </a:bodyPr>
          <a:lstStyle/>
          <a:p>
            <a:pPr marL="285750" indent="-285750">
              <a:buFont typeface="Wingdings" panose="05000000000000000000" pitchFamily="2" charset="2"/>
              <a:buChar char="q"/>
            </a:pPr>
            <a:r>
              <a:rPr lang="en-US" sz="2000" dirty="0">
                <a:latin typeface="Arial" panose="020B0604020202020204" pitchFamily="34" charset="0"/>
                <a:cs typeface="Arial" panose="020B0604020202020204" pitchFamily="34" charset="0"/>
              </a:rPr>
              <a:t>82 apps after initial search. </a:t>
            </a:r>
          </a:p>
          <a:p>
            <a:pPr marL="285750" indent="-285750">
              <a:buFont typeface="Wingdings" panose="05000000000000000000" pitchFamily="2" charset="2"/>
              <a:buChar char="q"/>
            </a:pPr>
            <a:r>
              <a:rPr lang="en-US" sz="2000" dirty="0">
                <a:latin typeface="Arial" panose="020B0604020202020204" pitchFamily="34" charset="0"/>
                <a:cs typeface="Arial" panose="020B0604020202020204" pitchFamily="34" charset="0"/>
              </a:rPr>
              <a:t>75 relevant apps after second screening:</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     45% were low quality apps (online rating below 4) </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     35% were high quality apps (online rating of 4 or above)</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     20% had no online rating </a:t>
            </a:r>
          </a:p>
          <a:p>
            <a:endParaRPr 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sz="2000" dirty="0">
                <a:latin typeface="Arial" panose="020B0604020202020204" pitchFamily="34" charset="0"/>
                <a:cs typeface="Arial" panose="020B0604020202020204" pitchFamily="34" charset="0"/>
              </a:rPr>
              <a:t>10 apps met a determined criteria after fourth screening</a:t>
            </a:r>
          </a:p>
          <a:p>
            <a:endParaRPr 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sz="2000" dirty="0">
                <a:latin typeface="Arial" panose="020B0604020202020204" pitchFamily="34" charset="0"/>
                <a:cs typeface="Arial" panose="020B0604020202020204" pitchFamily="34" charset="0"/>
              </a:rPr>
              <a:t>These apps were reviewed using the MARS score </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     70% had an overall MARS score of greater than or equal to 4 (high quality apps)</a:t>
            </a: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     30% had an overall MARS score less than 4 (low quality apps).</a:t>
            </a:r>
          </a:p>
          <a:p>
            <a:endParaRPr lang="en-US" dirty="0"/>
          </a:p>
          <a:p>
            <a:pPr>
              <a:spcBef>
                <a:spcPts val="800"/>
              </a:spcBef>
            </a:pPr>
            <a:endParaRPr lang="en-US" sz="20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0F67ECFC-E497-9447-B2F3-371A49999B4D}"/>
              </a:ext>
            </a:extLst>
          </p:cNvPr>
          <p:cNvSpPr txBox="1"/>
          <p:nvPr/>
        </p:nvSpPr>
        <p:spPr>
          <a:xfrm>
            <a:off x="6096000" y="90056"/>
            <a:ext cx="6931845" cy="461665"/>
          </a:xfrm>
          <a:prstGeom prst="rect">
            <a:avLst/>
          </a:prstGeom>
          <a:noFill/>
        </p:spPr>
        <p:txBody>
          <a:bodyPr wrap="square" rtlCol="0">
            <a:spAutoFit/>
          </a:bodyPr>
          <a:lstStyle/>
          <a:p>
            <a:r>
              <a:rPr lang="en-GB" sz="2400" b="1" dirty="0">
                <a:solidFill>
                  <a:srgbClr val="12ADB3"/>
                </a:solidFill>
                <a:latin typeface="Arial" panose="020B0604020202020204" pitchFamily="34" charset="0"/>
                <a:cs typeface="Arial" panose="020B0604020202020204" pitchFamily="34" charset="0"/>
              </a:rPr>
              <a:t>Mobile Application Rating Scale</a:t>
            </a:r>
            <a:endParaRPr lang="en-US" sz="2400" b="1" dirty="0">
              <a:solidFill>
                <a:srgbClr val="12ADB3"/>
              </a:solidFill>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866F4039-2314-7E4A-B4B9-58E4392BC86D}"/>
              </a:ext>
            </a:extLst>
          </p:cNvPr>
          <p:cNvSpPr/>
          <p:nvPr/>
        </p:nvSpPr>
        <p:spPr>
          <a:xfrm>
            <a:off x="6384039" y="3587329"/>
            <a:ext cx="4671829" cy="1220847"/>
          </a:xfrm>
          <a:prstGeom prst="rect">
            <a:avLst/>
          </a:prstGeom>
        </p:spPr>
        <p:txBody>
          <a:bodyPr wrap="square">
            <a:spAutoFit/>
          </a:bodyPr>
          <a:lstStyle/>
          <a:p>
            <a:pPr>
              <a:spcBef>
                <a:spcPts val="800"/>
              </a:spcBef>
            </a:pPr>
            <a:endParaRPr lang="en-US" sz="2000" dirty="0">
              <a:latin typeface="Arial" panose="020B0604020202020204" pitchFamily="34" charset="0"/>
              <a:cs typeface="Arial" panose="020B0604020202020204" pitchFamily="34" charset="0"/>
            </a:endParaRPr>
          </a:p>
          <a:p>
            <a:pPr marL="800100" lvl="1" indent="-342900">
              <a:spcBef>
                <a:spcPts val="800"/>
              </a:spcBef>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lvl="0" indent="-342900">
              <a:spcBef>
                <a:spcPts val="800"/>
              </a:spcBef>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DABE5FEF-0DEE-B144-B550-176A4C55F08B}"/>
              </a:ext>
            </a:extLst>
          </p:cNvPr>
          <p:cNvSpPr/>
          <p:nvPr/>
        </p:nvSpPr>
        <p:spPr>
          <a:xfrm>
            <a:off x="6384039" y="3030796"/>
            <a:ext cx="184731" cy="461665"/>
          </a:xfrm>
          <a:prstGeom prst="rect">
            <a:avLst/>
          </a:prstGeom>
        </p:spPr>
        <p:txBody>
          <a:bodyPr wrap="none">
            <a:spAutoFit/>
          </a:bodyPr>
          <a:lstStyle/>
          <a:p>
            <a:pPr lvl="0">
              <a:spcBef>
                <a:spcPts val="200"/>
              </a:spcBef>
            </a:pPr>
            <a:endParaRPr lang="en-US" sz="2400" b="1" dirty="0">
              <a:solidFill>
                <a:srgbClr val="12ADB3"/>
              </a:solidFill>
              <a:latin typeface="Arial" panose="020B0604020202020204" pitchFamily="34" charset="0"/>
              <a:cs typeface="Arial" panose="020B0604020202020204" pitchFamily="34" charset="0"/>
            </a:endParaRPr>
          </a:p>
        </p:txBody>
      </p:sp>
      <p:sp>
        <p:nvSpPr>
          <p:cNvPr id="11" name="Slide Number Placeholder 3">
            <a:extLst>
              <a:ext uri="{FF2B5EF4-FFF2-40B4-BE49-F238E27FC236}">
                <a16:creationId xmlns:a16="http://schemas.microsoft.com/office/drawing/2014/main" id="{A082B2BD-D6BB-1D4C-A851-2E1E7D7586CD}"/>
              </a:ext>
            </a:extLst>
          </p:cNvPr>
          <p:cNvSpPr>
            <a:spLocks noGrp="1"/>
          </p:cNvSpPr>
          <p:nvPr>
            <p:ph type="sldNum" sz="quarter" idx="12"/>
          </p:nvPr>
        </p:nvSpPr>
        <p:spPr>
          <a:xfrm>
            <a:off x="8911266" y="6108811"/>
            <a:ext cx="2743200" cy="365125"/>
          </a:xfrm>
        </p:spPr>
        <p:txBody>
          <a:bodyPr/>
          <a:lstStyle/>
          <a:p>
            <a:fld id="{824AC327-A7A3-4E45-B591-79B54B94D330}" type="slidenum">
              <a:rPr lang="en-US" sz="1600" b="1" smtClean="0">
                <a:solidFill>
                  <a:schemeClr val="bg1"/>
                </a:solidFill>
                <a:latin typeface="Arial" panose="020B0604020202020204" pitchFamily="34" charset="0"/>
                <a:cs typeface="Arial" panose="020B0604020202020204" pitchFamily="34" charset="0"/>
              </a:rPr>
              <a:t>4</a:t>
            </a:fld>
            <a:endParaRPr lang="en-US" sz="1600" b="1" dirty="0">
              <a:solidFill>
                <a:schemeClr val="bg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5A7FFF39-2A74-4383-93C1-A353D7B5B805}"/>
              </a:ext>
            </a:extLst>
          </p:cNvPr>
          <p:cNvPicPr>
            <a:picLocks noChangeAspect="1"/>
          </p:cNvPicPr>
          <p:nvPr/>
        </p:nvPicPr>
        <p:blipFill>
          <a:blip r:embed="rId5"/>
          <a:stretch>
            <a:fillRect/>
          </a:stretch>
        </p:blipFill>
        <p:spPr>
          <a:xfrm>
            <a:off x="5883448" y="551721"/>
            <a:ext cx="6308551" cy="5680638"/>
          </a:xfrm>
          <a:prstGeom prst="rect">
            <a:avLst/>
          </a:prstGeom>
        </p:spPr>
      </p:pic>
    </p:spTree>
    <p:extLst>
      <p:ext uri="{BB962C8B-B14F-4D97-AF65-F5344CB8AC3E}">
        <p14:creationId xmlns:p14="http://schemas.microsoft.com/office/powerpoint/2010/main" val="1241819212"/>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9" name="Picture 18" descr="A picture containing object, clock, meter&#10;&#10;Description automatically generated">
            <a:extLst>
              <a:ext uri="{FF2B5EF4-FFF2-40B4-BE49-F238E27FC236}">
                <a16:creationId xmlns:a16="http://schemas.microsoft.com/office/drawing/2014/main" id="{B9626498-644D-5844-8E59-06F8868CDD6A}"/>
              </a:ext>
            </a:extLst>
          </p:cNvPr>
          <p:cNvPicPr>
            <a:picLocks noChangeAspect="1"/>
          </p:cNvPicPr>
          <p:nvPr/>
        </p:nvPicPr>
        <p:blipFill>
          <a:blip r:embed="rId4"/>
          <a:stretch>
            <a:fillRect/>
          </a:stretch>
        </p:blipFill>
        <p:spPr>
          <a:xfrm>
            <a:off x="345989" y="5893572"/>
            <a:ext cx="2298357" cy="643540"/>
          </a:xfrm>
          <a:prstGeom prst="rect">
            <a:avLst/>
          </a:prstGeom>
        </p:spPr>
      </p:pic>
      <p:sp>
        <p:nvSpPr>
          <p:cNvPr id="20" name="TextBox 19">
            <a:extLst>
              <a:ext uri="{FF2B5EF4-FFF2-40B4-BE49-F238E27FC236}">
                <a16:creationId xmlns:a16="http://schemas.microsoft.com/office/drawing/2014/main" id="{47B26088-3F89-464F-9813-46B16824E147}"/>
              </a:ext>
            </a:extLst>
          </p:cNvPr>
          <p:cNvSpPr txBox="1"/>
          <p:nvPr/>
        </p:nvSpPr>
        <p:spPr>
          <a:xfrm>
            <a:off x="1130968" y="156411"/>
            <a:ext cx="6144611" cy="1107996"/>
          </a:xfrm>
          <a:prstGeom prst="rect">
            <a:avLst/>
          </a:prstGeom>
          <a:noFill/>
        </p:spPr>
        <p:txBody>
          <a:bodyPr wrap="square" rtlCol="0">
            <a:spAutoFit/>
          </a:bodyPr>
          <a:lstStyle/>
          <a:p>
            <a:r>
              <a:rPr lang="en-GB" sz="6600" b="1" dirty="0">
                <a:solidFill>
                  <a:srgbClr val="12ADB3"/>
                </a:solidFill>
                <a:latin typeface="Arial" panose="020B0604020202020204" pitchFamily="34" charset="0"/>
                <a:cs typeface="Arial" panose="020B0604020202020204" pitchFamily="34" charset="0"/>
              </a:rPr>
              <a:t>Conclusion</a:t>
            </a:r>
            <a:endParaRPr lang="en-US" sz="4000" b="1" dirty="0">
              <a:solidFill>
                <a:srgbClr val="12ADB3"/>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BD0D77A7-6D89-C346-B6A1-1807C7A3F0A0}"/>
              </a:ext>
            </a:extLst>
          </p:cNvPr>
          <p:cNvSpPr/>
          <p:nvPr/>
        </p:nvSpPr>
        <p:spPr>
          <a:xfrm rot="10800000" flipV="1">
            <a:off x="1010653" y="1320657"/>
            <a:ext cx="10299029" cy="5262979"/>
          </a:xfrm>
          <a:prstGeom prst="rect">
            <a:avLst/>
          </a:prstGeom>
        </p:spPr>
        <p:txBody>
          <a:bodyPr wrap="square">
            <a:spAutoFit/>
          </a:bodyPr>
          <a:lstStyle/>
          <a:p>
            <a:pPr marL="457200" indent="-457200">
              <a:buFont typeface="Wingdings" panose="05000000000000000000" pitchFamily="2" charset="2"/>
              <a:buChar char="q"/>
            </a:pPr>
            <a:r>
              <a:rPr lang="en-US" sz="2800" dirty="0"/>
              <a:t>Findings suggest that a lot of coronavirus apps may not sufficiently meet users’ needs because a large number are low quality apps. </a:t>
            </a:r>
          </a:p>
          <a:p>
            <a:endParaRPr lang="en-US" sz="2800" dirty="0"/>
          </a:p>
          <a:p>
            <a:pPr marL="457200" indent="-457200">
              <a:buFont typeface="Wingdings" panose="05000000000000000000" pitchFamily="2" charset="2"/>
              <a:buChar char="q"/>
            </a:pPr>
            <a:r>
              <a:rPr lang="en-US" sz="2800" dirty="0"/>
              <a:t>However, high quality apps are more likely to meet users’ needs by way of having better appeal, ease of use, more quality information content, provision of features and services such as assessment of personal COVID-19 risk, tracking and virtual consultation with a health professional.</a:t>
            </a:r>
          </a:p>
          <a:p>
            <a:endParaRPr lang="en-US" sz="2800" dirty="0"/>
          </a:p>
          <a:p>
            <a:pPr marL="457200" indent="-457200">
              <a:buFont typeface="Wingdings" panose="05000000000000000000" pitchFamily="2" charset="2"/>
              <a:buChar char="q"/>
            </a:pPr>
            <a:r>
              <a:rPr lang="en-US" sz="2800" dirty="0"/>
              <a:t>Therefore, app developers should focus on developing high quality apps in order to effectively combat COVID-19.</a:t>
            </a:r>
          </a:p>
          <a:p>
            <a:r>
              <a:rPr lang="en-US" sz="2800" dirty="0">
                <a:latin typeface="Arial" panose="020B0604020202020204" pitchFamily="34" charset="0"/>
                <a:cs typeface="Arial" panose="020B0604020202020204" pitchFamily="34" charset="0"/>
              </a:rPr>
              <a:t>                                    Thank You!!</a:t>
            </a:r>
          </a:p>
        </p:txBody>
      </p:sp>
      <p:sp>
        <p:nvSpPr>
          <p:cNvPr id="6" name="Slide Number Placeholder 3">
            <a:extLst>
              <a:ext uri="{FF2B5EF4-FFF2-40B4-BE49-F238E27FC236}">
                <a16:creationId xmlns:a16="http://schemas.microsoft.com/office/drawing/2014/main" id="{9C02A4BB-28B7-C04F-B74C-A05D12920021}"/>
              </a:ext>
            </a:extLst>
          </p:cNvPr>
          <p:cNvSpPr>
            <a:spLocks noGrp="1"/>
          </p:cNvSpPr>
          <p:nvPr>
            <p:ph type="sldNum" sz="quarter" idx="12"/>
          </p:nvPr>
        </p:nvSpPr>
        <p:spPr>
          <a:xfrm>
            <a:off x="8911266" y="6108811"/>
            <a:ext cx="2743200" cy="365125"/>
          </a:xfrm>
        </p:spPr>
        <p:txBody>
          <a:bodyPr/>
          <a:lstStyle/>
          <a:p>
            <a:fld id="{824AC327-A7A3-4E45-B591-79B54B94D330}" type="slidenum">
              <a:rPr lang="en-US" sz="1600" b="1" smtClean="0">
                <a:solidFill>
                  <a:schemeClr val="bg1"/>
                </a:solidFill>
                <a:latin typeface="Arial" panose="020B0604020202020204" pitchFamily="34" charset="0"/>
                <a:cs typeface="Arial" panose="020B0604020202020204" pitchFamily="34" charset="0"/>
              </a:rPr>
              <a:t>5</a:t>
            </a:fld>
            <a:endParaRPr 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5544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3018</TotalTime>
  <Words>647</Words>
  <Application>Microsoft Office PowerPoint</Application>
  <PresentationFormat>Widescreen</PresentationFormat>
  <Paragraphs>73</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Raleway</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 Connelly</dc:creator>
  <cp:lastModifiedBy>acer</cp:lastModifiedBy>
  <cp:revision>739</cp:revision>
  <dcterms:created xsi:type="dcterms:W3CDTF">2020-04-28T20:16:56Z</dcterms:created>
  <dcterms:modified xsi:type="dcterms:W3CDTF">2020-07-15T14:22:47Z</dcterms:modified>
</cp:coreProperties>
</file>