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57" r:id="rId6"/>
  </p:sldIdLst>
  <p:sldSz cx="9144000" cy="6858000" type="screen4x3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3668">
          <p15:clr>
            <a:srgbClr val="A4A3A4"/>
          </p15:clr>
        </p15:guide>
        <p15:guide id="7" orient="horz" pos="436">
          <p15:clr>
            <a:srgbClr val="A4A3A4"/>
          </p15:clr>
        </p15:guide>
        <p15:guide id="8" orient="horz" pos="1071">
          <p15:clr>
            <a:srgbClr val="A4A3A4"/>
          </p15:clr>
        </p15:guide>
        <p15:guide id="9" orient="horz" pos="1162">
          <p15:clr>
            <a:srgbClr val="A4A3A4"/>
          </p15:clr>
        </p15:guide>
        <p15:guide id="10" orient="horz" pos="1357">
          <p15:clr>
            <a:srgbClr val="A4A3A4"/>
          </p15:clr>
        </p15:guide>
        <p15:guide id="11" orient="horz" pos="3339">
          <p15:clr>
            <a:srgbClr val="A4A3A4"/>
          </p15:clr>
        </p15:guide>
        <p15:guide id="12" pos="2880">
          <p15:clr>
            <a:srgbClr val="A4A3A4"/>
          </p15:clr>
        </p15:guide>
        <p15:guide id="13" pos="5511">
          <p15:clr>
            <a:srgbClr val="A4A3A4"/>
          </p15:clr>
        </p15:guide>
        <p15:guide id="14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1B"/>
    <a:srgbClr val="EA0000"/>
    <a:srgbClr val="FF3300"/>
    <a:srgbClr val="797979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0" d="100"/>
          <a:sy n="130" d="100"/>
        </p:scale>
        <p:origin x="936" y="126"/>
      </p:cViewPr>
      <p:guideLst>
        <p:guide orient="horz" pos="4065"/>
        <p:guide orient="horz" pos="4319"/>
        <p:guide orient="horz" pos="2523"/>
        <p:guide orient="horz" pos="3838"/>
        <p:guide orient="horz" pos="2704"/>
        <p:guide orient="horz" pos="3668"/>
        <p:guide orient="horz" pos="436"/>
        <p:guide orient="horz" pos="1071"/>
        <p:guide orient="horz" pos="1162"/>
        <p:guide orient="horz" pos="1357"/>
        <p:guide orient="horz" pos="3339"/>
        <p:guide pos="2880"/>
        <p:guide pos="5511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11840-8429-4B07-9002-75E6D6CAC119}" type="datetimeFigureOut">
              <a:rPr lang="de-CH" smtClean="0"/>
              <a:pPr/>
              <a:t>30.10.2020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475A9-C99F-4944-87CC-B00A87DA95D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15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475A9-C99F-4944-87CC-B00A87DA95D6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neutral oder eigen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10" name="Bild 9" descr="Caritas_R219_G0_B27_PPT_300dpi_Profil_S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Schweiz, Soziales und Arm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Schweiz_Soziales_und_Armu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Schweiz, Familienpolit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Schweiz_Familienpoliti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Schweiz, Bergeinsaetz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chweiz_Bergeinsaetz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7" name="Bild 6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Schweiz, Bergeinsaetze, Freiwilli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Schweiz_Bergeinsaetze_Freiwilli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772817"/>
            <a:ext cx="8229600" cy="4050013"/>
          </a:xfrm>
        </p:spPr>
        <p:txBody>
          <a:bodyPr l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None/>
              <a:tabLst/>
              <a:defRPr sz="2000" b="0" i="0" baseline="0"/>
            </a:lvl1pPr>
            <a:lvl2pPr marL="541338" indent="-269875">
              <a:spcBef>
                <a:spcPts val="0"/>
              </a:spcBef>
              <a:buClr>
                <a:srgbClr val="DB001B"/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6138" y="6206497"/>
            <a:ext cx="1296144" cy="365125"/>
          </a:xfrm>
        </p:spPr>
        <p:txBody>
          <a:bodyPr vert="horz" wrap="none" lIns="0" tIns="45720" rIns="91440" bIns="45720" rtlCol="0" anchor="ctr"/>
          <a:lstStyle>
            <a:lvl1pPr marL="0" algn="l" defTabSz="914400" rtl="0" eaLnBrk="1" latinLnBrk="0" hangingPunct="1">
              <a:defRPr lang="de-CH" sz="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|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71727" y="6200455"/>
            <a:ext cx="432048" cy="370754"/>
          </a:xfrm>
        </p:spPr>
        <p:txBody>
          <a:bodyPr/>
          <a:lstStyle>
            <a:lvl1pPr algn="l">
              <a:defRPr>
                <a:solidFill>
                  <a:srgbClr val="797979"/>
                </a:solidFill>
              </a:defRPr>
            </a:lvl1pPr>
          </a:lstStyle>
          <a:p>
            <a:pPr algn="r"/>
            <a:fld id="{8A560023-6324-4AF8-B193-F32CBF1480E5}" type="slidenum">
              <a:rPr lang="de-CH" smtClean="0"/>
              <a:pPr algn="r"/>
              <a:t>‹Nr.›</a:t>
            </a:fld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3"/>
          </p:nvPr>
        </p:nvSpPr>
        <p:spPr>
          <a:xfrm>
            <a:off x="448574" y="1535113"/>
            <a:ext cx="8227882" cy="309711"/>
          </a:xfrm>
          <a:noFill/>
        </p:spPr>
        <p:txBody>
          <a:bodyPr wrap="square" lIns="0" anchor="b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>
                <a:solidFill>
                  <a:srgbClr val="DB00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2 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44675"/>
            <a:ext cx="4040188" cy="3978275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Font typeface="Arial" pitchFamily="34" charset="0"/>
              <a:buChar char="•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675"/>
            <a:ext cx="4041775" cy="3978275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buClr>
                <a:srgbClr val="DB001B"/>
              </a:buClr>
              <a:buFont typeface="Arial" pitchFamily="34" charset="0"/>
              <a:buChar char="•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593544" y="6212775"/>
            <a:ext cx="1321520" cy="363470"/>
          </a:xfrm>
        </p:spPr>
        <p:txBody>
          <a:bodyPr/>
          <a:lstStyle/>
          <a:p>
            <a:r>
              <a:rPr lang="de-CH" dirty="0"/>
              <a:t>| </a:t>
            </a:r>
            <a:r>
              <a:rPr lang="de-CH" b="1" dirty="0"/>
              <a:t>Titel der Präsentation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467544" y="692150"/>
            <a:ext cx="8229600" cy="99862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Autofit/>
          </a:bodyPr>
          <a:lstStyle>
            <a:lvl1pPr marL="0" indent="0">
              <a:defRPr lang="de-CH" sz="4000" b="1" kern="1200" baseline="0" dirty="0">
                <a:solidFill>
                  <a:srgbClr val="DB001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73007" y="6203733"/>
            <a:ext cx="432048" cy="374165"/>
          </a:xfrm>
        </p:spPr>
        <p:txBody>
          <a:bodyPr/>
          <a:lstStyle>
            <a:lvl1pPr algn="r">
              <a:defRPr>
                <a:solidFill>
                  <a:srgbClr val="797979"/>
                </a:solidFill>
              </a:defRPr>
            </a:lvl1pPr>
          </a:lstStyle>
          <a:p>
            <a:fld id="{8A560023-6324-4AF8-B193-F32CBF1480E5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ig mit Spalt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824523"/>
            <a:ext cx="4037162" cy="309711"/>
          </a:xfrm>
        </p:spPr>
        <p:txBody>
          <a:bodyPr wrap="square" l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>
                <a:solidFill>
                  <a:srgbClr val="DB00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54238"/>
            <a:ext cx="4041775" cy="3668712"/>
          </a:xfrm>
        </p:spPr>
        <p:txBody>
          <a:bodyPr>
            <a:noAutofit/>
          </a:bodyPr>
          <a:lstStyle>
            <a:lvl1pPr marL="177800" indent="-177800"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612915" y="6205902"/>
            <a:ext cx="1296144" cy="365125"/>
          </a:xfrm>
        </p:spPr>
        <p:txBody>
          <a:bodyPr/>
          <a:lstStyle/>
          <a:p>
            <a:r>
              <a:rPr lang="de-CH" dirty="0"/>
              <a:t>| </a:t>
            </a:r>
            <a:r>
              <a:rPr lang="de-CH" b="1" dirty="0"/>
              <a:t>Titel der Präsentation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467544" y="692150"/>
            <a:ext cx="8229600" cy="99862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Autofit/>
          </a:bodyPr>
          <a:lstStyle>
            <a:lvl1pPr marL="0" indent="0">
              <a:defRPr lang="de-CH" sz="4000" b="1" kern="1200" baseline="0" dirty="0">
                <a:solidFill>
                  <a:srgbClr val="DB001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3"/>
          </p:nvPr>
        </p:nvSpPr>
        <p:spPr>
          <a:xfrm>
            <a:off x="4644008" y="1824691"/>
            <a:ext cx="4040188" cy="308165"/>
          </a:xfrm>
        </p:spPr>
        <p:txBody>
          <a:bodyPr wrap="square" l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kern="1200" dirty="0" smtClean="0">
                <a:solidFill>
                  <a:srgbClr val="DB001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69094" y="6198932"/>
            <a:ext cx="445940" cy="370292"/>
          </a:xfrm>
        </p:spPr>
        <p:txBody>
          <a:bodyPr/>
          <a:lstStyle>
            <a:lvl1pPr algn="r">
              <a:defRPr>
                <a:solidFill>
                  <a:srgbClr val="797979"/>
                </a:solidFill>
              </a:defRPr>
            </a:lvl1pPr>
          </a:lstStyle>
          <a:p>
            <a:fld id="{8A560023-6324-4AF8-B193-F32CBF1480E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4"/>
          </p:nvPr>
        </p:nvSpPr>
        <p:spPr>
          <a:xfrm>
            <a:off x="454412" y="2143238"/>
            <a:ext cx="4041775" cy="3668712"/>
          </a:xfrm>
        </p:spPr>
        <p:txBody>
          <a:bodyPr>
            <a:noAutofit/>
          </a:bodyPr>
          <a:lstStyle>
            <a:lvl1pPr marL="177800" indent="-177800"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ig , 1 Spalt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36123" y="1846801"/>
            <a:ext cx="4041775" cy="3976150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606683" y="6209778"/>
            <a:ext cx="1296144" cy="365125"/>
          </a:xfrm>
        </p:spPr>
        <p:txBody>
          <a:bodyPr/>
          <a:lstStyle/>
          <a:p>
            <a:r>
              <a:rPr lang="de-CH" dirty="0"/>
              <a:t>| </a:t>
            </a:r>
            <a:r>
              <a:rPr lang="de-CH" b="1" dirty="0"/>
              <a:t>Titel der Präsentation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467544" y="692149"/>
            <a:ext cx="8229600" cy="99862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Autofit/>
          </a:bodyPr>
          <a:lstStyle>
            <a:lvl1pPr>
              <a:defRPr lang="de-CH" sz="4000" b="1" kern="1200" baseline="0" dirty="0">
                <a:solidFill>
                  <a:srgbClr val="DB001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69168" y="6211019"/>
            <a:ext cx="432048" cy="365125"/>
          </a:xfrm>
        </p:spPr>
        <p:txBody>
          <a:bodyPr/>
          <a:lstStyle>
            <a:lvl1pPr algn="r">
              <a:defRPr>
                <a:solidFill>
                  <a:srgbClr val="797979"/>
                </a:solidFill>
              </a:defRPr>
            </a:lvl1pPr>
          </a:lstStyle>
          <a:p>
            <a:fld id="{8A560023-6324-4AF8-B193-F32CBF1480E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3"/>
          </p:nvPr>
        </p:nvSpPr>
        <p:spPr>
          <a:xfrm>
            <a:off x="467545" y="2154238"/>
            <a:ext cx="4018192" cy="366871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spcBef>
                <a:spcPts val="0"/>
              </a:spcBef>
              <a:buClr>
                <a:srgbClr val="DB001B"/>
              </a:buClr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201" y="1824523"/>
            <a:ext cx="4028536" cy="309711"/>
          </a:xfrm>
        </p:spPr>
        <p:txBody>
          <a:bodyPr wrap="square" l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>
                <a:solidFill>
                  <a:srgbClr val="DB00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Zitat, dieses Bild oder ei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KH_Praeven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556792"/>
            <a:ext cx="4680520" cy="2232248"/>
          </a:xfrm>
        </p:spPr>
        <p:txBody>
          <a:bodyPr wrap="square" anchor="b" anchorCtr="0"/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«Zitat»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95736" y="3789040"/>
            <a:ext cx="2952328" cy="431849"/>
          </a:xfrm>
        </p:spPr>
        <p:txBody>
          <a:bodyPr wrap="square"/>
          <a:lstStyle>
            <a:lvl1pPr marL="0" indent="0">
              <a:lnSpc>
                <a:spcPts val="24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Quelle: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4077072"/>
            <a:ext cx="9144000" cy="1872208"/>
          </a:xfrm>
          <a:prstGeom prst="rect">
            <a:avLst/>
          </a:prstGeom>
          <a:solidFill>
            <a:srgbClr val="DB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/>
          </p:nvPr>
        </p:nvSpPr>
        <p:spPr>
          <a:xfrm>
            <a:off x="250825" y="6021388"/>
            <a:ext cx="8893175" cy="836612"/>
          </a:xfrm>
        </p:spPr>
        <p:txBody>
          <a:bodyPr/>
          <a:lstStyle>
            <a:lvl1pPr>
              <a:buFont typeface="Arial" pitchFamily="34" charset="0"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 descr="ZEWO_Logo_RGB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6416" y="188640"/>
            <a:ext cx="431597" cy="455371"/>
          </a:xfrm>
          <a:prstGeom prst="rect">
            <a:avLst/>
          </a:prstGeom>
        </p:spPr>
      </p:pic>
      <p:pic>
        <p:nvPicPr>
          <p:cNvPr id="7" name="Bild 6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buClr>
                <a:srgbClr val="DB001B"/>
              </a:buClr>
              <a:defRPr sz="2600"/>
            </a:lvl1pPr>
            <a:lvl2pPr marL="541338" indent="-269875">
              <a:spcBef>
                <a:spcPts val="0"/>
              </a:spcBef>
              <a:buClr>
                <a:srgbClr val="DB001B"/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7925" y="6176513"/>
            <a:ext cx="1316125" cy="418191"/>
          </a:xfrm>
        </p:spPr>
        <p:txBody>
          <a:bodyPr vert="horz" wrap="none" lIns="0" tIns="45720" rIns="91440" bIns="45720" rtlCol="0" anchor="ctr"/>
          <a:lstStyle>
            <a:lvl1pPr marL="0" algn="l" defTabSz="914400" rtl="0" eaLnBrk="1" latinLnBrk="0" hangingPunct="1">
              <a:defRPr lang="de-CH" sz="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| </a:t>
            </a:r>
            <a:r>
              <a:rPr lang="en-US" b="1" dirty="0" err="1"/>
              <a:t>Titel</a:t>
            </a:r>
            <a:r>
              <a:rPr lang="en-US" b="1" dirty="0"/>
              <a:t> </a:t>
            </a:r>
            <a:r>
              <a:rPr lang="en-US" b="1" dirty="0" err="1"/>
              <a:t>der</a:t>
            </a:r>
            <a:r>
              <a:rPr lang="en-US" b="1" dirty="0"/>
              <a:t> </a:t>
            </a:r>
            <a:r>
              <a:rPr lang="en-US" b="1" dirty="0" err="1"/>
              <a:t>Präsentation</a:t>
            </a:r>
            <a:endParaRPr lang="en-US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66460" y="6179659"/>
            <a:ext cx="438668" cy="413505"/>
          </a:xfrm>
        </p:spPr>
        <p:txBody>
          <a:bodyPr/>
          <a:lstStyle>
            <a:lvl1pPr algn="l">
              <a:defRPr>
                <a:solidFill>
                  <a:srgbClr val="6D6D6D"/>
                </a:solidFill>
              </a:defRPr>
            </a:lvl1pPr>
          </a:lstStyle>
          <a:p>
            <a:pPr algn="r"/>
            <a:fld id="{8A560023-6324-4AF8-B193-F32CBF1480E5}" type="slidenum">
              <a:rPr lang="de-CH" smtClean="0"/>
              <a:pPr algn="r"/>
              <a:t>‹Nr.›</a:t>
            </a:fld>
            <a:endParaRPr lang="de-CH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67544" y="692150"/>
            <a:ext cx="8219256" cy="999530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Autofit/>
          </a:bodyPr>
          <a:lstStyle>
            <a:lvl1pPr marL="0" indent="0">
              <a:defRPr lang="de-CH" sz="4000" b="1" kern="1200" baseline="0" dirty="0">
                <a:solidFill>
                  <a:srgbClr val="DB001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Zugang zu Was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Zugang_zu_Wass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6" name="Bild 5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Ernaehungssich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rnaehrungssicheru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Praeven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KH_Praeven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Bewaeltig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KH_Bewaeltigu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Menschenrechte, Frauenrech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enschenrechte_Frauenrech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Menschenrechte, Bild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enschenrechte_Bildu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: Schweiz, Migrationspolit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Schweiz_Migrationspoliti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4005064"/>
            <a:ext cx="9144000" cy="1368152"/>
          </a:xfrm>
          <a:solidFill>
            <a:srgbClr val="DB001B"/>
          </a:solidFill>
        </p:spPr>
        <p:txBody>
          <a:bodyPr wrap="square" lIns="90000" tIns="234000" anchor="ctr" anchorCtr="0"/>
          <a:lstStyle>
            <a:lvl1pPr marL="531813" indent="0">
              <a:lnSpc>
                <a:spcPts val="44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0" y="5357003"/>
            <a:ext cx="9144000" cy="724619"/>
          </a:xfrm>
          <a:solidFill>
            <a:srgbClr val="DB001B"/>
          </a:solidFill>
        </p:spPr>
        <p:txBody>
          <a:bodyPr wrap="none" lIns="90000" tIns="72000" anchor="t" anchorCtr="0"/>
          <a:lstStyle>
            <a:lvl1pPr marL="531813" indent="0" algn="l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8" descr="Caritas_R219_G0_B27_PPT_300dpi_Profil_S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0630" cy="998984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397812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1423" y="6209100"/>
            <a:ext cx="1368152" cy="365125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| </a:t>
            </a:r>
            <a:r>
              <a:rPr lang="de-CH" b="1" dirty="0"/>
              <a:t>Titel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3538" y="6202541"/>
            <a:ext cx="431685" cy="379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9797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A560023-6324-4AF8-B193-F32CBF1480E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 descr="Caritas_R219_G0_B27_Claim_d_f_i.jpg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311250" y="5917721"/>
            <a:ext cx="1437214" cy="576064"/>
          </a:xfrm>
          <a:prstGeom prst="rect">
            <a:avLst/>
          </a:prstGeom>
        </p:spPr>
      </p:pic>
      <p:pic>
        <p:nvPicPr>
          <p:cNvPr id="4" name="Bild 3" descr="Caritas_R219_G0_B27_PPT_300dpi_Profil_SRGB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270000"/>
            <a:ext cx="2115383" cy="2834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79" r:id="rId9"/>
    <p:sldLayoutId id="2147483680" r:id="rId10"/>
    <p:sldLayoutId id="2147483678" r:id="rId11"/>
    <p:sldLayoutId id="2147483687" r:id="rId12"/>
    <p:sldLayoutId id="2147483688" r:id="rId13"/>
    <p:sldLayoutId id="2147483689" r:id="rId14"/>
    <p:sldLayoutId id="2147483677" r:id="rId15"/>
    <p:sldLayoutId id="2147483673" r:id="rId16"/>
    <p:sldLayoutId id="2147483676" r:id="rId17"/>
    <p:sldLayoutId id="2147483654" r:id="rId18"/>
    <p:sldLayoutId id="2147483674" r:id="rId19"/>
  </p:sldLayoutIdLst>
  <p:hf hdr="0"/>
  <p:txStyles>
    <p:titleStyle>
      <a:lvl1pPr marL="0" indent="0" algn="l" defTabSz="914400" rtl="0" eaLnBrk="1" latinLnBrk="0" hangingPunct="1">
        <a:lnSpc>
          <a:spcPts val="4400"/>
        </a:lnSpc>
        <a:spcBef>
          <a:spcPct val="0"/>
        </a:spcBef>
        <a:buNone/>
        <a:defRPr sz="4000" b="1" kern="1200" baseline="0">
          <a:solidFill>
            <a:srgbClr val="DB001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ts val="3120"/>
        </a:lnSpc>
        <a:spcBef>
          <a:spcPts val="0"/>
        </a:spcBef>
        <a:buClr>
          <a:srgbClr val="DB001B"/>
        </a:buClr>
        <a:buFont typeface="Arial" pitchFamily="34" charset="0"/>
        <a:buChar char="•"/>
        <a:defRPr sz="2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lnSpc>
          <a:spcPts val="2400"/>
        </a:lnSpc>
        <a:spcBef>
          <a:spcPts val="0"/>
        </a:spcBef>
        <a:buClr>
          <a:srgbClr val="DB001B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Hack4SocialGood	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Caritas Care 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34C34F-BFA9-4B78-8360-A7295F05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Verleihung von Personal für die 24 Stundenbetreuung (Live-In Betreuung)</a:t>
            </a:r>
          </a:p>
          <a:p>
            <a:r>
              <a:rPr lang="de-CH" dirty="0"/>
              <a:t>Rekrutierung im Inland und in ganz Europa </a:t>
            </a:r>
          </a:p>
          <a:p>
            <a:pPr lvl="1"/>
            <a:r>
              <a:rPr lang="de-CH" dirty="0"/>
              <a:t>Slowakei, Rumänien, Polen, Bulgarien, Litauen</a:t>
            </a:r>
          </a:p>
          <a:p>
            <a:r>
              <a:rPr lang="de-CH" dirty="0"/>
              <a:t>Kompetitiver Markt in der Schweiz</a:t>
            </a:r>
          </a:p>
          <a:p>
            <a:pPr lvl="1"/>
            <a:r>
              <a:rPr lang="de-CH" dirty="0"/>
              <a:t>Legale und illegale Anbieter</a:t>
            </a:r>
          </a:p>
          <a:p>
            <a:pPr lvl="1"/>
            <a:r>
              <a:rPr lang="de-CH" dirty="0"/>
              <a:t>Preisspanne zwischen 2000 Fr. und 14000 Fr. Pro Monat</a:t>
            </a:r>
          </a:p>
          <a:p>
            <a:r>
              <a:rPr lang="de-CH" dirty="0"/>
              <a:t>Caritas als Vorzeige Modell</a:t>
            </a:r>
          </a:p>
          <a:p>
            <a:pPr lvl="1"/>
            <a:r>
              <a:rPr lang="de-CH" dirty="0"/>
              <a:t>Caritas will in diesem Markt ein Vorzeige Modell sein</a:t>
            </a:r>
          </a:p>
          <a:p>
            <a:pPr lvl="1"/>
            <a:r>
              <a:rPr lang="de-CH" dirty="0"/>
              <a:t>Faire Anstellungsbedingungen</a:t>
            </a:r>
          </a:p>
          <a:p>
            <a:pPr lvl="1"/>
            <a:r>
              <a:rPr lang="de-CH" dirty="0"/>
              <a:t>Fairer Preis ohne Gewinnabsichten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8AA785-4931-4455-AB77-8FB4B018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r>
              <a:rPr lang="en-US" b="1"/>
              <a:t>Titel der Präsentation</a:t>
            </a:r>
            <a:endParaRPr lang="en-US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44CEA9-5AA2-4AF3-9222-02F2662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A560023-6324-4AF8-B193-F32CBF1480E5}" type="slidenum">
              <a:rPr lang="de-CH" smtClean="0"/>
              <a:pPr algn="r"/>
              <a:t>2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7C4602-6B61-4EEB-8A9D-2B86E819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Caritas Care – Umfeld</a:t>
            </a:r>
          </a:p>
        </p:txBody>
      </p:sp>
    </p:spTree>
    <p:extLst>
      <p:ext uri="{BB962C8B-B14F-4D97-AF65-F5344CB8AC3E}">
        <p14:creationId xmlns:p14="http://schemas.microsoft.com/office/powerpoint/2010/main" val="394619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BD6443-EAB6-4890-A649-319F6A33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Dezentrale Einsätze</a:t>
            </a:r>
          </a:p>
          <a:p>
            <a:pPr lvl="1"/>
            <a:r>
              <a:rPr lang="de-CH" dirty="0"/>
              <a:t>Arbeitnehmende sind auf die ganze Schweiz verteilt</a:t>
            </a:r>
          </a:p>
          <a:p>
            <a:pPr lvl="1"/>
            <a:r>
              <a:rPr lang="de-CH" dirty="0"/>
              <a:t>Unterschiedliche Einsätze (Intensität und Komplexität)</a:t>
            </a:r>
          </a:p>
          <a:p>
            <a:r>
              <a:rPr lang="de-CH" dirty="0"/>
              <a:t>Rechtliche Bedingungen passen sich laufend an</a:t>
            </a:r>
          </a:p>
          <a:p>
            <a:pPr lvl="1"/>
            <a:r>
              <a:rPr lang="de-CH" dirty="0"/>
              <a:t>Jeder Kanton hat einen eigenen Normalarbeitsvertrag für die 24 Stunden Betreuung</a:t>
            </a:r>
          </a:p>
          <a:p>
            <a:pPr lvl="2"/>
            <a:r>
              <a:rPr lang="de-CH" dirty="0"/>
              <a:t>Arbeitsbedingungen von Kanton zu Kanton unterscheiden sich</a:t>
            </a:r>
          </a:p>
          <a:p>
            <a:pPr lvl="1"/>
            <a:r>
              <a:rPr lang="de-CH" dirty="0"/>
              <a:t>Regelung der Krankenkasse, der Quellensteuer und die Entlöhnung des Bereitschaftsdienst sind kompliziert geregelt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5D69E3-A88C-46D1-B8E6-E1FF1726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r>
              <a:rPr lang="en-US" b="1"/>
              <a:t>Titel der Präsentation</a:t>
            </a:r>
            <a:endParaRPr lang="en-US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35D86-EBBF-403F-82D7-BAD50C8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A560023-6324-4AF8-B193-F32CBF1480E5}" type="slidenum">
              <a:rPr lang="de-CH" smtClean="0"/>
              <a:pPr algn="r"/>
              <a:t>3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45626E-2B0E-47A3-9012-4E186EA5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Caritas Care - Problemstellung</a:t>
            </a:r>
          </a:p>
        </p:txBody>
      </p:sp>
    </p:spTree>
    <p:extLst>
      <p:ext uri="{BB962C8B-B14F-4D97-AF65-F5344CB8AC3E}">
        <p14:creationId xmlns:p14="http://schemas.microsoft.com/office/powerpoint/2010/main" val="335348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5040C-44EA-4A09-A7C0-FA529AB8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Informationskanal für bestehende und interessierte Arbeitnehmende</a:t>
            </a:r>
          </a:p>
          <a:p>
            <a:endParaRPr lang="de-CH" dirty="0"/>
          </a:p>
          <a:p>
            <a:r>
              <a:rPr lang="de-CH" dirty="0"/>
              <a:t>Abwicklung gewisser Recruiting Prozesse über eine Plattform/App</a:t>
            </a:r>
          </a:p>
          <a:p>
            <a:endParaRPr lang="de-CH" dirty="0"/>
          </a:p>
          <a:p>
            <a:r>
              <a:rPr lang="de-CH" dirty="0"/>
              <a:t>Vorteile gegenüber anderen Arbeitgebern der 24 Stunden Betreuung durch transparente Information und einfache Bewerbungsmöglichkeiten</a:t>
            </a:r>
          </a:p>
          <a:p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AEE45F-17B2-40A5-BD9A-02CD59C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r>
              <a:rPr lang="en-US" b="1"/>
              <a:t>Titel der Präsentation</a:t>
            </a:r>
            <a:endParaRPr lang="en-US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FE26A8-D6A3-43A3-9C8D-CF8379E5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A560023-6324-4AF8-B193-F32CBF1480E5}" type="slidenum">
              <a:rPr lang="de-CH" smtClean="0"/>
              <a:pPr algn="r"/>
              <a:t>4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A61C72-602C-4525-8F42-097DCD8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Caritas Care – Ziele</a:t>
            </a:r>
          </a:p>
        </p:txBody>
      </p:sp>
    </p:spTree>
    <p:extLst>
      <p:ext uri="{BB962C8B-B14F-4D97-AF65-F5344CB8AC3E}">
        <p14:creationId xmlns:p14="http://schemas.microsoft.com/office/powerpoint/2010/main" val="27812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 wrap="none"/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de-CH" b="1" dirty="0"/>
              <a:t>Hans Muster, Funktion Bereich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de-CH" dirty="0"/>
              <a:t>—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de-CH" dirty="0">
                <a:solidFill>
                  <a:srgbClr val="797979"/>
                </a:solidFill>
              </a:rPr>
              <a:t>Adligenswilerstrasse 15      Telefon: 041 419 </a:t>
            </a:r>
            <a:r>
              <a:rPr lang="de-CH" dirty="0" err="1">
                <a:solidFill>
                  <a:srgbClr val="797979"/>
                </a:solidFill>
              </a:rPr>
              <a:t>nn</a:t>
            </a:r>
            <a:r>
              <a:rPr lang="de-CH" dirty="0">
                <a:solidFill>
                  <a:srgbClr val="797979"/>
                </a:solidFill>
              </a:rPr>
              <a:t> </a:t>
            </a:r>
            <a:r>
              <a:rPr lang="de-CH" dirty="0" err="1">
                <a:solidFill>
                  <a:srgbClr val="797979"/>
                </a:solidFill>
              </a:rPr>
              <a:t>nn</a:t>
            </a:r>
            <a:r>
              <a:rPr lang="de-CH" dirty="0">
                <a:solidFill>
                  <a:srgbClr val="797979"/>
                </a:solidFill>
              </a:rPr>
              <a:t>      E-Mail: hmuster@caritas.ch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de-CH" dirty="0">
                <a:solidFill>
                  <a:srgbClr val="797979"/>
                </a:solidFill>
              </a:rPr>
              <a:t>Postfach, 6002 Luzern         Telefax: 041 419 24 </a:t>
            </a:r>
            <a:r>
              <a:rPr lang="de-CH">
                <a:solidFill>
                  <a:srgbClr val="797979"/>
                </a:solidFill>
              </a:rPr>
              <a:t>24       Internet</a:t>
            </a:r>
            <a:r>
              <a:rPr lang="de-CH" dirty="0">
                <a:solidFill>
                  <a:srgbClr val="797979"/>
                </a:solidFill>
              </a:rPr>
              <a:t>: www.caritas.ch</a:t>
            </a:r>
          </a:p>
          <a:p>
            <a:pPr>
              <a:lnSpc>
                <a:spcPts val="1200"/>
              </a:lnSpc>
            </a:pPr>
            <a:r>
              <a:rPr lang="de-CH" dirty="0">
                <a:solidFill>
                  <a:srgbClr val="797979"/>
                </a:solidFill>
              </a:rPr>
              <a:t> </a:t>
            </a:r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164288" y="501491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 Richtige tun</a:t>
            </a:r>
          </a:p>
          <a:p>
            <a:pPr algn="r"/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Agir</a:t>
            </a:r>
            <a:r>
              <a:rPr lang="de-CH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tout</a:t>
            </a:r>
            <a:r>
              <a:rPr lang="de-CH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simplement</a:t>
            </a:r>
            <a:endParaRPr lang="de-CH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Fare</a:t>
            </a:r>
            <a:r>
              <a:rPr lang="de-CH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cosa</a:t>
            </a:r>
            <a:r>
              <a:rPr lang="de-CH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giusta</a:t>
            </a:r>
            <a:endParaRPr lang="de-CH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ita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 PPT_CACH_D (4)</Template>
  <TotalTime>0</TotalTime>
  <Words>233</Words>
  <Application>Microsoft Office PowerPoint</Application>
  <PresentationFormat>Bildschirmpräsentation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Caritas Design</vt:lpstr>
      <vt:lpstr>Hack4SocialGood </vt:lpstr>
      <vt:lpstr>Caritas Care – Umfeld</vt:lpstr>
      <vt:lpstr>Caritas Care - Problemstellung</vt:lpstr>
      <vt:lpstr>Caritas Care – Ziele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Hack4SocialGood</dc:title>
  <dc:creator>Tobias Holzgang</dc:creator>
  <cp:lastModifiedBy>Tobias Holzgang</cp:lastModifiedBy>
  <cp:revision>2</cp:revision>
  <dcterms:created xsi:type="dcterms:W3CDTF">2020-10-30T09:16:07Z</dcterms:created>
  <dcterms:modified xsi:type="dcterms:W3CDTF">2020-10-30T09:33:56Z</dcterms:modified>
</cp:coreProperties>
</file>