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6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905B-ABD1-4C6F-B0E5-19F84B17AE3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6158-9537-4A28-A360-6E6D4A1CB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B7F10E-81C0-44CD-9C9B-497036A4813C}"/>
              </a:ext>
            </a:extLst>
          </p:cNvPr>
          <p:cNvSpPr txBox="1"/>
          <p:nvPr/>
        </p:nvSpPr>
        <p:spPr>
          <a:xfrm>
            <a:off x="0" y="0"/>
            <a:ext cx="867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Instrument:  Side-by-side RGB and radiometer from nadir perspective</a:t>
            </a:r>
          </a:p>
          <a:p>
            <a:r>
              <a:rPr lang="en-US" dirty="0"/>
              <a:t>Use the system to estimate: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Fireline intensity (I, kW/m) – need rate of spread, fuel consumption (from radiometer), and a constant heat of combustion (Robertson’s paper).  I = (ROS*consumption*heat of combustion)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Reaction intensity (I</a:t>
            </a:r>
            <a:r>
              <a:rPr lang="en-US" baseline="-25000" dirty="0"/>
              <a:t>R</a:t>
            </a:r>
            <a:r>
              <a:rPr lang="en-US" dirty="0"/>
              <a:t>, kW/m2) – need </a:t>
            </a:r>
            <a:r>
              <a:rPr lang="en-US" dirty="0" err="1"/>
              <a:t>fireline</a:t>
            </a:r>
            <a:r>
              <a:rPr lang="en-US" dirty="0"/>
              <a:t> intensity and flame front depth.  I</a:t>
            </a:r>
            <a:r>
              <a:rPr lang="en-US" baseline="-25000" dirty="0"/>
              <a:t>R</a:t>
            </a:r>
            <a:r>
              <a:rPr lang="en-US" dirty="0"/>
              <a:t> = (Fireline intensity/Flame front depth)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EEE55-79A5-4642-A7C6-6D61086BA2B6}"/>
              </a:ext>
            </a:extLst>
          </p:cNvPr>
          <p:cNvSpPr txBox="1"/>
          <p:nvPr/>
        </p:nvSpPr>
        <p:spPr>
          <a:xfrm>
            <a:off x="-1" y="2239166"/>
            <a:ext cx="867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Instrument:  Side-by-side infrared camera and radiometer from nadir perspective</a:t>
            </a:r>
          </a:p>
          <a:p>
            <a:r>
              <a:rPr lang="en-US" dirty="0"/>
              <a:t>Use the system as an </a:t>
            </a:r>
            <a:r>
              <a:rPr lang="en-US" i="1" dirty="0">
                <a:highlight>
                  <a:srgbClr val="FFFF00"/>
                </a:highlight>
              </a:rPr>
              <a:t>alternative (a)</a:t>
            </a:r>
            <a:r>
              <a:rPr lang="en-US" dirty="0"/>
              <a:t> way to estimate: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Reaction intensity (</a:t>
            </a:r>
            <a:r>
              <a:rPr lang="en-US" dirty="0" err="1"/>
              <a:t>I</a:t>
            </a:r>
            <a:r>
              <a:rPr lang="en-US" baseline="-25000" dirty="0" err="1"/>
              <a:t>Ra</a:t>
            </a:r>
            <a:r>
              <a:rPr lang="en-US" dirty="0"/>
              <a:t>, kW/m2) – it is peak total flame front fire flux density (</a:t>
            </a:r>
            <a:r>
              <a:rPr lang="en-US" i="1" dirty="0"/>
              <a:t>FFD</a:t>
            </a:r>
            <a:r>
              <a:rPr lang="en-US" i="1" baseline="-25000" dirty="0"/>
              <a:t>FF</a:t>
            </a:r>
            <a:r>
              <a:rPr lang="en-US" dirty="0"/>
              <a:t>) from radiometer divided by fire fractional area estimated using infrared imagery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Fireline intensity (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, kW/m) – it is </a:t>
            </a:r>
            <a:r>
              <a:rPr lang="en-US" dirty="0" err="1"/>
              <a:t>I</a:t>
            </a:r>
            <a:r>
              <a:rPr lang="en-US" baseline="-25000" dirty="0" err="1"/>
              <a:t>Ra</a:t>
            </a:r>
            <a:r>
              <a:rPr lang="en-US" baseline="-25000" dirty="0"/>
              <a:t> </a:t>
            </a:r>
            <a:r>
              <a:rPr lang="en-US" dirty="0" err="1"/>
              <a:t>multipled</a:t>
            </a:r>
            <a:r>
              <a:rPr lang="en-US" dirty="0"/>
              <a:t> by flame front area and divided by flame front length</a:t>
            </a:r>
          </a:p>
        </p:txBody>
      </p:sp>
    </p:spTree>
    <p:extLst>
      <p:ext uri="{BB962C8B-B14F-4D97-AF65-F5344CB8AC3E}">
        <p14:creationId xmlns:p14="http://schemas.microsoft.com/office/powerpoint/2010/main" val="41796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3CD676-6EAF-4DEA-A9B0-608D55929226}"/>
              </a:ext>
            </a:extLst>
          </p:cNvPr>
          <p:cNvSpPr/>
          <p:nvPr/>
        </p:nvSpPr>
        <p:spPr>
          <a:xfrm>
            <a:off x="559748" y="2180012"/>
            <a:ext cx="3727098" cy="326571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F21104-D33C-4D02-925A-46FE30143667}"/>
              </a:ext>
            </a:extLst>
          </p:cNvPr>
          <p:cNvSpPr/>
          <p:nvPr/>
        </p:nvSpPr>
        <p:spPr>
          <a:xfrm>
            <a:off x="1038634" y="2436928"/>
            <a:ext cx="2769326" cy="2708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280A89-BB8B-4B4A-BAED-4804F3129655}"/>
              </a:ext>
            </a:extLst>
          </p:cNvPr>
          <p:cNvSpPr/>
          <p:nvPr/>
        </p:nvSpPr>
        <p:spPr>
          <a:xfrm>
            <a:off x="257040" y="2047221"/>
            <a:ext cx="3143795" cy="3857897"/>
          </a:xfrm>
          <a:custGeom>
            <a:avLst/>
            <a:gdLst>
              <a:gd name="connsiteX0" fmla="*/ 0 w 3143795"/>
              <a:gd name="connsiteY0" fmla="*/ 0 h 3857897"/>
              <a:gd name="connsiteX1" fmla="*/ 330926 w 3143795"/>
              <a:gd name="connsiteY1" fmla="*/ 1053737 h 3857897"/>
              <a:gd name="connsiteX2" fmla="*/ 1018903 w 3143795"/>
              <a:gd name="connsiteY2" fmla="*/ 1349829 h 3857897"/>
              <a:gd name="connsiteX3" fmla="*/ 1793966 w 3143795"/>
              <a:gd name="connsiteY3" fmla="*/ 2743200 h 3857897"/>
              <a:gd name="connsiteX4" fmla="*/ 2412275 w 3143795"/>
              <a:gd name="connsiteY4" fmla="*/ 3082835 h 3857897"/>
              <a:gd name="connsiteX5" fmla="*/ 3143795 w 3143795"/>
              <a:gd name="connsiteY5" fmla="*/ 3857897 h 385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795" h="3857897">
                <a:moveTo>
                  <a:pt x="0" y="0"/>
                </a:moveTo>
                <a:cubicBezTo>
                  <a:pt x="80554" y="414383"/>
                  <a:pt x="161109" y="828766"/>
                  <a:pt x="330926" y="1053737"/>
                </a:cubicBezTo>
                <a:cubicBezTo>
                  <a:pt x="500743" y="1278708"/>
                  <a:pt x="775063" y="1068252"/>
                  <a:pt x="1018903" y="1349829"/>
                </a:cubicBezTo>
                <a:cubicBezTo>
                  <a:pt x="1262743" y="1631406"/>
                  <a:pt x="1561737" y="2454366"/>
                  <a:pt x="1793966" y="2743200"/>
                </a:cubicBezTo>
                <a:cubicBezTo>
                  <a:pt x="2026195" y="3032034"/>
                  <a:pt x="2187304" y="2897052"/>
                  <a:pt x="2412275" y="3082835"/>
                </a:cubicBezTo>
                <a:cubicBezTo>
                  <a:pt x="2637246" y="3268618"/>
                  <a:pt x="2890520" y="3563257"/>
                  <a:pt x="3143795" y="385789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2555D2-8AA2-4C51-9625-47C364BAF4D9}"/>
              </a:ext>
            </a:extLst>
          </p:cNvPr>
          <p:cNvSpPr/>
          <p:nvPr/>
        </p:nvSpPr>
        <p:spPr>
          <a:xfrm>
            <a:off x="1427179" y="1885260"/>
            <a:ext cx="3294414" cy="3362360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B91AF-D2AA-4A5C-B40B-766CDBCCCF94}"/>
              </a:ext>
            </a:extLst>
          </p:cNvPr>
          <p:cNvSpPr txBox="1"/>
          <p:nvPr/>
        </p:nvSpPr>
        <p:spPr>
          <a:xfrm>
            <a:off x="2329840" y="33463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3EC1-CF55-4D8E-A931-30C9A9EAFF7F}"/>
              </a:ext>
            </a:extLst>
          </p:cNvPr>
          <p:cNvSpPr txBox="1"/>
          <p:nvPr/>
        </p:nvSpPr>
        <p:spPr>
          <a:xfrm>
            <a:off x="1265059" y="40893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1E532-CC94-43A2-BD0F-2E7BE24DB945}"/>
              </a:ext>
            </a:extLst>
          </p:cNvPr>
          <p:cNvSpPr txBox="1"/>
          <p:nvPr/>
        </p:nvSpPr>
        <p:spPr>
          <a:xfrm>
            <a:off x="3374709" y="31053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B3935-4411-4928-ABB5-31A96562A623}"/>
              </a:ext>
            </a:extLst>
          </p:cNvPr>
          <p:cNvSpPr/>
          <p:nvPr/>
        </p:nvSpPr>
        <p:spPr>
          <a:xfrm>
            <a:off x="3387041" y="469463"/>
            <a:ext cx="722812" cy="657496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A66C26-757B-46DA-96BA-ACF6DC21D4EC}"/>
              </a:ext>
            </a:extLst>
          </p:cNvPr>
          <p:cNvSpPr/>
          <p:nvPr/>
        </p:nvSpPr>
        <p:spPr>
          <a:xfrm>
            <a:off x="3748447" y="299645"/>
            <a:ext cx="722812" cy="657496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85CDD-32C2-4111-B937-991CDF7C0F36}"/>
              </a:ext>
            </a:extLst>
          </p:cNvPr>
          <p:cNvSpPr txBox="1"/>
          <p:nvPr/>
        </p:nvSpPr>
        <p:spPr>
          <a:xfrm rot="2744247">
            <a:off x="3773203" y="321395"/>
            <a:ext cx="12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Flame front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05AEFE-31FF-45EB-B706-0667A34F204D}"/>
              </a:ext>
            </a:extLst>
          </p:cNvPr>
          <p:cNvSpPr/>
          <p:nvPr/>
        </p:nvSpPr>
        <p:spPr>
          <a:xfrm>
            <a:off x="177855" y="106444"/>
            <a:ext cx="296091" cy="269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E0074D-CB53-472B-BDFA-936EB71AD2FA}"/>
              </a:ext>
            </a:extLst>
          </p:cNvPr>
          <p:cNvSpPr/>
          <p:nvPr/>
        </p:nvSpPr>
        <p:spPr>
          <a:xfrm>
            <a:off x="154120" y="517863"/>
            <a:ext cx="285233" cy="26996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B8574-E75D-48F4-AA87-557EAD07CE18}"/>
              </a:ext>
            </a:extLst>
          </p:cNvPr>
          <p:cNvSpPr txBox="1"/>
          <p:nvPr/>
        </p:nvSpPr>
        <p:spPr>
          <a:xfrm>
            <a:off x="482910" y="45177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Radiometer area of regard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5F9D1-C1E1-445C-9C76-E0C0A84E3FA7}"/>
              </a:ext>
            </a:extLst>
          </p:cNvPr>
          <p:cNvSpPr txBox="1"/>
          <p:nvPr/>
        </p:nvSpPr>
        <p:spPr>
          <a:xfrm>
            <a:off x="472777" y="461426"/>
            <a:ext cx="305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Infrared camera area of regard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5792FD-CEA9-41B8-8926-A3D4C27E3C28}"/>
              </a:ext>
            </a:extLst>
          </p:cNvPr>
          <p:cNvSpPr txBox="1"/>
          <p:nvPr/>
        </p:nvSpPr>
        <p:spPr>
          <a:xfrm>
            <a:off x="852520" y="24890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DB4AED-AA2D-4460-A8B9-2BF3B4877CB5}"/>
              </a:ext>
            </a:extLst>
          </p:cNvPr>
          <p:cNvSpPr txBox="1"/>
          <p:nvPr/>
        </p:nvSpPr>
        <p:spPr>
          <a:xfrm>
            <a:off x="5174558" y="35003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– flame-front area in radiometer AOR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1161F-98EA-4F17-8EA4-6953B37B1F0B}"/>
              </a:ext>
            </a:extLst>
          </p:cNvPr>
          <p:cNvSpPr txBox="1"/>
          <p:nvPr/>
        </p:nvSpPr>
        <p:spPr>
          <a:xfrm>
            <a:off x="5162880" y="81527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/>
              <a:t> – flame-front area in IR camera AOR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82AF2-7CF1-4F50-8220-7C8B631433FB}"/>
              </a:ext>
            </a:extLst>
          </p:cNvPr>
          <p:cNvSpPr txBox="1"/>
          <p:nvPr/>
        </p:nvSpPr>
        <p:spPr>
          <a:xfrm>
            <a:off x="3586949" y="48077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7CF57E-659F-4A26-A8B4-320532D835CA}"/>
              </a:ext>
            </a:extLst>
          </p:cNvPr>
          <p:cNvSpPr txBox="1"/>
          <p:nvPr/>
        </p:nvSpPr>
        <p:spPr>
          <a:xfrm>
            <a:off x="1912963" y="30745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A9C2E7-E9CE-4219-A0F9-435259CD99BA}"/>
              </a:ext>
            </a:extLst>
          </p:cNvPr>
          <p:cNvSpPr txBox="1"/>
          <p:nvPr/>
        </p:nvSpPr>
        <p:spPr>
          <a:xfrm>
            <a:off x="5173522" y="283454"/>
            <a:ext cx="392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– area outside of flame-front in radiometer AOR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1B432-CCA7-47FB-A7EF-7977D6D54679}"/>
              </a:ext>
            </a:extLst>
          </p:cNvPr>
          <p:cNvCxnSpPr>
            <a:cxnSpLocks/>
          </p:cNvCxnSpPr>
          <p:nvPr/>
        </p:nvCxnSpPr>
        <p:spPr>
          <a:xfrm flipV="1">
            <a:off x="1933785" y="3767967"/>
            <a:ext cx="1066364" cy="716129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AE6316-388F-4667-A9F5-F0A2B327DE40}"/>
              </a:ext>
            </a:extLst>
          </p:cNvPr>
          <p:cNvCxnSpPr>
            <a:cxnSpLocks/>
          </p:cNvCxnSpPr>
          <p:nvPr/>
        </p:nvCxnSpPr>
        <p:spPr>
          <a:xfrm>
            <a:off x="1322738" y="2743187"/>
            <a:ext cx="1751648" cy="255116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8575E9-3906-4AD4-9C79-5AF708101089}"/>
              </a:ext>
            </a:extLst>
          </p:cNvPr>
          <p:cNvCxnSpPr>
            <a:cxnSpLocks/>
          </p:cNvCxnSpPr>
          <p:nvPr/>
        </p:nvCxnSpPr>
        <p:spPr>
          <a:xfrm>
            <a:off x="3286417" y="1484619"/>
            <a:ext cx="53979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3330E4-9BEB-46BB-934F-753DA0A0A655}"/>
              </a:ext>
            </a:extLst>
          </p:cNvPr>
          <p:cNvCxnSpPr>
            <a:cxnSpLocks/>
          </p:cNvCxnSpPr>
          <p:nvPr/>
        </p:nvCxnSpPr>
        <p:spPr>
          <a:xfrm>
            <a:off x="3319955" y="1813812"/>
            <a:ext cx="434747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34B365-C51F-4926-B5E9-9BF580C9537F}"/>
              </a:ext>
            </a:extLst>
          </p:cNvPr>
          <p:cNvSpPr txBox="1"/>
          <p:nvPr/>
        </p:nvSpPr>
        <p:spPr>
          <a:xfrm>
            <a:off x="3895047" y="1289392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flame front depth (D) from infrared imagery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25520-F80D-4371-8C28-E0B2A950FA7E}"/>
              </a:ext>
            </a:extLst>
          </p:cNvPr>
          <p:cNvSpPr txBox="1"/>
          <p:nvPr/>
        </p:nvSpPr>
        <p:spPr>
          <a:xfrm>
            <a:off x="3895047" y="1598472"/>
            <a:ext cx="19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Flame front length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01BE5F-DB53-41A1-B299-184703F647E3}"/>
              </a:ext>
            </a:extLst>
          </p:cNvPr>
          <p:cNvSpPr/>
          <p:nvPr/>
        </p:nvSpPr>
        <p:spPr>
          <a:xfrm>
            <a:off x="5426448" y="2373701"/>
            <a:ext cx="2769326" cy="2708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C71569-074C-4846-8CD4-7A5D3931309C}"/>
              </a:ext>
            </a:extLst>
          </p:cNvPr>
          <p:cNvSpPr/>
          <p:nvPr/>
        </p:nvSpPr>
        <p:spPr>
          <a:xfrm rot="8799074">
            <a:off x="6136567" y="2412823"/>
            <a:ext cx="1301791" cy="26810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2C2231-178F-4909-95F4-675DBF1AFFE2}"/>
              </a:ext>
            </a:extLst>
          </p:cNvPr>
          <p:cNvCxnSpPr>
            <a:cxnSpLocks/>
          </p:cNvCxnSpPr>
          <p:nvPr/>
        </p:nvCxnSpPr>
        <p:spPr>
          <a:xfrm flipV="1">
            <a:off x="6277929" y="3453856"/>
            <a:ext cx="1066364" cy="716129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361F85-10C0-4F22-9D30-E27A54047B45}"/>
              </a:ext>
            </a:extLst>
          </p:cNvPr>
          <p:cNvSpPr txBox="1"/>
          <p:nvPr/>
        </p:nvSpPr>
        <p:spPr>
          <a:xfrm>
            <a:off x="6277929" y="317226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841757-2B84-41CA-8B75-BC41EA26A7FC}"/>
              </a:ext>
            </a:extLst>
          </p:cNvPr>
          <p:cNvSpPr txBox="1"/>
          <p:nvPr/>
        </p:nvSpPr>
        <p:spPr>
          <a:xfrm>
            <a:off x="5783605" y="42164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EA78E6-2B45-4477-A4E0-0E2A7D5C6457}"/>
              </a:ext>
            </a:extLst>
          </p:cNvPr>
          <p:cNvSpPr txBox="1"/>
          <p:nvPr/>
        </p:nvSpPr>
        <p:spPr>
          <a:xfrm>
            <a:off x="7498483" y="296636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0A06CA-3915-4DA4-9303-BD14E2BADBE5}"/>
              </a:ext>
            </a:extLst>
          </p:cNvPr>
          <p:cNvCxnSpPr/>
          <p:nvPr/>
        </p:nvCxnSpPr>
        <p:spPr>
          <a:xfrm>
            <a:off x="4471259" y="3715730"/>
            <a:ext cx="656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488F1F-7F67-4F14-99C3-0AA7A5C683A9}"/>
                  </a:ext>
                </a:extLst>
              </p:cNvPr>
              <p:cNvSpPr txBox="1"/>
              <p:nvPr/>
            </p:nvSpPr>
            <p:spPr>
              <a:xfrm>
                <a:off x="5952986" y="5708411"/>
                <a:ext cx="1703351" cy="430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488F1F-7F67-4F14-99C3-0AA7A5C6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86" y="5708411"/>
                <a:ext cx="1703351" cy="430439"/>
              </a:xfrm>
              <a:prstGeom prst="rect">
                <a:avLst/>
              </a:prstGeom>
              <a:blipFill>
                <a:blip r:embed="rId2"/>
                <a:stretch>
                  <a:fillRect l="-6452" t="-4225" r="-2509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E4263F6-053F-49E4-B848-0E3CB3CC8CF7}"/>
              </a:ext>
            </a:extLst>
          </p:cNvPr>
          <p:cNvSpPr txBox="1"/>
          <p:nvPr/>
        </p:nvSpPr>
        <p:spPr>
          <a:xfrm>
            <a:off x="6034208" y="6217886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– fractional fire area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1F3433-2287-4471-BAA5-BF52C581A735}"/>
              </a:ext>
            </a:extLst>
          </p:cNvPr>
          <p:cNvSpPr txBox="1"/>
          <p:nvPr/>
        </p:nvSpPr>
        <p:spPr>
          <a:xfrm>
            <a:off x="5677050" y="5384345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Fractional fire area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BD6FBD-7F03-4FD4-A2EB-83ECEA9FA6C5}"/>
              </a:ext>
            </a:extLst>
          </p:cNvPr>
          <p:cNvSpPr txBox="1"/>
          <p:nvPr/>
        </p:nvSpPr>
        <p:spPr>
          <a:xfrm>
            <a:off x="6023055" y="6489026"/>
            <a:ext cx="265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– radiometer FOV radius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8FE0E8-1F19-4D94-9D37-1A508DD8FB86}"/>
              </a:ext>
            </a:extLst>
          </p:cNvPr>
          <p:cNvCxnSpPr/>
          <p:nvPr/>
        </p:nvCxnSpPr>
        <p:spPr>
          <a:xfrm flipV="1">
            <a:off x="6811111" y="2436928"/>
            <a:ext cx="297309" cy="1374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248FFE0-0879-4CF4-A364-3C1994CB01CA}"/>
              </a:ext>
            </a:extLst>
          </p:cNvPr>
          <p:cNvSpPr txBox="1"/>
          <p:nvPr/>
        </p:nvSpPr>
        <p:spPr>
          <a:xfrm>
            <a:off x="7051515" y="257964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577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B3935-4411-4928-ABB5-31A96562A623}"/>
              </a:ext>
            </a:extLst>
          </p:cNvPr>
          <p:cNvSpPr/>
          <p:nvPr/>
        </p:nvSpPr>
        <p:spPr>
          <a:xfrm>
            <a:off x="3326470" y="376410"/>
            <a:ext cx="722812" cy="657496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A66C26-757B-46DA-96BA-ACF6DC21D4EC}"/>
              </a:ext>
            </a:extLst>
          </p:cNvPr>
          <p:cNvSpPr/>
          <p:nvPr/>
        </p:nvSpPr>
        <p:spPr>
          <a:xfrm>
            <a:off x="3687876" y="206592"/>
            <a:ext cx="722812" cy="657496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85CDD-32C2-4111-B937-991CDF7C0F36}"/>
              </a:ext>
            </a:extLst>
          </p:cNvPr>
          <p:cNvSpPr txBox="1"/>
          <p:nvPr/>
        </p:nvSpPr>
        <p:spPr>
          <a:xfrm rot="2744247">
            <a:off x="3773203" y="321395"/>
            <a:ext cx="12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Flame front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05AEFE-31FF-45EB-B706-0667A34F204D}"/>
              </a:ext>
            </a:extLst>
          </p:cNvPr>
          <p:cNvSpPr/>
          <p:nvPr/>
        </p:nvSpPr>
        <p:spPr>
          <a:xfrm>
            <a:off x="177855" y="106444"/>
            <a:ext cx="296091" cy="269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E0074D-CB53-472B-BDFA-936EB71AD2FA}"/>
              </a:ext>
            </a:extLst>
          </p:cNvPr>
          <p:cNvSpPr/>
          <p:nvPr/>
        </p:nvSpPr>
        <p:spPr>
          <a:xfrm>
            <a:off x="154120" y="517863"/>
            <a:ext cx="285233" cy="26996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B8574-E75D-48F4-AA87-557EAD07CE18}"/>
              </a:ext>
            </a:extLst>
          </p:cNvPr>
          <p:cNvSpPr txBox="1"/>
          <p:nvPr/>
        </p:nvSpPr>
        <p:spPr>
          <a:xfrm>
            <a:off x="482910" y="45177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Radiometer area of regard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5F9D1-C1E1-445C-9C76-E0C0A84E3FA7}"/>
              </a:ext>
            </a:extLst>
          </p:cNvPr>
          <p:cNvSpPr txBox="1"/>
          <p:nvPr/>
        </p:nvSpPr>
        <p:spPr>
          <a:xfrm>
            <a:off x="472777" y="461426"/>
            <a:ext cx="305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Infrared camera area of regard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45EA6-A7BE-494A-9C1F-DF9E7E2AB4A6}"/>
              </a:ext>
            </a:extLst>
          </p:cNvPr>
          <p:cNvSpPr txBox="1"/>
          <p:nvPr/>
        </p:nvSpPr>
        <p:spPr>
          <a:xfrm>
            <a:off x="31783" y="1434807"/>
            <a:ext cx="433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Peak flame front Fire Radiated Flux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C86E13-694C-4AD1-80A5-A731E14609D8}"/>
                  </a:ext>
                </a:extLst>
              </p:cNvPr>
              <p:cNvSpPr txBox="1"/>
              <p:nvPr/>
            </p:nvSpPr>
            <p:spPr>
              <a:xfrm>
                <a:off x="271313" y="1852259"/>
                <a:ext cx="1926040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𝐹𝑅𝐹𝐷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𝐹𝑅𝐹𝐷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C86E13-694C-4AD1-80A5-A731E146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3" y="1852259"/>
                <a:ext cx="1926040" cy="5690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A6A880-1ECF-47DE-99F5-578FB6C70F43}"/>
                  </a:ext>
                </a:extLst>
              </p:cNvPr>
              <p:cNvSpPr txBox="1"/>
              <p:nvPr/>
            </p:nvSpPr>
            <p:spPr>
              <a:xfrm>
                <a:off x="266181" y="4021917"/>
                <a:ext cx="1813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𝐹𝑅𝐹𝐷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A6A880-1ECF-47DE-99F5-578FB6C7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" y="4021917"/>
                <a:ext cx="1813381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FD13163-2EF0-4BA6-8F30-A615ED95D2FB}"/>
              </a:ext>
            </a:extLst>
          </p:cNvPr>
          <p:cNvSpPr txBox="1"/>
          <p:nvPr/>
        </p:nvSpPr>
        <p:spPr>
          <a:xfrm>
            <a:off x="421307" y="2713628"/>
            <a:ext cx="34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FRFD</a:t>
            </a:r>
            <a:r>
              <a:rPr lang="en-US" i="1" baseline="-25000" dirty="0"/>
              <a:t>FF </a:t>
            </a:r>
            <a:r>
              <a:rPr lang="en-US" i="1" dirty="0"/>
              <a:t>– </a:t>
            </a:r>
            <a:r>
              <a:rPr lang="en-US" dirty="0"/>
              <a:t>Flame front FRFD (kW/m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1D3F7-2555-4AE3-9B9C-E2CDF8320298}"/>
              </a:ext>
            </a:extLst>
          </p:cNvPr>
          <p:cNvSpPr txBox="1"/>
          <p:nvPr/>
        </p:nvSpPr>
        <p:spPr>
          <a:xfrm>
            <a:off x="421308" y="4601423"/>
            <a:ext cx="496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FFD</a:t>
            </a:r>
            <a:r>
              <a:rPr lang="en-US" i="1" baseline="-25000" dirty="0"/>
              <a:t>FF </a:t>
            </a:r>
            <a:r>
              <a:rPr lang="en-US" i="1" dirty="0"/>
              <a:t>–  </a:t>
            </a:r>
            <a:r>
              <a:rPr lang="en-US" dirty="0"/>
              <a:t>total flame front Fire Flux Density (kW/m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15536-3938-45D3-B64D-DFDC5FFDC816}"/>
              </a:ext>
            </a:extLst>
          </p:cNvPr>
          <p:cNvSpPr txBox="1"/>
          <p:nvPr/>
        </p:nvSpPr>
        <p:spPr>
          <a:xfrm>
            <a:off x="421307" y="4910184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R </a:t>
            </a:r>
            <a:r>
              <a:rPr lang="en-US" i="1" dirty="0"/>
              <a:t>–  </a:t>
            </a:r>
            <a:r>
              <a:rPr lang="en-US" dirty="0"/>
              <a:t>radiated fraction*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8AAE21-8009-41C8-BE0F-5B6A631FC895}"/>
              </a:ext>
            </a:extLst>
          </p:cNvPr>
          <p:cNvSpPr txBox="1"/>
          <p:nvPr/>
        </p:nvSpPr>
        <p:spPr>
          <a:xfrm>
            <a:off x="56745" y="3595409"/>
            <a:ext cx="381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Peak total flame front Fire Flux Density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91104F-C4FC-4263-84E6-94ED82DBA364}"/>
              </a:ext>
            </a:extLst>
          </p:cNvPr>
          <p:cNvSpPr txBox="1"/>
          <p:nvPr/>
        </p:nvSpPr>
        <p:spPr>
          <a:xfrm>
            <a:off x="451402" y="3120171"/>
            <a:ext cx="21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 </a:t>
            </a:r>
            <a:r>
              <a:rPr lang="en-US" i="1" dirty="0"/>
              <a:t>–</a:t>
            </a:r>
            <a:r>
              <a:rPr lang="en-US" dirty="0"/>
              <a:t> fractional fire area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542BB-656D-471C-934F-987D0FA243BE}"/>
              </a:ext>
            </a:extLst>
          </p:cNvPr>
          <p:cNvSpPr txBox="1"/>
          <p:nvPr/>
        </p:nvSpPr>
        <p:spPr>
          <a:xfrm>
            <a:off x="5174558" y="35003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– flame-front area in radiometer AOR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664C56-75B5-4C7F-B5E8-2FA7C1580BF4}"/>
              </a:ext>
            </a:extLst>
          </p:cNvPr>
          <p:cNvSpPr txBox="1"/>
          <p:nvPr/>
        </p:nvSpPr>
        <p:spPr>
          <a:xfrm>
            <a:off x="5162880" y="81527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/>
              <a:t> – flame-front area in IR camera AOR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8C234A-6FFD-4098-9C8D-9D80B163B2F6}"/>
              </a:ext>
            </a:extLst>
          </p:cNvPr>
          <p:cNvSpPr txBox="1"/>
          <p:nvPr/>
        </p:nvSpPr>
        <p:spPr>
          <a:xfrm>
            <a:off x="5173522" y="283454"/>
            <a:ext cx="392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– area outside of flame-front in radiometer AOR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615439-1707-4ADA-B4A0-A29AF6DAB51F}"/>
              </a:ext>
            </a:extLst>
          </p:cNvPr>
          <p:cNvCxnSpPr>
            <a:cxnSpLocks/>
          </p:cNvCxnSpPr>
          <p:nvPr/>
        </p:nvCxnSpPr>
        <p:spPr>
          <a:xfrm>
            <a:off x="4707135" y="1506938"/>
            <a:ext cx="53979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09A17A-246C-443B-BBA3-496D4494C4C1}"/>
              </a:ext>
            </a:extLst>
          </p:cNvPr>
          <p:cNvSpPr txBox="1"/>
          <p:nvPr/>
        </p:nvSpPr>
        <p:spPr>
          <a:xfrm>
            <a:off x="5315765" y="1311711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flame front depth (D)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B8DB663-07BF-41BF-851A-34910EAC38C8}"/>
              </a:ext>
            </a:extLst>
          </p:cNvPr>
          <p:cNvSpPr/>
          <p:nvPr/>
        </p:nvSpPr>
        <p:spPr>
          <a:xfrm>
            <a:off x="5983800" y="2373701"/>
            <a:ext cx="2769326" cy="270836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CED378-87BB-4C9A-BFFA-43990EA74668}"/>
              </a:ext>
            </a:extLst>
          </p:cNvPr>
          <p:cNvSpPr/>
          <p:nvPr/>
        </p:nvSpPr>
        <p:spPr>
          <a:xfrm rot="8799074">
            <a:off x="6695702" y="2403448"/>
            <a:ext cx="1301791" cy="27052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0E4AFF-1752-4084-AD6C-A07B50295F34}"/>
              </a:ext>
            </a:extLst>
          </p:cNvPr>
          <p:cNvCxnSpPr>
            <a:cxnSpLocks/>
          </p:cNvCxnSpPr>
          <p:nvPr/>
        </p:nvCxnSpPr>
        <p:spPr>
          <a:xfrm flipV="1">
            <a:off x="6835281" y="3453856"/>
            <a:ext cx="1066364" cy="716129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299521-4FAB-4785-A914-2BC3248492F3}"/>
              </a:ext>
            </a:extLst>
          </p:cNvPr>
          <p:cNvSpPr txBox="1"/>
          <p:nvPr/>
        </p:nvSpPr>
        <p:spPr>
          <a:xfrm>
            <a:off x="6835281" y="317226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147FAC-CFAD-4C3E-B1C1-A21C7352DD26}"/>
              </a:ext>
            </a:extLst>
          </p:cNvPr>
          <p:cNvSpPr txBox="1"/>
          <p:nvPr/>
        </p:nvSpPr>
        <p:spPr>
          <a:xfrm>
            <a:off x="6340957" y="421645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829242-1423-4365-B0EA-A666AD2ABB5F}"/>
              </a:ext>
            </a:extLst>
          </p:cNvPr>
          <p:cNvSpPr txBox="1"/>
          <p:nvPr/>
        </p:nvSpPr>
        <p:spPr>
          <a:xfrm>
            <a:off x="8055835" y="296636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AF8A9DB-B825-42A7-830B-C31FDE37A053}"/>
                  </a:ext>
                </a:extLst>
              </p:cNvPr>
              <p:cNvSpPr txBox="1"/>
              <p:nvPr/>
            </p:nvSpPr>
            <p:spPr>
              <a:xfrm>
                <a:off x="6510338" y="5708411"/>
                <a:ext cx="2125647" cy="430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AF8A9DB-B825-42A7-830B-C31FDE37A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38" y="5708411"/>
                <a:ext cx="2125647" cy="430439"/>
              </a:xfrm>
              <a:prstGeom prst="rect">
                <a:avLst/>
              </a:prstGeom>
              <a:blipFill>
                <a:blip r:embed="rId4"/>
                <a:stretch>
                  <a:fillRect l="-5158" t="-4225" r="-860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C5EDC04-87BE-4059-9818-49FC2B5566F2}"/>
              </a:ext>
            </a:extLst>
          </p:cNvPr>
          <p:cNvSpPr txBox="1"/>
          <p:nvPr/>
        </p:nvSpPr>
        <p:spPr>
          <a:xfrm>
            <a:off x="6430597" y="6287906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– fractional fire area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0778FA-F787-4D33-B393-0F51D25923CA}"/>
              </a:ext>
            </a:extLst>
          </p:cNvPr>
          <p:cNvSpPr txBox="1"/>
          <p:nvPr/>
        </p:nvSpPr>
        <p:spPr>
          <a:xfrm>
            <a:off x="6234402" y="5384345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Fractional fire area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46D8BE-3697-4513-B38E-888D5ED77CB8}"/>
              </a:ext>
            </a:extLst>
          </p:cNvPr>
          <p:cNvSpPr txBox="1"/>
          <p:nvPr/>
        </p:nvSpPr>
        <p:spPr>
          <a:xfrm>
            <a:off x="56745" y="5433213"/>
            <a:ext cx="186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Reaction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282392-DD1B-4551-9543-7F27BFC921EB}"/>
                  </a:ext>
                </a:extLst>
              </p:cNvPr>
              <p:cNvSpPr txBox="1"/>
              <p:nvPr/>
            </p:nvSpPr>
            <p:spPr>
              <a:xfrm>
                <a:off x="296275" y="5869934"/>
                <a:ext cx="1314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282392-DD1B-4551-9543-7F27BFC9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5" y="5869934"/>
                <a:ext cx="1314784" cy="276999"/>
              </a:xfrm>
              <a:prstGeom prst="rect">
                <a:avLst/>
              </a:prstGeom>
              <a:blipFill>
                <a:blip r:embed="rId5"/>
                <a:stretch>
                  <a:fillRect l="-4186" r="-139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685E9F17-1673-49E2-B1CB-921B5461AF41}"/>
              </a:ext>
            </a:extLst>
          </p:cNvPr>
          <p:cNvSpPr txBox="1"/>
          <p:nvPr/>
        </p:nvSpPr>
        <p:spPr>
          <a:xfrm>
            <a:off x="405769" y="6287906"/>
            <a:ext cx="15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think that’s it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B6F209-E204-49EB-9E28-7CF94C9A9F98}"/>
              </a:ext>
            </a:extLst>
          </p:cNvPr>
          <p:cNvCxnSpPr/>
          <p:nvPr/>
        </p:nvCxnSpPr>
        <p:spPr>
          <a:xfrm flipV="1">
            <a:off x="7368463" y="2436928"/>
            <a:ext cx="297309" cy="1374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B248B9-6575-4AA0-A7A6-50308AC54505}"/>
              </a:ext>
            </a:extLst>
          </p:cNvPr>
          <p:cNvSpPr txBox="1"/>
          <p:nvPr/>
        </p:nvSpPr>
        <p:spPr>
          <a:xfrm>
            <a:off x="7608867" y="257964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1AD2A7-2492-42E5-80B9-4D610A2FD829}"/>
              </a:ext>
            </a:extLst>
          </p:cNvPr>
          <p:cNvSpPr txBox="1"/>
          <p:nvPr/>
        </p:nvSpPr>
        <p:spPr>
          <a:xfrm>
            <a:off x="421307" y="2354177"/>
            <a:ext cx="61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FRFD</a:t>
            </a:r>
            <a:r>
              <a:rPr lang="en-US" i="1" baseline="-25000" dirty="0"/>
              <a:t> </a:t>
            </a:r>
            <a:r>
              <a:rPr lang="en-US" i="1" dirty="0"/>
              <a:t>– peak fire radiated flux density</a:t>
            </a:r>
            <a:r>
              <a:rPr lang="en-US" dirty="0"/>
              <a:t> (kW/m</a:t>
            </a:r>
            <a:r>
              <a:rPr lang="en-US" baseline="30000" dirty="0"/>
              <a:t>2</a:t>
            </a:r>
            <a:r>
              <a:rPr lang="en-US" dirty="0"/>
              <a:t>) from radiometer </a:t>
            </a:r>
            <a:endParaRPr lang="en-US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E29F84-870F-42B3-AEF4-67DBE71D49FC}"/>
              </a:ext>
            </a:extLst>
          </p:cNvPr>
          <p:cNvSpPr txBox="1"/>
          <p:nvPr/>
        </p:nvSpPr>
        <p:spPr>
          <a:xfrm>
            <a:off x="2792060" y="5807505"/>
            <a:ext cx="3372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*Do we have to do the entire</a:t>
            </a:r>
          </a:p>
          <a:p>
            <a:r>
              <a:rPr lang="en-US" dirty="0"/>
              <a:t>left hand side of the heat budget?</a:t>
            </a:r>
          </a:p>
        </p:txBody>
      </p:sp>
    </p:spTree>
    <p:extLst>
      <p:ext uri="{BB962C8B-B14F-4D97-AF65-F5344CB8AC3E}">
        <p14:creationId xmlns:p14="http://schemas.microsoft.com/office/powerpoint/2010/main" val="359219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B3935-4411-4928-ABB5-31A96562A623}"/>
              </a:ext>
            </a:extLst>
          </p:cNvPr>
          <p:cNvSpPr/>
          <p:nvPr/>
        </p:nvSpPr>
        <p:spPr>
          <a:xfrm>
            <a:off x="3326470" y="376410"/>
            <a:ext cx="722812" cy="657496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A66C26-757B-46DA-96BA-ACF6DC21D4EC}"/>
              </a:ext>
            </a:extLst>
          </p:cNvPr>
          <p:cNvSpPr/>
          <p:nvPr/>
        </p:nvSpPr>
        <p:spPr>
          <a:xfrm>
            <a:off x="3687876" y="206592"/>
            <a:ext cx="722812" cy="657496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85CDD-32C2-4111-B937-991CDF7C0F36}"/>
              </a:ext>
            </a:extLst>
          </p:cNvPr>
          <p:cNvSpPr txBox="1"/>
          <p:nvPr/>
        </p:nvSpPr>
        <p:spPr>
          <a:xfrm rot="2744247">
            <a:off x="3773203" y="321395"/>
            <a:ext cx="127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Flame front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05AEFE-31FF-45EB-B706-0667A34F204D}"/>
              </a:ext>
            </a:extLst>
          </p:cNvPr>
          <p:cNvSpPr/>
          <p:nvPr/>
        </p:nvSpPr>
        <p:spPr>
          <a:xfrm>
            <a:off x="177855" y="106444"/>
            <a:ext cx="296091" cy="269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E0074D-CB53-472B-BDFA-936EB71AD2FA}"/>
              </a:ext>
            </a:extLst>
          </p:cNvPr>
          <p:cNvSpPr/>
          <p:nvPr/>
        </p:nvSpPr>
        <p:spPr>
          <a:xfrm>
            <a:off x="154120" y="517863"/>
            <a:ext cx="285233" cy="26996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B8574-E75D-48F4-AA87-557EAD07CE18}"/>
              </a:ext>
            </a:extLst>
          </p:cNvPr>
          <p:cNvSpPr txBox="1"/>
          <p:nvPr/>
        </p:nvSpPr>
        <p:spPr>
          <a:xfrm>
            <a:off x="482910" y="45177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Radiometer area of regard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5F9D1-C1E1-445C-9C76-E0C0A84E3FA7}"/>
              </a:ext>
            </a:extLst>
          </p:cNvPr>
          <p:cNvSpPr txBox="1"/>
          <p:nvPr/>
        </p:nvSpPr>
        <p:spPr>
          <a:xfrm>
            <a:off x="472777" y="461426"/>
            <a:ext cx="305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Infrared camera area of regard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542BB-656D-471C-934F-987D0FA243BE}"/>
              </a:ext>
            </a:extLst>
          </p:cNvPr>
          <p:cNvSpPr txBox="1"/>
          <p:nvPr/>
        </p:nvSpPr>
        <p:spPr>
          <a:xfrm>
            <a:off x="5174558" y="35003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– flame-front area in radiometer AOR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664C56-75B5-4C7F-B5E8-2FA7C1580BF4}"/>
              </a:ext>
            </a:extLst>
          </p:cNvPr>
          <p:cNvSpPr txBox="1"/>
          <p:nvPr/>
        </p:nvSpPr>
        <p:spPr>
          <a:xfrm>
            <a:off x="5162880" y="81527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/>
              <a:t> – flame-front area in IR camera AOR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8C234A-6FFD-4098-9C8D-9D80B163B2F6}"/>
              </a:ext>
            </a:extLst>
          </p:cNvPr>
          <p:cNvSpPr txBox="1"/>
          <p:nvPr/>
        </p:nvSpPr>
        <p:spPr>
          <a:xfrm>
            <a:off x="5173522" y="283454"/>
            <a:ext cx="392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– area outside of flame-front in radiometer AOR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615439-1707-4ADA-B4A0-A29AF6DAB51F}"/>
              </a:ext>
            </a:extLst>
          </p:cNvPr>
          <p:cNvCxnSpPr>
            <a:cxnSpLocks/>
          </p:cNvCxnSpPr>
          <p:nvPr/>
        </p:nvCxnSpPr>
        <p:spPr>
          <a:xfrm>
            <a:off x="3978533" y="1512628"/>
            <a:ext cx="539792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09A17A-246C-443B-BBA3-496D4494C4C1}"/>
              </a:ext>
            </a:extLst>
          </p:cNvPr>
          <p:cNvSpPr txBox="1"/>
          <p:nvPr/>
        </p:nvSpPr>
        <p:spPr>
          <a:xfrm>
            <a:off x="4587163" y="1317401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flame front depth from IR camera (D)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7C58A8-678C-4914-95FF-D51F79832758}"/>
              </a:ext>
            </a:extLst>
          </p:cNvPr>
          <p:cNvSpPr/>
          <p:nvPr/>
        </p:nvSpPr>
        <p:spPr>
          <a:xfrm>
            <a:off x="4800822" y="2555943"/>
            <a:ext cx="3727098" cy="3265714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2B9567-4335-4CA0-BCE9-26BB32CD3BB1}"/>
              </a:ext>
            </a:extLst>
          </p:cNvPr>
          <p:cNvSpPr/>
          <p:nvPr/>
        </p:nvSpPr>
        <p:spPr>
          <a:xfrm>
            <a:off x="4498114" y="2423152"/>
            <a:ext cx="3143795" cy="3857897"/>
          </a:xfrm>
          <a:custGeom>
            <a:avLst/>
            <a:gdLst>
              <a:gd name="connsiteX0" fmla="*/ 0 w 3143795"/>
              <a:gd name="connsiteY0" fmla="*/ 0 h 3857897"/>
              <a:gd name="connsiteX1" fmla="*/ 330926 w 3143795"/>
              <a:gd name="connsiteY1" fmla="*/ 1053737 h 3857897"/>
              <a:gd name="connsiteX2" fmla="*/ 1018903 w 3143795"/>
              <a:gd name="connsiteY2" fmla="*/ 1349829 h 3857897"/>
              <a:gd name="connsiteX3" fmla="*/ 1793966 w 3143795"/>
              <a:gd name="connsiteY3" fmla="*/ 2743200 h 3857897"/>
              <a:gd name="connsiteX4" fmla="*/ 2412275 w 3143795"/>
              <a:gd name="connsiteY4" fmla="*/ 3082835 h 3857897"/>
              <a:gd name="connsiteX5" fmla="*/ 3143795 w 3143795"/>
              <a:gd name="connsiteY5" fmla="*/ 3857897 h 385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3795" h="3857897">
                <a:moveTo>
                  <a:pt x="0" y="0"/>
                </a:moveTo>
                <a:cubicBezTo>
                  <a:pt x="80554" y="414383"/>
                  <a:pt x="161109" y="828766"/>
                  <a:pt x="330926" y="1053737"/>
                </a:cubicBezTo>
                <a:cubicBezTo>
                  <a:pt x="500743" y="1278708"/>
                  <a:pt x="775063" y="1068252"/>
                  <a:pt x="1018903" y="1349829"/>
                </a:cubicBezTo>
                <a:cubicBezTo>
                  <a:pt x="1262743" y="1631406"/>
                  <a:pt x="1561737" y="2454366"/>
                  <a:pt x="1793966" y="2743200"/>
                </a:cubicBezTo>
                <a:cubicBezTo>
                  <a:pt x="2026195" y="3032034"/>
                  <a:pt x="2187304" y="2897052"/>
                  <a:pt x="2412275" y="3082835"/>
                </a:cubicBezTo>
                <a:cubicBezTo>
                  <a:pt x="2637246" y="3268618"/>
                  <a:pt x="2890520" y="3563257"/>
                  <a:pt x="3143795" y="3857897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7EED5D4-D155-4ADA-A56D-F2FC57629658}"/>
              </a:ext>
            </a:extLst>
          </p:cNvPr>
          <p:cNvSpPr/>
          <p:nvPr/>
        </p:nvSpPr>
        <p:spPr>
          <a:xfrm>
            <a:off x="5668253" y="2261191"/>
            <a:ext cx="3294414" cy="3362360"/>
          </a:xfrm>
          <a:custGeom>
            <a:avLst/>
            <a:gdLst>
              <a:gd name="connsiteX0" fmla="*/ 0 w 2978331"/>
              <a:gd name="connsiteY0" fmla="*/ 0 h 3065418"/>
              <a:gd name="connsiteX1" fmla="*/ 722811 w 2978331"/>
              <a:gd name="connsiteY1" fmla="*/ 975360 h 3065418"/>
              <a:gd name="connsiteX2" fmla="*/ 1785257 w 2978331"/>
              <a:gd name="connsiteY2" fmla="*/ 1367246 h 3065418"/>
              <a:gd name="connsiteX3" fmla="*/ 2194560 w 2978331"/>
              <a:gd name="connsiteY3" fmla="*/ 2386149 h 3065418"/>
              <a:gd name="connsiteX4" fmla="*/ 2978331 w 2978331"/>
              <a:gd name="connsiteY4" fmla="*/ 3065418 h 3065418"/>
              <a:gd name="connsiteX5" fmla="*/ 2978331 w 2978331"/>
              <a:gd name="connsiteY5" fmla="*/ 3065418 h 30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8331" h="3065418">
                <a:moveTo>
                  <a:pt x="0" y="0"/>
                </a:moveTo>
                <a:cubicBezTo>
                  <a:pt x="212634" y="373743"/>
                  <a:pt x="425268" y="747486"/>
                  <a:pt x="722811" y="975360"/>
                </a:cubicBezTo>
                <a:cubicBezTo>
                  <a:pt x="1020354" y="1203234"/>
                  <a:pt x="1539966" y="1132115"/>
                  <a:pt x="1785257" y="1367246"/>
                </a:cubicBezTo>
                <a:cubicBezTo>
                  <a:pt x="2030548" y="1602377"/>
                  <a:pt x="1995714" y="2103120"/>
                  <a:pt x="2194560" y="2386149"/>
                </a:cubicBezTo>
                <a:cubicBezTo>
                  <a:pt x="2393406" y="2669178"/>
                  <a:pt x="2978331" y="3065418"/>
                  <a:pt x="2978331" y="3065418"/>
                </a:cubicBezTo>
                <a:lnTo>
                  <a:pt x="2978331" y="306541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209136-C143-4549-8A20-626E9206908A}"/>
              </a:ext>
            </a:extLst>
          </p:cNvPr>
          <p:cNvSpPr txBox="1"/>
          <p:nvPr/>
        </p:nvSpPr>
        <p:spPr>
          <a:xfrm>
            <a:off x="5093594" y="28650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A756CD-D28B-4BC4-AA93-E07DEB39FC24}"/>
              </a:ext>
            </a:extLst>
          </p:cNvPr>
          <p:cNvSpPr txBox="1"/>
          <p:nvPr/>
        </p:nvSpPr>
        <p:spPr>
          <a:xfrm>
            <a:off x="7828023" y="51837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FF0EB-B6BE-4D9C-AE9B-48C89A4E171B}"/>
              </a:ext>
            </a:extLst>
          </p:cNvPr>
          <p:cNvSpPr txBox="1"/>
          <p:nvPr/>
        </p:nvSpPr>
        <p:spPr>
          <a:xfrm>
            <a:off x="6553992" y="36766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FAAA84-78B4-4FE3-8605-072CC2C3306A}"/>
              </a:ext>
            </a:extLst>
          </p:cNvPr>
          <p:cNvCxnSpPr>
            <a:cxnSpLocks/>
          </p:cNvCxnSpPr>
          <p:nvPr/>
        </p:nvCxnSpPr>
        <p:spPr>
          <a:xfrm>
            <a:off x="5563812" y="3119118"/>
            <a:ext cx="1751648" cy="255116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CD8C01-78B4-4864-A0D0-17052A3C8958}"/>
              </a:ext>
            </a:extLst>
          </p:cNvPr>
          <p:cNvSpPr txBox="1"/>
          <p:nvPr/>
        </p:nvSpPr>
        <p:spPr>
          <a:xfrm>
            <a:off x="104866" y="999944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Fireline intensity (Alternative) (</a:t>
            </a:r>
            <a:r>
              <a:rPr lang="en-US" i="1" u="sng" dirty="0" err="1"/>
              <a:t>I</a:t>
            </a:r>
            <a:r>
              <a:rPr lang="en-US" i="1" u="sng" baseline="-25000" dirty="0" err="1"/>
              <a:t>a</a:t>
            </a:r>
            <a:r>
              <a:rPr lang="en-US" i="1" u="sng" dirty="0"/>
              <a:t>)</a:t>
            </a:r>
            <a:endParaRPr lang="en-US" i="1" u="sng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D5CEB5-387F-4633-B541-9A04E6402E8B}"/>
                  </a:ext>
                </a:extLst>
              </p:cNvPr>
              <p:cNvSpPr txBox="1"/>
              <p:nvPr/>
            </p:nvSpPr>
            <p:spPr>
              <a:xfrm>
                <a:off x="470978" y="1377252"/>
                <a:ext cx="139063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D5CEB5-387F-4633-B541-9A04E640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8" y="1377252"/>
                <a:ext cx="1390637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7C4D45C-B02F-43A3-BECE-9788F85AC0C4}"/>
              </a:ext>
            </a:extLst>
          </p:cNvPr>
          <p:cNvSpPr txBox="1"/>
          <p:nvPr/>
        </p:nvSpPr>
        <p:spPr>
          <a:xfrm>
            <a:off x="104866" y="3102032"/>
            <a:ext cx="354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Calibrating infrared imaging camera at peak digital number (DN)*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0E475C-52D5-4995-BC1A-9807AF5BAA25}"/>
                  </a:ext>
                </a:extLst>
              </p:cNvPr>
              <p:cNvSpPr txBox="1"/>
              <p:nvPr/>
            </p:nvSpPr>
            <p:spPr>
              <a:xfrm>
                <a:off x="335701" y="5821657"/>
                <a:ext cx="22605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𝐹𝐹𝑐𝑎𝑙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0E475C-52D5-4995-BC1A-9807AF5BA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1" y="5821657"/>
                <a:ext cx="2260546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C98AB4-19B9-4978-A183-A866A52AB27F}"/>
                  </a:ext>
                </a:extLst>
              </p:cNvPr>
              <p:cNvSpPr txBox="1"/>
              <p:nvPr/>
            </p:nvSpPr>
            <p:spPr>
              <a:xfrm>
                <a:off x="335701" y="3868981"/>
                <a:ext cx="2100909" cy="57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C98AB4-19B9-4978-A183-A866A52AB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1" y="3868981"/>
                <a:ext cx="2100909" cy="572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AC3A24AB-936B-4D4B-AF07-81C2E4841324}"/>
              </a:ext>
            </a:extLst>
          </p:cNvPr>
          <p:cNvSpPr txBox="1"/>
          <p:nvPr/>
        </p:nvSpPr>
        <p:spPr>
          <a:xfrm>
            <a:off x="864712" y="6166492"/>
            <a:ext cx="367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FFD</a:t>
            </a:r>
            <a:r>
              <a:rPr lang="en-US" i="1" baseline="-25000" dirty="0" err="1"/>
              <a:t>FFcal</a:t>
            </a:r>
            <a:r>
              <a:rPr lang="en-US" i="1" baseline="-25000" dirty="0"/>
              <a:t> </a:t>
            </a:r>
            <a:r>
              <a:rPr lang="en-US" i="1" dirty="0"/>
              <a:t>–  calibrated total flame front fire flux density per pixel (kW/m2)</a:t>
            </a:r>
            <a:endParaRPr lang="en-US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827D35-DF4F-41AD-84F5-76BE12D383D3}"/>
              </a:ext>
            </a:extLst>
          </p:cNvPr>
          <p:cNvSpPr txBox="1"/>
          <p:nvPr/>
        </p:nvSpPr>
        <p:spPr>
          <a:xfrm>
            <a:off x="689277" y="5107490"/>
            <a:ext cx="314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i="1" baseline="-25000" dirty="0" err="1"/>
              <a:t>cal</a:t>
            </a:r>
            <a:r>
              <a:rPr lang="en-US" i="1" dirty="0"/>
              <a:t> – calibration coefficient (fire flux density per pixel DN)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5123DC-E2C9-4906-A77A-5A70FEF645FE}"/>
              </a:ext>
            </a:extLst>
          </p:cNvPr>
          <p:cNvSpPr txBox="1"/>
          <p:nvPr/>
        </p:nvSpPr>
        <p:spPr>
          <a:xfrm>
            <a:off x="616079" y="2319445"/>
            <a:ext cx="355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 – flame front area in the infrared (m2).  From thresholding?</a:t>
            </a:r>
            <a:endParaRPr lang="en-US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9EC33-51D4-420A-847B-DB8EF96CEDEF}"/>
              </a:ext>
            </a:extLst>
          </p:cNvPr>
          <p:cNvSpPr txBox="1"/>
          <p:nvPr/>
        </p:nvSpPr>
        <p:spPr>
          <a:xfrm>
            <a:off x="635321" y="1869133"/>
            <a:ext cx="39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r>
              <a:rPr lang="en-US" i="1" baseline="-25000" dirty="0" err="1"/>
              <a:t>a</a:t>
            </a:r>
            <a:r>
              <a:rPr lang="en-US" dirty="0"/>
              <a:t> – alternative </a:t>
            </a:r>
            <a:r>
              <a:rPr lang="en-US" dirty="0" err="1"/>
              <a:t>fireline</a:t>
            </a:r>
            <a:r>
              <a:rPr lang="en-US" dirty="0"/>
              <a:t> intensity (kW/m)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1675B9D-7723-4918-9D68-6674BAAEAC79}"/>
              </a:ext>
            </a:extLst>
          </p:cNvPr>
          <p:cNvCxnSpPr>
            <a:cxnSpLocks/>
          </p:cNvCxnSpPr>
          <p:nvPr/>
        </p:nvCxnSpPr>
        <p:spPr>
          <a:xfrm>
            <a:off x="4059464" y="1837612"/>
            <a:ext cx="434747" cy="0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6741C4-8B2C-4452-B0DA-558D291528D1}"/>
              </a:ext>
            </a:extLst>
          </p:cNvPr>
          <p:cNvSpPr txBox="1"/>
          <p:nvPr/>
        </p:nvSpPr>
        <p:spPr>
          <a:xfrm>
            <a:off x="4634556" y="1622272"/>
            <a:ext cx="22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Flame front length (L)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A0E24-95B6-40FB-AD38-3DB51048B891}"/>
              </a:ext>
            </a:extLst>
          </p:cNvPr>
          <p:cNvSpPr txBox="1"/>
          <p:nvPr/>
        </p:nvSpPr>
        <p:spPr>
          <a:xfrm>
            <a:off x="5330320" y="6258344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 case its needed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C943C6-F8D1-46CD-A3E2-4F10DE3E3B9C}"/>
              </a:ext>
            </a:extLst>
          </p:cNvPr>
          <p:cNvSpPr txBox="1"/>
          <p:nvPr/>
        </p:nvSpPr>
        <p:spPr>
          <a:xfrm>
            <a:off x="720102" y="4434870"/>
            <a:ext cx="314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p</a:t>
            </a:r>
            <a:r>
              <a:rPr lang="en-US" i="1" dirty="0"/>
              <a:t> – pixel area (m2)</a:t>
            </a:r>
            <a:endParaRPr lang="en-US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B2787B-8D45-4B76-8DC0-7401C9C21AEA}"/>
              </a:ext>
            </a:extLst>
          </p:cNvPr>
          <p:cNvSpPr txBox="1"/>
          <p:nvPr/>
        </p:nvSpPr>
        <p:spPr>
          <a:xfrm>
            <a:off x="705183" y="4758942"/>
            <a:ext cx="314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R</a:t>
            </a:r>
            <a:r>
              <a:rPr lang="en-US" i="1" dirty="0"/>
              <a:t> – reference area = 1 m2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3709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22CB64-CD9B-44B4-B3F5-623EC66664FE}"/>
              </a:ext>
            </a:extLst>
          </p:cNvPr>
          <p:cNvSpPr txBox="1"/>
          <p:nvPr/>
        </p:nvSpPr>
        <p:spPr>
          <a:xfrm>
            <a:off x="513806" y="287383"/>
            <a:ext cx="7489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  <a:p>
            <a:r>
              <a:rPr lang="en-US" dirty="0"/>
              <a:t>Matt – send Ed the radiometer area of regard, look at radiometer data</a:t>
            </a:r>
          </a:p>
          <a:p>
            <a:endParaRPr lang="en-US" dirty="0"/>
          </a:p>
          <a:p>
            <a:r>
              <a:rPr lang="en-US" dirty="0"/>
              <a:t>Imaging </a:t>
            </a:r>
            <a:r>
              <a:rPr lang="en-US" dirty="0" err="1"/>
              <a:t>wishlist</a:t>
            </a:r>
            <a:endParaRPr lang="en-US" dirty="0"/>
          </a:p>
          <a:p>
            <a:r>
              <a:rPr lang="en-US" dirty="0"/>
              <a:t>1.  NIR filter on visible (Kodak #25 far red??) – should better delineate flame front and avoid smoke interference that’s so visible in the blue</a:t>
            </a:r>
          </a:p>
          <a:p>
            <a:r>
              <a:rPr lang="en-US" dirty="0"/>
              <a:t>2.  Put a K-line emission filter on a Black &amp; White camera – specific for hot parts of flames (active oxidation)</a:t>
            </a:r>
          </a:p>
        </p:txBody>
      </p:sp>
    </p:spTree>
    <p:extLst>
      <p:ext uri="{BB962C8B-B14F-4D97-AF65-F5344CB8AC3E}">
        <p14:creationId xmlns:p14="http://schemas.microsoft.com/office/powerpoint/2010/main" val="7312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624</Words>
  <Application>Microsoft Office PowerPoint</Application>
  <PresentationFormat>On-screen Show (4:3)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Dickinson</dc:creator>
  <cp:lastModifiedBy>Matthew Dickinson</cp:lastModifiedBy>
  <cp:revision>35</cp:revision>
  <dcterms:created xsi:type="dcterms:W3CDTF">2021-01-11T18:14:32Z</dcterms:created>
  <dcterms:modified xsi:type="dcterms:W3CDTF">2021-01-12T19:06:35Z</dcterms:modified>
</cp:coreProperties>
</file>