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74" r:id="rId3"/>
    <p:sldId id="275" r:id="rId4"/>
    <p:sldId id="263" r:id="rId5"/>
    <p:sldId id="270" r:id="rId6"/>
    <p:sldId id="271" r:id="rId7"/>
    <p:sldId id="272" r:id="rId8"/>
    <p:sldId id="273" r:id="rId9"/>
    <p:sldId id="266" r:id="rId10"/>
    <p:sldId id="267" r:id="rId11"/>
    <p:sldId id="260" r:id="rId12"/>
    <p:sldId id="261" r:id="rId13"/>
    <p:sldId id="276" r:id="rId14"/>
    <p:sldId id="268" r:id="rId1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66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99A34-024F-4E90-B2C3-FF17ABFA43EB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939DC-D1C5-4810-9D5D-AF0CA42200F5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89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939DC-D1C5-4810-9D5D-AF0CA42200F5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411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6FC22E-C32E-69D8-F982-BEEE07396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CCAE3B0E-6A37-BACB-E1B2-666FBA1E5D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9B3533E-1F4E-857B-117D-8A1CDC9C9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23A-AEFD-4A77-AB6B-16F7D4C85EDD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80817B-BC99-FF7C-F6F9-ECC4B2E9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073955C-0EFB-7166-4268-939B663F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A6F-EA16-4DC6-A3CE-49203C97BB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381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7CDBE3-2017-0A24-1A70-D8D0886BF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62C5374-7E87-D42B-D5CE-ABF778530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C3D4E8F-19D3-A98B-7FB6-58367E409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23A-AEFD-4A77-AB6B-16F7D4C85EDD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86F4E01-6E5D-80A3-33A1-1A360E195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E19FC35-F415-ED37-6284-4CDE8898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A6F-EA16-4DC6-A3CE-49203C97BB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2785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11DF9827-ABDF-4B26-D5DC-3B61C198F4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292BC91-6A97-03F9-8712-BAF69C4FCB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82A4F3F-EA8C-B49F-35A4-733D35FB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23A-AEFD-4A77-AB6B-16F7D4C85EDD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8D704E9-C12B-B062-8A1D-557623441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0DCBD5A-9D49-4C2D-1892-2BC2048A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A6F-EA16-4DC6-A3CE-49203C97BB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123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D4A5D0-F952-7AED-8903-D8C1090E2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18B1428-4C9B-306C-370A-5C2E9F424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CDA237A-9511-3B63-065B-3A48B943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23A-AEFD-4A77-AB6B-16F7D4C85EDD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B9A67A7-AA52-1E32-E87A-E873C1AC0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CE12DB9-E96D-7670-468C-4C35B64CF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A6F-EA16-4DC6-A3CE-49203C97BB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171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B9CD78-A357-2A53-A8C3-C061F97BE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555EF26-5686-CB6F-6C5E-831A6ADCF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E6F0EAE-8585-1432-ED87-D79F3B181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23A-AEFD-4A77-AB6B-16F7D4C85EDD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5C46EF4-083D-FE7B-A3E2-11D717084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D61C706-25D1-EB55-B8D0-7BBDE07C2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A6F-EA16-4DC6-A3CE-49203C97BB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00984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A065BA-32D6-FD87-83FD-73EFAE4EE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3F73120-4223-BCC0-B594-B3E1C395C1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46C75B6A-0F37-0ADB-EB9C-49A470D5F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C484A01-7C75-78C5-EB56-1228BF290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23A-AEFD-4A77-AB6B-16F7D4C85EDD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B12B65B-BE2A-D354-58B6-9427D6F6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1DFE18A-5DB3-D1D7-042D-82CDF20F0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A6F-EA16-4DC6-A3CE-49203C97BB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4091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377DD5-193C-0123-3FF2-4FBD01BD5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428C73D-4344-C94E-8047-02F4D862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DEE7F9F0-AEDD-1CF3-35EF-AD49E1D17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D79FAD1-1244-E84B-3C2D-FA92EE63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EB0D0C00-09D7-9DEE-3969-1B36ACF946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A03FEB8E-A30D-1471-A1C5-9FE29AFF6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23A-AEFD-4A77-AB6B-16F7D4C85EDD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A34B56F-FA2E-AD2E-D48E-2A6AEC4A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5D1DCEA-B813-A318-CDAD-952C5ACB9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A6F-EA16-4DC6-A3CE-49203C97BB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4927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EEE86E-AD75-321C-6204-2FA051880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870659F6-E94F-C2F0-C017-269AC5A3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23A-AEFD-4A77-AB6B-16F7D4C85EDD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72B88306-3014-3BF4-69D4-2D52548CA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9CE509AB-8640-C332-AAF5-472508F82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A6F-EA16-4DC6-A3CE-49203C97BB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93427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BD9FDB2-83E6-B8E1-D707-E77F4F35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23A-AEFD-4A77-AB6B-16F7D4C85EDD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B26956F6-BEA0-640C-BE7F-8992CB021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33650DF-82DC-BDDB-ACBB-C0FCD95E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A6F-EA16-4DC6-A3CE-49203C97BB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46672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38318C-270E-FECF-8312-B133D5828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EDE355-C295-F82D-DC4A-5E393443A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8EDE55A-2556-8743-056A-9E16B6AC0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F3AFC0B-F5A6-F4DC-0C8F-2D3B5CB38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23A-AEFD-4A77-AB6B-16F7D4C85EDD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B08B47E-38ED-A7A0-EAB5-396177B0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2DEC4B5-1C34-9308-FF35-26FCFE93B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A6F-EA16-4DC6-A3CE-49203C97BB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4826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20BE0D-CDE7-CA41-DA8C-0EC39058C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907492B-B41E-6A35-D75C-DCD0F0D53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ABC2DCD0-8A65-111A-0DED-EDD3DA043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5477D36A-184B-E320-0E4F-FF2841FB8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FE23A-AEFD-4A77-AB6B-16F7D4C85EDD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1166614-6C17-A185-E3FF-35249E942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F712BFA-1FCC-89C2-6228-23D4AF6C6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A6F-EA16-4DC6-A3CE-49203C97BB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2260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7CF267D-C1D9-4009-40B2-55993F82B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A117BFA-18A5-F1CC-F232-6D2D1CC44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DE8867E-2DA8-1FE9-7D70-585FC56C60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FE23A-AEFD-4A77-AB6B-16F7D4C85EDD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399C922-BB35-9856-C301-90B3624C8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75F5E9E-1D38-DFD3-34F9-F884D6BB1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FB0A6F-EA16-4DC6-A3CE-49203C97BB9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578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erson, der spiller boardgame">
            <a:extLst>
              <a:ext uri="{FF2B5EF4-FFF2-40B4-BE49-F238E27FC236}">
                <a16:creationId xmlns:a16="http://schemas.microsoft.com/office/drawing/2014/main" id="{3218770C-F421-6920-A468-A2AC284D099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3741" r="-1" b="11650"/>
          <a:stretch>
            <a:fillRect/>
          </a:stretch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878347DD-8F80-ACB9-3E0A-FF4E26DB3C66}"/>
              </a:ext>
            </a:extLst>
          </p:cNvPr>
          <p:cNvSpPr txBox="1"/>
          <p:nvPr/>
        </p:nvSpPr>
        <p:spPr>
          <a:xfrm>
            <a:off x="1524000" y="1122363"/>
            <a:ext cx="9144000" cy="3063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Blackjack - Opgaven</a:t>
            </a:r>
          </a:p>
        </p:txBody>
      </p:sp>
      <p:sp>
        <p:nvSpPr>
          <p:cNvPr id="17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9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877C5-EBB0-3682-2995-F6682414B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DCD58BE3-25BD-4B9C-150B-06AA84FC5391}"/>
              </a:ext>
            </a:extLst>
          </p:cNvPr>
          <p:cNvSpPr txBox="1"/>
          <p:nvPr/>
        </p:nvSpPr>
        <p:spPr>
          <a:xfrm>
            <a:off x="877498" y="728812"/>
            <a:ext cx="89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Udfordringer </a:t>
            </a: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08104C3D-B782-54BE-71E0-C5C85579C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331" y="2205944"/>
            <a:ext cx="3327757" cy="2170644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6A4C392E-F617-9E36-E80B-42761EAEF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47" y="2205944"/>
            <a:ext cx="4120262" cy="3923244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CB000A7D-4923-D58D-8416-566B5A0A9089}"/>
              </a:ext>
            </a:extLst>
          </p:cNvPr>
          <p:cNvSpPr txBox="1"/>
          <p:nvPr/>
        </p:nvSpPr>
        <p:spPr>
          <a:xfrm>
            <a:off x="5195687" y="2836545"/>
            <a:ext cx="6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Før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69660BD5-98B2-50F6-773A-8E22D6B3B2D1}"/>
              </a:ext>
            </a:extLst>
          </p:cNvPr>
          <p:cNvSpPr txBox="1"/>
          <p:nvPr/>
        </p:nvSpPr>
        <p:spPr>
          <a:xfrm>
            <a:off x="6949440" y="2836545"/>
            <a:ext cx="73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B050"/>
                </a:solidFill>
              </a:rPr>
              <a:t>Efter</a:t>
            </a:r>
          </a:p>
        </p:txBody>
      </p:sp>
      <p:sp>
        <p:nvSpPr>
          <p:cNvPr id="7" name="Pil: højre 6">
            <a:extLst>
              <a:ext uri="{FF2B5EF4-FFF2-40B4-BE49-F238E27FC236}">
                <a16:creationId xmlns:a16="http://schemas.microsoft.com/office/drawing/2014/main" id="{5F58C00F-A3D5-B68A-5D42-3A891671F1DB}"/>
              </a:ext>
            </a:extLst>
          </p:cNvPr>
          <p:cNvSpPr/>
          <p:nvPr/>
        </p:nvSpPr>
        <p:spPr>
          <a:xfrm>
            <a:off x="5929676" y="3429000"/>
            <a:ext cx="1019764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6E58524C-4411-13E1-BFB6-89FAD4087352}"/>
              </a:ext>
            </a:extLst>
          </p:cNvPr>
          <p:cNvSpPr txBox="1"/>
          <p:nvPr/>
        </p:nvSpPr>
        <p:spPr>
          <a:xfrm>
            <a:off x="6793992" y="5102352"/>
            <a:ext cx="29260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dirty="0"/>
              <a:t>Hvad er forskellen?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81B1080E-B5BA-0AED-3EA5-451B7E3C2B20}"/>
              </a:ext>
            </a:extLst>
          </p:cNvPr>
          <p:cNvSpPr txBox="1"/>
          <p:nvPr/>
        </p:nvSpPr>
        <p:spPr>
          <a:xfrm>
            <a:off x="1039947" y="1733107"/>
            <a:ext cx="412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Håndtere værdien af </a:t>
            </a:r>
            <a:r>
              <a:rPr lang="da-DK" dirty="0" err="1"/>
              <a:t>es’et</a:t>
            </a:r>
            <a:r>
              <a:rPr lang="da-DK" dirty="0"/>
              <a:t> (Ace)</a:t>
            </a:r>
          </a:p>
        </p:txBody>
      </p:sp>
    </p:spTree>
    <p:extLst>
      <p:ext uri="{BB962C8B-B14F-4D97-AF65-F5344CB8AC3E}">
        <p14:creationId xmlns:p14="http://schemas.microsoft.com/office/powerpoint/2010/main" val="759125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32">
            <a:extLst>
              <a:ext uri="{FF2B5EF4-FFF2-40B4-BE49-F238E27FC236}">
                <a16:creationId xmlns:a16="http://schemas.microsoft.com/office/drawing/2014/main" id="{7742A528-B5BC-48B8-92DE-9C2B44451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2+ Thousand Demo System Royalty-Free Images, Stock Photos &amp; Pictures |  Shutterstock">
            <a:extLst>
              <a:ext uri="{FF2B5EF4-FFF2-40B4-BE49-F238E27FC236}">
                <a16:creationId xmlns:a16="http://schemas.microsoft.com/office/drawing/2014/main" id="{64196C73-6801-AA96-FC97-5D1A86300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6" r="-1" b="-1"/>
          <a:stretch>
            <a:fillRect/>
          </a:stretch>
        </p:blipFill>
        <p:spPr bwMode="auto">
          <a:xfrm>
            <a:off x="1366347" y="433410"/>
            <a:ext cx="9459306" cy="5854700"/>
          </a:xfrm>
          <a:custGeom>
            <a:avLst/>
            <a:gdLst/>
            <a:ahLst/>
            <a:cxnLst/>
            <a:rect l="l" t="t" r="r" b="b"/>
            <a:pathLst>
              <a:path w="8500451" h="5783926">
                <a:moveTo>
                  <a:pt x="4814568" y="604"/>
                </a:moveTo>
                <a:cubicBezTo>
                  <a:pt x="5041344" y="3294"/>
                  <a:pt x="5267019" y="14348"/>
                  <a:pt x="5493575" y="21000"/>
                </a:cubicBezTo>
                <a:cubicBezTo>
                  <a:pt x="5987120" y="36130"/>
                  <a:pt x="6483273" y="35607"/>
                  <a:pt x="6977859" y="46564"/>
                </a:cubicBezTo>
                <a:cubicBezTo>
                  <a:pt x="7286195" y="53346"/>
                  <a:pt x="7590877" y="77867"/>
                  <a:pt x="7880953" y="154038"/>
                </a:cubicBezTo>
                <a:cubicBezTo>
                  <a:pt x="7921646" y="164993"/>
                  <a:pt x="7967557" y="167081"/>
                  <a:pt x="7998861" y="193166"/>
                </a:cubicBezTo>
                <a:cubicBezTo>
                  <a:pt x="8033815" y="222382"/>
                  <a:pt x="8019729" y="265163"/>
                  <a:pt x="7968600" y="273511"/>
                </a:cubicBezTo>
                <a:cubicBezTo>
                  <a:pt x="7903386" y="284466"/>
                  <a:pt x="7836607" y="287597"/>
                  <a:pt x="7764609" y="294901"/>
                </a:cubicBezTo>
                <a:cubicBezTo>
                  <a:pt x="7792260" y="335073"/>
                  <a:pt x="7859040" y="304814"/>
                  <a:pt x="7876257" y="354899"/>
                </a:cubicBezTo>
                <a:cubicBezTo>
                  <a:pt x="7799043" y="389332"/>
                  <a:pt x="7705656" y="366898"/>
                  <a:pt x="7631049" y="400810"/>
                </a:cubicBezTo>
                <a:cubicBezTo>
                  <a:pt x="7633137" y="424287"/>
                  <a:pt x="7649831" y="426374"/>
                  <a:pt x="7663396" y="432635"/>
                </a:cubicBezTo>
                <a:cubicBezTo>
                  <a:pt x="7676961" y="438373"/>
                  <a:pt x="7710871" y="430026"/>
                  <a:pt x="7696264" y="462894"/>
                </a:cubicBezTo>
                <a:cubicBezTo>
                  <a:pt x="7541315" y="482719"/>
                  <a:pt x="7393147" y="550021"/>
                  <a:pt x="7229849" y="540630"/>
                </a:cubicBezTo>
                <a:cubicBezTo>
                  <a:pt x="7431755" y="558890"/>
                  <a:pt x="7602355" y="633496"/>
                  <a:pt x="7780782" y="683059"/>
                </a:cubicBezTo>
                <a:cubicBezTo>
                  <a:pt x="7773479" y="741491"/>
                  <a:pt x="7701483" y="718014"/>
                  <a:pt x="7680613" y="759751"/>
                </a:cubicBezTo>
                <a:cubicBezTo>
                  <a:pt x="7794869" y="788967"/>
                  <a:pt x="7904429" y="823401"/>
                  <a:pt x="7998861" y="880789"/>
                </a:cubicBezTo>
                <a:cubicBezTo>
                  <a:pt x="8083901" y="932439"/>
                  <a:pt x="8164765" y="989306"/>
                  <a:pt x="8257111" y="1031566"/>
                </a:cubicBezTo>
                <a:cubicBezTo>
                  <a:pt x="8354150" y="1075912"/>
                  <a:pt x="8413103" y="1132779"/>
                  <a:pt x="8402148" y="1229819"/>
                </a:cubicBezTo>
                <a:cubicBezTo>
                  <a:pt x="8397452" y="1269468"/>
                  <a:pt x="8409973" y="1302859"/>
                  <a:pt x="8453275" y="1318510"/>
                </a:cubicBezTo>
                <a:cubicBezTo>
                  <a:pt x="8507013" y="1337814"/>
                  <a:pt x="8501275" y="1367029"/>
                  <a:pt x="8499187" y="1411897"/>
                </a:cubicBezTo>
                <a:cubicBezTo>
                  <a:pt x="8496056" y="1465634"/>
                  <a:pt x="8468406" y="1486504"/>
                  <a:pt x="8419885" y="1504764"/>
                </a:cubicBezTo>
                <a:cubicBezTo>
                  <a:pt x="8350497" y="1530327"/>
                  <a:pt x="8349975" y="1569978"/>
                  <a:pt x="8368237" y="1617454"/>
                </a:cubicBezTo>
                <a:cubicBezTo>
                  <a:pt x="8378149" y="1643540"/>
                  <a:pt x="8393278" y="1664409"/>
                  <a:pt x="8415713" y="1683712"/>
                </a:cubicBezTo>
                <a:cubicBezTo>
                  <a:pt x="8493448" y="1751014"/>
                  <a:pt x="8492927" y="1752056"/>
                  <a:pt x="8416755" y="1831880"/>
                </a:cubicBezTo>
                <a:cubicBezTo>
                  <a:pt x="8396408" y="1853269"/>
                  <a:pt x="8374496" y="1867356"/>
                  <a:pt x="8383888" y="1901790"/>
                </a:cubicBezTo>
                <a:cubicBezTo>
                  <a:pt x="8415713" y="2016046"/>
                  <a:pt x="8411538" y="2016046"/>
                  <a:pt x="8283717" y="2053609"/>
                </a:cubicBezTo>
                <a:cubicBezTo>
                  <a:pt x="8254501" y="2062479"/>
                  <a:pt x="8215373" y="2054653"/>
                  <a:pt x="8198678" y="2087521"/>
                </a:cubicBezTo>
                <a:cubicBezTo>
                  <a:pt x="8209113" y="2111521"/>
                  <a:pt x="8184591" y="2690625"/>
                  <a:pt x="8207547" y="2700017"/>
                </a:cubicBezTo>
                <a:cubicBezTo>
                  <a:pt x="8387017" y="2773578"/>
                  <a:pt x="8409451" y="2860184"/>
                  <a:pt x="8269632" y="2996352"/>
                </a:cubicBezTo>
                <a:cubicBezTo>
                  <a:pt x="8175722" y="3087653"/>
                  <a:pt x="8186677" y="3236864"/>
                  <a:pt x="8225807" y="3330251"/>
                </a:cubicBezTo>
                <a:cubicBezTo>
                  <a:pt x="8373452" y="3371467"/>
                  <a:pt x="8341107" y="3481027"/>
                  <a:pt x="8370845" y="3577023"/>
                </a:cubicBezTo>
                <a:cubicBezTo>
                  <a:pt x="8392757" y="3649020"/>
                  <a:pt x="8306673" y="3639107"/>
                  <a:pt x="8310847" y="3671976"/>
                </a:cubicBezTo>
                <a:cubicBezTo>
                  <a:pt x="8365105" y="3711626"/>
                  <a:pt x="8437624" y="3724148"/>
                  <a:pt x="8479884" y="3778406"/>
                </a:cubicBezTo>
                <a:cubicBezTo>
                  <a:pt x="8403713" y="3818056"/>
                  <a:pt x="8365105" y="3873880"/>
                  <a:pt x="8322845" y="3929703"/>
                </a:cubicBezTo>
                <a:cubicBezTo>
                  <a:pt x="8254501" y="4020482"/>
                  <a:pt x="8161635" y="4097174"/>
                  <a:pt x="8063031" y="4166563"/>
                </a:cubicBezTo>
                <a:cubicBezTo>
                  <a:pt x="8012947" y="4649674"/>
                  <a:pt x="7851215" y="5156783"/>
                  <a:pt x="7833475" y="5181825"/>
                </a:cubicBezTo>
                <a:cubicBezTo>
                  <a:pt x="7760436" y="5174520"/>
                  <a:pt x="7618528" y="5466682"/>
                  <a:pt x="7495403" y="5493812"/>
                </a:cubicBezTo>
                <a:cubicBezTo>
                  <a:pt x="7366017" y="5523550"/>
                  <a:pt x="5441925" y="5797973"/>
                  <a:pt x="5148199" y="5783364"/>
                </a:cubicBezTo>
                <a:cubicBezTo>
                  <a:pt x="3551743" y="5705628"/>
                  <a:pt x="3505310" y="5598155"/>
                  <a:pt x="3505310" y="5598155"/>
                </a:cubicBezTo>
                <a:cubicBezTo>
                  <a:pt x="3505310" y="5598155"/>
                  <a:pt x="3596089" y="5571548"/>
                  <a:pt x="3675390" y="5541287"/>
                </a:cubicBezTo>
                <a:cubicBezTo>
                  <a:pt x="3627392" y="5542853"/>
                  <a:pt x="3579395" y="5543896"/>
                  <a:pt x="3531919" y="5542331"/>
                </a:cubicBezTo>
                <a:cubicBezTo>
                  <a:pt x="3164108" y="5531375"/>
                  <a:pt x="3500093" y="5511028"/>
                  <a:pt x="3138022" y="5469291"/>
                </a:cubicBezTo>
                <a:cubicBezTo>
                  <a:pt x="2527092" y="5398860"/>
                  <a:pt x="2618913" y="5380598"/>
                  <a:pt x="2058068" y="5181825"/>
                </a:cubicBezTo>
                <a:cubicBezTo>
                  <a:pt x="2008504" y="5164086"/>
                  <a:pt x="1660519" y="5056613"/>
                  <a:pt x="1447659" y="5044613"/>
                </a:cubicBezTo>
                <a:cubicBezTo>
                  <a:pt x="1391313" y="5041483"/>
                  <a:pt x="1329751" y="5042527"/>
                  <a:pt x="1281230" y="4977311"/>
                </a:cubicBezTo>
                <a:cubicBezTo>
                  <a:pt x="1429920" y="4979399"/>
                  <a:pt x="1557741" y="4979399"/>
                  <a:pt x="1696518" y="4945487"/>
                </a:cubicBezTo>
                <a:cubicBezTo>
                  <a:pt x="1622434" y="4898532"/>
                  <a:pt x="1537394" y="4938705"/>
                  <a:pt x="1478440" y="4905836"/>
                </a:cubicBezTo>
                <a:cubicBezTo>
                  <a:pt x="1423138" y="4875577"/>
                  <a:pt x="1375140" y="4871404"/>
                  <a:pt x="1318795" y="4919401"/>
                </a:cubicBezTo>
                <a:cubicBezTo>
                  <a:pt x="1289578" y="4944443"/>
                  <a:pt x="1237928" y="4939747"/>
                  <a:pt x="1208190" y="4925140"/>
                </a:cubicBezTo>
                <a:cubicBezTo>
                  <a:pt x="1049066" y="4846360"/>
                  <a:pt x="1052718" y="4847404"/>
                  <a:pt x="875857" y="4867751"/>
                </a:cubicBezTo>
                <a:cubicBezTo>
                  <a:pt x="763166" y="4880272"/>
                  <a:pt x="648388" y="4902706"/>
                  <a:pt x="545088" y="4889141"/>
                </a:cubicBezTo>
                <a:cubicBezTo>
                  <a:pt x="532045" y="4859403"/>
                  <a:pt x="543522" y="4845839"/>
                  <a:pt x="558131" y="4841666"/>
                </a:cubicBezTo>
                <a:cubicBezTo>
                  <a:pt x="796034" y="4776973"/>
                  <a:pt x="840379" y="4702889"/>
                  <a:pt x="1081413" y="4662717"/>
                </a:cubicBezTo>
                <a:cubicBezTo>
                  <a:pt x="1099151" y="4617327"/>
                  <a:pt x="1011503" y="4609500"/>
                  <a:pt x="1052718" y="4564633"/>
                </a:cubicBezTo>
                <a:cubicBezTo>
                  <a:pt x="1127846" y="4529678"/>
                  <a:pt x="1216016" y="4570894"/>
                  <a:pt x="1290622" y="4525505"/>
                </a:cubicBezTo>
                <a:cubicBezTo>
                  <a:pt x="1277579" y="4493158"/>
                  <a:pt x="1214972" y="4516636"/>
                  <a:pt x="1217581" y="4482202"/>
                </a:cubicBezTo>
                <a:cubicBezTo>
                  <a:pt x="1220712" y="4442552"/>
                  <a:pt x="1264536" y="4448813"/>
                  <a:pt x="1294796" y="4451421"/>
                </a:cubicBezTo>
                <a:cubicBezTo>
                  <a:pt x="1441398" y="4464985"/>
                  <a:pt x="1568696" y="4390902"/>
                  <a:pt x="1709040" y="4365860"/>
                </a:cubicBezTo>
                <a:cubicBezTo>
                  <a:pt x="1559306" y="4303253"/>
                  <a:pt x="686474" y="4353338"/>
                  <a:pt x="530479" y="4334034"/>
                </a:cubicBezTo>
                <a:cubicBezTo>
                  <a:pt x="367182" y="4314210"/>
                  <a:pt x="107367" y="4261516"/>
                  <a:pt x="174146" y="4244821"/>
                </a:cubicBezTo>
                <a:cubicBezTo>
                  <a:pt x="249796" y="4225518"/>
                  <a:pt x="519524" y="3996484"/>
                  <a:pt x="596216" y="3986050"/>
                </a:cubicBezTo>
                <a:cubicBezTo>
                  <a:pt x="685430" y="3974050"/>
                  <a:pt x="703169" y="3957876"/>
                  <a:pt x="820554" y="3875967"/>
                </a:cubicBezTo>
                <a:cubicBezTo>
                  <a:pt x="897769" y="3822230"/>
                  <a:pt x="576391" y="3939094"/>
                  <a:pt x="451179" y="3901009"/>
                </a:cubicBezTo>
                <a:cubicBezTo>
                  <a:pt x="405268" y="3886923"/>
                  <a:pt x="729255" y="3738233"/>
                  <a:pt x="729255" y="3711105"/>
                </a:cubicBezTo>
                <a:cubicBezTo>
                  <a:pt x="729255" y="3682409"/>
                  <a:pt x="700038" y="3676150"/>
                  <a:pt x="672387" y="3676150"/>
                </a:cubicBezTo>
                <a:cubicBezTo>
                  <a:pt x="610824" y="3676150"/>
                  <a:pt x="629606" y="3651106"/>
                  <a:pt x="568043" y="3652673"/>
                </a:cubicBezTo>
                <a:cubicBezTo>
                  <a:pt x="748558" y="3580154"/>
                  <a:pt x="860205" y="3599458"/>
                  <a:pt x="1038632" y="3533198"/>
                </a:cubicBezTo>
                <a:cubicBezTo>
                  <a:pt x="1125760" y="3500852"/>
                  <a:pt x="817425" y="3393378"/>
                  <a:pt x="907160" y="3365206"/>
                </a:cubicBezTo>
                <a:cubicBezTo>
                  <a:pt x="941071" y="3354249"/>
                  <a:pt x="986461" y="3365727"/>
                  <a:pt x="1009938" y="3327120"/>
                </a:cubicBezTo>
                <a:cubicBezTo>
                  <a:pt x="972897" y="3296340"/>
                  <a:pt x="923855" y="3309904"/>
                  <a:pt x="886812" y="3322425"/>
                </a:cubicBezTo>
                <a:cubicBezTo>
                  <a:pt x="792381" y="3354772"/>
                  <a:pt x="799165" y="3346946"/>
                  <a:pt x="789773" y="3322947"/>
                </a:cubicBezTo>
                <a:cubicBezTo>
                  <a:pt x="758993" y="3241037"/>
                  <a:pt x="682822" y="3267123"/>
                  <a:pt x="615520" y="3280688"/>
                </a:cubicBezTo>
                <a:cubicBezTo>
                  <a:pt x="412050" y="3321382"/>
                  <a:pt x="205972" y="3309904"/>
                  <a:pt x="3023" y="3351641"/>
                </a:cubicBezTo>
                <a:cubicBezTo>
                  <a:pt x="-18888" y="3356337"/>
                  <a:pt x="83890" y="3262949"/>
                  <a:pt x="132409" y="3251993"/>
                </a:cubicBezTo>
                <a:cubicBezTo>
                  <a:pt x="185103" y="3240516"/>
                  <a:pt x="249796" y="3248863"/>
                  <a:pt x="287360" y="3195127"/>
                </a:cubicBezTo>
                <a:cubicBezTo>
                  <a:pt x="220579" y="3181561"/>
                  <a:pt x="144410" y="3207647"/>
                  <a:pt x="78150" y="3164866"/>
                </a:cubicBezTo>
                <a:cubicBezTo>
                  <a:pt x="225276" y="3105913"/>
                  <a:pt x="371878" y="3107999"/>
                  <a:pt x="498655" y="3069914"/>
                </a:cubicBezTo>
                <a:cubicBezTo>
                  <a:pt x="510133" y="2999483"/>
                  <a:pt x="426658" y="3025046"/>
                  <a:pt x="396399" y="2984874"/>
                </a:cubicBezTo>
                <a:cubicBezTo>
                  <a:pt x="1351140" y="2916007"/>
                  <a:pt x="817946" y="2712537"/>
                  <a:pt x="658822" y="2601411"/>
                </a:cubicBezTo>
                <a:cubicBezTo>
                  <a:pt x="605607" y="2564370"/>
                  <a:pt x="1164888" y="2388551"/>
                  <a:pt x="1183148" y="2383856"/>
                </a:cubicBezTo>
                <a:cubicBezTo>
                  <a:pt x="1229581" y="2372900"/>
                  <a:pt x="1413747" y="2380725"/>
                  <a:pt x="1451311" y="2366639"/>
                </a:cubicBezTo>
                <a:cubicBezTo>
                  <a:pt x="1499309" y="2348901"/>
                  <a:pt x="1340706" y="2318120"/>
                  <a:pt x="1376184" y="2296729"/>
                </a:cubicBezTo>
                <a:cubicBezTo>
                  <a:pt x="1625043" y="2145953"/>
                  <a:pt x="1642780" y="1919006"/>
                  <a:pt x="1572870" y="1902834"/>
                </a:cubicBezTo>
                <a:cubicBezTo>
                  <a:pt x="1500353" y="1886138"/>
                  <a:pt x="1429399" y="1899181"/>
                  <a:pt x="1362097" y="1926311"/>
                </a:cubicBezTo>
                <a:cubicBezTo>
                  <a:pt x="1252536" y="1970656"/>
                  <a:pt x="493960" y="1907528"/>
                  <a:pt x="281620" y="1943006"/>
                </a:cubicBezTo>
                <a:cubicBezTo>
                  <a:pt x="249274" y="1948223"/>
                  <a:pt x="205451" y="1971700"/>
                  <a:pt x="174669" y="1927876"/>
                </a:cubicBezTo>
                <a:cubicBezTo>
                  <a:pt x="393269" y="1785969"/>
                  <a:pt x="673952" y="1826663"/>
                  <a:pt x="918115" y="1730145"/>
                </a:cubicBezTo>
                <a:cubicBezTo>
                  <a:pt x="822119" y="1663886"/>
                  <a:pt x="724558" y="1667017"/>
                  <a:pt x="624389" y="1676929"/>
                </a:cubicBezTo>
                <a:cubicBezTo>
                  <a:pt x="598304" y="1679538"/>
                  <a:pt x="562826" y="1683190"/>
                  <a:pt x="556565" y="1655539"/>
                </a:cubicBezTo>
                <a:cubicBezTo>
                  <a:pt x="548739" y="1620584"/>
                  <a:pt x="590999" y="1614323"/>
                  <a:pt x="618650" y="1600237"/>
                </a:cubicBezTo>
                <a:cubicBezTo>
                  <a:pt x="660909" y="1578325"/>
                  <a:pt x="723515" y="1604410"/>
                  <a:pt x="775165" y="1544413"/>
                </a:cubicBezTo>
                <a:cubicBezTo>
                  <a:pt x="618650" y="1558500"/>
                  <a:pt x="486656" y="1583021"/>
                  <a:pt x="348401" y="1624758"/>
                </a:cubicBezTo>
                <a:cubicBezTo>
                  <a:pt x="360400" y="1587717"/>
                  <a:pt x="402137" y="1570499"/>
                  <a:pt x="378660" y="1539719"/>
                </a:cubicBezTo>
                <a:cubicBezTo>
                  <a:pt x="360922" y="1516763"/>
                  <a:pt x="310316" y="1505806"/>
                  <a:pt x="336402" y="1463025"/>
                </a:cubicBezTo>
                <a:cubicBezTo>
                  <a:pt x="409963" y="1417636"/>
                  <a:pt x="514307" y="1429636"/>
                  <a:pt x="576913" y="1364421"/>
                </a:cubicBezTo>
                <a:cubicBezTo>
                  <a:pt x="665605" y="1271556"/>
                  <a:pt x="803338" y="1239731"/>
                  <a:pt x="911856" y="1171908"/>
                </a:cubicBezTo>
                <a:cubicBezTo>
                  <a:pt x="947853" y="1149995"/>
                  <a:pt x="1184192" y="1073303"/>
                  <a:pt x="1247841" y="1048782"/>
                </a:cubicBezTo>
                <a:cubicBezTo>
                  <a:pt x="1336532" y="1014349"/>
                  <a:pt x="1437746" y="1002349"/>
                  <a:pt x="1524872" y="939221"/>
                </a:cubicBezTo>
                <a:cubicBezTo>
                  <a:pt x="1439310" y="926178"/>
                  <a:pt x="1369923" y="985133"/>
                  <a:pt x="1267145" y="956439"/>
                </a:cubicBezTo>
                <a:cubicBezTo>
                  <a:pt x="1429920" y="895398"/>
                  <a:pt x="1579131" y="867746"/>
                  <a:pt x="1697039" y="783749"/>
                </a:cubicBezTo>
                <a:cubicBezTo>
                  <a:pt x="1711648" y="773315"/>
                  <a:pt x="1740342" y="776446"/>
                  <a:pt x="1762255" y="772794"/>
                </a:cubicBezTo>
                <a:cubicBezTo>
                  <a:pt x="1992852" y="735752"/>
                  <a:pt x="2224495" y="704449"/>
                  <a:pt x="2452486" y="650712"/>
                </a:cubicBezTo>
                <a:cubicBezTo>
                  <a:pt x="2504136" y="638191"/>
                  <a:pt x="2595436" y="635061"/>
                  <a:pt x="2586045" y="590193"/>
                </a:cubicBezTo>
                <a:cubicBezTo>
                  <a:pt x="2571959" y="522891"/>
                  <a:pt x="2486919" y="570889"/>
                  <a:pt x="2432138" y="577150"/>
                </a:cubicBezTo>
                <a:cubicBezTo>
                  <a:pt x="2262059" y="597497"/>
                  <a:pt x="2091979" y="632974"/>
                  <a:pt x="1919291" y="613149"/>
                </a:cubicBezTo>
                <a:cubicBezTo>
                  <a:pt x="2035633" y="588107"/>
                  <a:pt x="2151455" y="562542"/>
                  <a:pt x="2267799" y="537499"/>
                </a:cubicBezTo>
                <a:cubicBezTo>
                  <a:pt x="2134238" y="546368"/>
                  <a:pt x="2017896" y="487936"/>
                  <a:pt x="1887988" y="514022"/>
                </a:cubicBezTo>
                <a:cubicBezTo>
                  <a:pt x="1846250" y="522370"/>
                  <a:pt x="1802427" y="495762"/>
                  <a:pt x="1798252" y="454546"/>
                </a:cubicBezTo>
                <a:cubicBezTo>
                  <a:pt x="1793557" y="421678"/>
                  <a:pt x="1832686" y="407071"/>
                  <a:pt x="1862424" y="396636"/>
                </a:cubicBezTo>
                <a:cubicBezTo>
                  <a:pt x="1938595" y="370028"/>
                  <a:pt x="1999113" y="291250"/>
                  <a:pt x="2096675" y="332987"/>
                </a:cubicBezTo>
                <a:cubicBezTo>
                  <a:pt x="2158237" y="267250"/>
                  <a:pt x="2256320" y="256816"/>
                  <a:pt x="2335621" y="239600"/>
                </a:cubicBezTo>
                <a:cubicBezTo>
                  <a:pt x="2588654" y="185341"/>
                  <a:pt x="2845338" y="143081"/>
                  <a:pt x="3102023" y="107082"/>
                </a:cubicBezTo>
                <a:cubicBezTo>
                  <a:pt x="3270538" y="83605"/>
                  <a:pt x="3444270" y="93518"/>
                  <a:pt x="3611219" y="63780"/>
                </a:cubicBezTo>
                <a:cubicBezTo>
                  <a:pt x="3937814" y="5869"/>
                  <a:pt x="4262322" y="7436"/>
                  <a:pt x="4587352" y="1175"/>
                </a:cubicBezTo>
                <a:cubicBezTo>
                  <a:pt x="4663262" y="-260"/>
                  <a:pt x="4738976" y="-293"/>
                  <a:pt x="4814568" y="60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54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54">
            <a:extLst>
              <a:ext uri="{FF2B5EF4-FFF2-40B4-BE49-F238E27FC236}">
                <a16:creationId xmlns:a16="http://schemas.microsoft.com/office/drawing/2014/main" id="{32E62931-8EB4-42BB-BAAB-D8757BE66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9F19D25E-5D3D-6E50-AD44-610DE8F0AE98}"/>
              </a:ext>
            </a:extLst>
          </p:cNvPr>
          <p:cNvSpPr txBox="1"/>
          <p:nvPr/>
        </p:nvSpPr>
        <p:spPr>
          <a:xfrm>
            <a:off x="6367461" y="728664"/>
            <a:ext cx="4984813" cy="31570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dirty="0" err="1">
                <a:latin typeface="+mj-lt"/>
                <a:ea typeface="+mj-ea"/>
                <a:cs typeface="+mj-cs"/>
              </a:rPr>
              <a:t>Refleksion</a:t>
            </a:r>
            <a:endParaRPr lang="en-US" sz="5200" dirty="0"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 descr="Når man får en fraktur: Refleksion ved interview med ergoterapeut og  sygeplejerske">
            <a:extLst>
              <a:ext uri="{FF2B5EF4-FFF2-40B4-BE49-F238E27FC236}">
                <a16:creationId xmlns:a16="http://schemas.microsoft.com/office/drawing/2014/main" id="{9DFC3F38-6074-A3F1-52CB-E542F5FC5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1" r="9420"/>
          <a:stretch>
            <a:fillRect/>
          </a:stretch>
        </p:blipFill>
        <p:spPr bwMode="auto">
          <a:xfrm>
            <a:off x="1" y="10"/>
            <a:ext cx="6005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480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1092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3078">
            <a:extLst>
              <a:ext uri="{FF2B5EF4-FFF2-40B4-BE49-F238E27FC236}">
                <a16:creationId xmlns:a16="http://schemas.microsoft.com/office/drawing/2014/main" id="{347D6575-0B06-40B2-9D0F-298202F6B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81" name="Arc 3080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61BF0E30-1BF5-8A6D-B479-8C341171B73F}"/>
              </a:ext>
            </a:extLst>
          </p:cNvPr>
          <p:cNvSpPr txBox="1"/>
          <p:nvPr/>
        </p:nvSpPr>
        <p:spPr>
          <a:xfrm>
            <a:off x="892818" y="1370171"/>
            <a:ext cx="508558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Spørgsmål?</a:t>
            </a:r>
          </a:p>
        </p:txBody>
      </p:sp>
      <p:sp>
        <p:nvSpPr>
          <p:cNvPr id="3083" name="Oval 3082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Stort spørgsmål klistermærke">
            <a:extLst>
              <a:ext uri="{FF2B5EF4-FFF2-40B4-BE49-F238E27FC236}">
                <a16:creationId xmlns:a16="http://schemas.microsoft.com/office/drawing/2014/main" id="{45E0B564-3A3B-2598-A92E-6B338FC62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>
            <a:fillRect/>
          </a:stretch>
        </p:blipFill>
        <p:spPr bwMode="auto">
          <a:xfrm>
            <a:off x="6520859" y="795510"/>
            <a:ext cx="5137520" cy="5137520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5" name="Rectangle 3084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82154" y="4925384"/>
            <a:ext cx="876704" cy="876704"/>
          </a:xfrm>
          <a:prstGeom prst="rect">
            <a:avLst/>
          </a:prstGeom>
          <a:noFill/>
          <a:ln w="127000">
            <a:solidFill>
              <a:schemeClr val="accent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7253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D9406B04-1E70-F9E8-DD77-F2999D940270}"/>
              </a:ext>
            </a:extLst>
          </p:cNvPr>
          <p:cNvSpPr txBox="1"/>
          <p:nvPr/>
        </p:nvSpPr>
        <p:spPr>
          <a:xfrm>
            <a:off x="877498" y="728812"/>
            <a:ext cx="89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Introduktion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D2D0FA4D-893D-071E-7563-5C1E86BB3AE2}"/>
              </a:ext>
            </a:extLst>
          </p:cNvPr>
          <p:cNvSpPr txBox="1"/>
          <p:nvPr/>
        </p:nvSpPr>
        <p:spPr>
          <a:xfrm>
            <a:off x="1355014" y="2129276"/>
            <a:ext cx="50017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u="sng" dirty="0"/>
              <a:t>Praktisk info</a:t>
            </a:r>
            <a:r>
              <a:rPr lang="da-DK" dirty="0"/>
              <a:t> </a:t>
            </a:r>
          </a:p>
          <a:p>
            <a:endParaRPr lang="da-DK" dirty="0"/>
          </a:p>
          <a:p>
            <a:r>
              <a:rPr lang="da-DK" dirty="0"/>
              <a:t>Opgave: Blackjack</a:t>
            </a:r>
          </a:p>
          <a:p>
            <a:endParaRPr lang="da-DK" dirty="0"/>
          </a:p>
          <a:p>
            <a:r>
              <a:rPr lang="da-DK" dirty="0"/>
              <a:t>Editor: Visual Studio 22</a:t>
            </a:r>
          </a:p>
          <a:p>
            <a:endParaRPr lang="da-DK" dirty="0"/>
          </a:p>
          <a:p>
            <a:r>
              <a:rPr lang="da-DK" dirty="0"/>
              <a:t>Framework: Console App (.NET)</a:t>
            </a:r>
          </a:p>
          <a:p>
            <a:endParaRPr lang="da-DK" dirty="0"/>
          </a:p>
          <a:p>
            <a:r>
              <a:rPr lang="da-DK" dirty="0"/>
              <a:t>Sprog: C#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15865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97AE6-1199-0A99-C71A-4A92435B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41EDF915-BD56-C57E-3F91-05CBEE3DB5BD}"/>
              </a:ext>
            </a:extLst>
          </p:cNvPr>
          <p:cNvSpPr txBox="1"/>
          <p:nvPr/>
        </p:nvSpPr>
        <p:spPr>
          <a:xfrm>
            <a:off x="877498" y="728812"/>
            <a:ext cx="89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Features</a:t>
            </a: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6EB9C28-F890-B427-D98F-DBDA7905CB8C}"/>
              </a:ext>
            </a:extLst>
          </p:cNvPr>
          <p:cNvSpPr txBox="1"/>
          <p:nvPr/>
        </p:nvSpPr>
        <p:spPr>
          <a:xfrm>
            <a:off x="1365645" y="2288765"/>
            <a:ext cx="5001768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u="sng" dirty="0"/>
              <a:t>Produktets indhold:</a:t>
            </a:r>
            <a:r>
              <a:rPr lang="da-DK" sz="2400" dirty="0"/>
              <a:t> </a:t>
            </a:r>
          </a:p>
          <a:p>
            <a:pPr marL="285750" indent="-285750">
              <a:buFontTx/>
              <a:buChar char="-"/>
            </a:pPr>
            <a:endParaRPr lang="da-DK" dirty="0"/>
          </a:p>
          <a:p>
            <a:pPr marL="285750" indent="-285750">
              <a:buFontTx/>
              <a:buChar char="-"/>
            </a:pPr>
            <a:r>
              <a:rPr lang="da-DK" dirty="0"/>
              <a:t>Viser alles hånd (skjult med dealeren)</a:t>
            </a:r>
          </a:p>
          <a:p>
            <a:pPr marL="285750" indent="-285750">
              <a:buFontTx/>
              <a:buChar char="-"/>
            </a:pPr>
            <a:r>
              <a:rPr lang="da-DK" dirty="0"/>
              <a:t>Hit/Stand</a:t>
            </a:r>
          </a:p>
          <a:p>
            <a:pPr marL="285750" indent="-285750">
              <a:buFontTx/>
              <a:buChar char="-"/>
            </a:pPr>
            <a:r>
              <a:rPr lang="da-DK" dirty="0"/>
              <a:t>Beregning af værdierne </a:t>
            </a:r>
          </a:p>
          <a:p>
            <a:pPr marL="285750" indent="-285750">
              <a:buFontTx/>
              <a:buChar char="-"/>
            </a:pPr>
            <a:r>
              <a:rPr lang="da-DK" dirty="0"/>
              <a:t>Bust med over 21</a:t>
            </a:r>
          </a:p>
          <a:p>
            <a:pPr marL="285750" indent="-285750">
              <a:buFontTx/>
              <a:buChar char="-"/>
            </a:pPr>
            <a:r>
              <a:rPr lang="da-DK" dirty="0"/>
              <a:t>Vinder eller taber (og uafgjort/Push)</a:t>
            </a:r>
          </a:p>
          <a:p>
            <a:pPr marL="285750" indent="-285750">
              <a:buFontTx/>
              <a:buChar char="-"/>
            </a:pPr>
            <a:r>
              <a:rPr lang="da-DK" dirty="0"/>
              <a:t>Blackjack! (med es og billedkort)</a:t>
            </a:r>
          </a:p>
          <a:p>
            <a:pPr marL="285750" indent="-285750">
              <a:buFontTx/>
              <a:buChar char="-"/>
            </a:pPr>
            <a:endParaRPr lang="da-DK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6658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kstfelt 1">
            <a:extLst>
              <a:ext uri="{FF2B5EF4-FFF2-40B4-BE49-F238E27FC236}">
                <a16:creationId xmlns:a16="http://schemas.microsoft.com/office/drawing/2014/main" id="{149AA1AA-2542-EBFA-6DF8-049E3BC6A894}"/>
              </a:ext>
            </a:extLst>
          </p:cNvPr>
          <p:cNvSpPr txBox="1"/>
          <p:nvPr/>
        </p:nvSpPr>
        <p:spPr>
          <a:xfrm>
            <a:off x="6739128" y="638089"/>
            <a:ext cx="4818888" cy="1476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Klassediagram: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56EB5BCE-06B5-87BC-2BA4-B82019804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36" y="1395535"/>
            <a:ext cx="5458968" cy="4066930"/>
          </a:xfrm>
          <a:prstGeom prst="rect">
            <a:avLst/>
          </a:prstGeom>
        </p:spPr>
      </p:pic>
      <p:sp>
        <p:nvSpPr>
          <p:cNvPr id="14" name="sketch line">
            <a:extLst>
              <a:ext uri="{FF2B5EF4-FFF2-40B4-BE49-F238E27FC236}">
                <a16:creationId xmlns:a16="http://schemas.microsoft.com/office/drawing/2014/main" id="{953EE71A-6488-4203-A7C4-77102FD0D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912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9CA30DC3-57B9-9060-41C9-6E0338186C83}"/>
              </a:ext>
            </a:extLst>
          </p:cNvPr>
          <p:cNvSpPr txBox="1"/>
          <p:nvPr/>
        </p:nvSpPr>
        <p:spPr>
          <a:xfrm>
            <a:off x="6739128" y="2664886"/>
            <a:ext cx="4818888" cy="35507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Hvilket</a:t>
            </a:r>
            <a:r>
              <a:rPr lang="en-US" sz="2200" dirty="0"/>
              <a:t> </a:t>
            </a:r>
            <a:r>
              <a:rPr lang="en-US" sz="2200" dirty="0" err="1"/>
              <a:t>formål</a:t>
            </a:r>
            <a:r>
              <a:rPr lang="en-US" sz="2200" dirty="0"/>
              <a:t> </a:t>
            </a:r>
            <a:r>
              <a:rPr lang="en-US" sz="2200" dirty="0" err="1"/>
              <a:t>har</a:t>
            </a:r>
            <a:r>
              <a:rPr lang="en-US" sz="2200" dirty="0"/>
              <a:t> det?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Hvad</a:t>
            </a:r>
            <a:r>
              <a:rPr lang="en-US" sz="2200" dirty="0"/>
              <a:t> </a:t>
            </a:r>
            <a:r>
              <a:rPr lang="en-US" sz="2200" dirty="0" err="1"/>
              <a:t>består</a:t>
            </a:r>
            <a:r>
              <a:rPr lang="en-US" sz="2200" dirty="0"/>
              <a:t> det </a:t>
            </a:r>
            <a:r>
              <a:rPr lang="en-US" sz="2200" dirty="0" err="1"/>
              <a:t>af</a:t>
            </a:r>
            <a:r>
              <a:rPr lang="en-US" sz="2200" dirty="0"/>
              <a:t>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Hvem</a:t>
            </a:r>
            <a:r>
              <a:rPr lang="en-US" sz="2200" dirty="0"/>
              <a:t> </a:t>
            </a:r>
            <a:r>
              <a:rPr lang="en-US" sz="2200" dirty="0" err="1"/>
              <a:t>gør</a:t>
            </a:r>
            <a:r>
              <a:rPr lang="en-US" sz="2200" dirty="0"/>
              <a:t> </a:t>
            </a:r>
            <a:r>
              <a:rPr lang="en-US" sz="2200" dirty="0" err="1"/>
              <a:t>hvad</a:t>
            </a:r>
            <a:r>
              <a:rPr lang="en-US" sz="2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0189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1A5FDABF-F094-35B9-D221-33FF932816FE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Kravsspecifikationer: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AAFDA39A-E3C7-27C4-F1F0-58FB384E7015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Hvordan blev det håndteret?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Hvor var der mest fokus?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8403E268-D371-3EB5-A07D-1488C397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70" y="292159"/>
            <a:ext cx="5007935" cy="63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5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08AB9-27E2-2D4C-4B00-6053F332C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>
            <a:extLst>
              <a:ext uri="{FF2B5EF4-FFF2-40B4-BE49-F238E27FC236}">
                <a16:creationId xmlns:a16="http://schemas.microsoft.com/office/drawing/2014/main" id="{876826BD-A858-F392-7474-323D2995D7DB}"/>
              </a:ext>
            </a:extLst>
          </p:cNvPr>
          <p:cNvSpPr txBox="1"/>
          <p:nvPr/>
        </p:nvSpPr>
        <p:spPr>
          <a:xfrm>
            <a:off x="630936" y="640080"/>
            <a:ext cx="4818888" cy="14813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Kravsspecifikationer: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C3EB86D0-38F0-FE6E-80AF-AD651440A110}"/>
              </a:ext>
            </a:extLst>
          </p:cNvPr>
          <p:cNvSpPr txBox="1"/>
          <p:nvPr/>
        </p:nvSpPr>
        <p:spPr>
          <a:xfrm>
            <a:off x="630936" y="2660904"/>
            <a:ext cx="4818888" cy="3547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Hvordan</a:t>
            </a:r>
            <a:r>
              <a:rPr lang="en-US" sz="2200" dirty="0"/>
              <a:t> </a:t>
            </a:r>
            <a:r>
              <a:rPr lang="en-US" sz="2200" dirty="0" err="1"/>
              <a:t>blev</a:t>
            </a:r>
            <a:r>
              <a:rPr lang="en-US" sz="2200" dirty="0"/>
              <a:t> det </a:t>
            </a:r>
            <a:r>
              <a:rPr lang="en-US" sz="2200" dirty="0" err="1"/>
              <a:t>håndteret</a:t>
            </a:r>
            <a:r>
              <a:rPr lang="en-US" sz="2200" dirty="0"/>
              <a:t>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Hvor</a:t>
            </a:r>
            <a:r>
              <a:rPr lang="en-US" sz="2200" dirty="0"/>
              <a:t> var der </a:t>
            </a:r>
            <a:r>
              <a:rPr lang="en-US" sz="2200" dirty="0" err="1"/>
              <a:t>mest</a:t>
            </a:r>
            <a:r>
              <a:rPr lang="en-US" sz="2200" dirty="0"/>
              <a:t> </a:t>
            </a:r>
            <a:r>
              <a:rPr lang="en-US" sz="2200" dirty="0" err="1"/>
              <a:t>fokus</a:t>
            </a:r>
            <a:r>
              <a:rPr lang="en-US" sz="2200" dirty="0"/>
              <a:t>?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2A82ACDE-6644-D6C2-D3D6-0D7EDEF17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270" y="292159"/>
            <a:ext cx="5007935" cy="6359283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C0D2B27F-2FCE-AE86-9D11-9A93AEF77550}"/>
              </a:ext>
            </a:extLst>
          </p:cNvPr>
          <p:cNvSpPr txBox="1"/>
          <p:nvPr/>
        </p:nvSpPr>
        <p:spPr>
          <a:xfrm>
            <a:off x="10451804" y="552893"/>
            <a:ext cx="147792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600" dirty="0"/>
              <a:t>Del opgave 1</a:t>
            </a:r>
          </a:p>
          <a:p>
            <a:endParaRPr lang="da-DK" sz="1600" dirty="0"/>
          </a:p>
          <a:p>
            <a:endParaRPr lang="da-DK" sz="1600" dirty="0"/>
          </a:p>
          <a:p>
            <a:r>
              <a:rPr lang="da-DK" sz="1600" dirty="0"/>
              <a:t>Del opgave 2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…</a:t>
            </a:r>
          </a:p>
        </p:txBody>
      </p:sp>
      <p:sp>
        <p:nvSpPr>
          <p:cNvPr id="7" name="Tekstfelt 6">
            <a:extLst>
              <a:ext uri="{FF2B5EF4-FFF2-40B4-BE49-F238E27FC236}">
                <a16:creationId xmlns:a16="http://schemas.microsoft.com/office/drawing/2014/main" id="{55FC33AD-5CB1-781F-00B2-B99EFDD3F2F4}"/>
              </a:ext>
            </a:extLst>
          </p:cNvPr>
          <p:cNvSpPr txBox="1"/>
          <p:nvPr/>
        </p:nvSpPr>
        <p:spPr>
          <a:xfrm>
            <a:off x="1097280" y="4389120"/>
            <a:ext cx="3675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/>
              <a:t>Delopgaver?</a:t>
            </a:r>
          </a:p>
        </p:txBody>
      </p:sp>
    </p:spTree>
    <p:extLst>
      <p:ext uri="{BB962C8B-B14F-4D97-AF65-F5344CB8AC3E}">
        <p14:creationId xmlns:p14="http://schemas.microsoft.com/office/powerpoint/2010/main" val="179247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>
            <a:extLst>
              <a:ext uri="{FF2B5EF4-FFF2-40B4-BE49-F238E27FC236}">
                <a16:creationId xmlns:a16="http://schemas.microsoft.com/office/drawing/2014/main" id="{36CE6F18-AA62-0D7D-D8F6-5C46D9FAB8C4}"/>
              </a:ext>
            </a:extLst>
          </p:cNvPr>
          <p:cNvSpPr txBox="1"/>
          <p:nvPr/>
        </p:nvSpPr>
        <p:spPr>
          <a:xfrm>
            <a:off x="877498" y="728812"/>
            <a:ext cx="89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Hånd funktionen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6D4E7BC6-7BAA-BF4B-2D1F-0B39EBB4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725" y="1489690"/>
            <a:ext cx="5332950" cy="4368850"/>
          </a:xfrm>
          <a:prstGeom prst="rect">
            <a:avLst/>
          </a:prstGeom>
        </p:spPr>
      </p:pic>
      <p:pic>
        <p:nvPicPr>
          <p:cNvPr id="10" name="Billede 9">
            <a:extLst>
              <a:ext uri="{FF2B5EF4-FFF2-40B4-BE49-F238E27FC236}">
                <a16:creationId xmlns:a16="http://schemas.microsoft.com/office/drawing/2014/main" id="{43EF1AF2-F171-608C-E0FA-0697C3C762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89691"/>
            <a:ext cx="5867192" cy="436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24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F9C2AEF7-20B9-0505-31EF-FC40493DA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66" y="1489086"/>
            <a:ext cx="7504546" cy="5024412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0AF82D57-466D-92A1-D58C-2E1660830E7A}"/>
              </a:ext>
            </a:extLst>
          </p:cNvPr>
          <p:cNvSpPr txBox="1"/>
          <p:nvPr/>
        </p:nvSpPr>
        <p:spPr>
          <a:xfrm>
            <a:off x="877498" y="728812"/>
            <a:ext cx="89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Es funktionen</a:t>
            </a:r>
          </a:p>
        </p:txBody>
      </p:sp>
    </p:spTree>
    <p:extLst>
      <p:ext uri="{BB962C8B-B14F-4D97-AF65-F5344CB8AC3E}">
        <p14:creationId xmlns:p14="http://schemas.microsoft.com/office/powerpoint/2010/main" val="3675698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DC69F-3F04-3698-91A0-2C15127AD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B6C51EF8-36C0-9E71-E938-0000542CEB46}"/>
              </a:ext>
            </a:extLst>
          </p:cNvPr>
          <p:cNvSpPr txBox="1"/>
          <p:nvPr/>
        </p:nvSpPr>
        <p:spPr>
          <a:xfrm>
            <a:off x="877498" y="728812"/>
            <a:ext cx="8934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/>
              <a:t>Udfordringer</a:t>
            </a: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2DCC286E-DEC2-0F11-16FA-10589190F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2331" y="2205944"/>
            <a:ext cx="3327757" cy="2170644"/>
          </a:xfrm>
          <a:prstGeom prst="rect">
            <a:avLst/>
          </a:prstGeom>
        </p:spPr>
      </p:pic>
      <p:pic>
        <p:nvPicPr>
          <p:cNvPr id="15" name="Billede 14">
            <a:extLst>
              <a:ext uri="{FF2B5EF4-FFF2-40B4-BE49-F238E27FC236}">
                <a16:creationId xmlns:a16="http://schemas.microsoft.com/office/drawing/2014/main" id="{B34067DC-4A61-1754-06B4-D55234422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947" y="2205944"/>
            <a:ext cx="4120262" cy="3923244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BDB23340-6CDD-F06F-4F5A-F5A5D622C354}"/>
              </a:ext>
            </a:extLst>
          </p:cNvPr>
          <p:cNvSpPr txBox="1"/>
          <p:nvPr/>
        </p:nvSpPr>
        <p:spPr>
          <a:xfrm>
            <a:off x="5195687" y="2836545"/>
            <a:ext cx="697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Før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E1926453-351E-A47D-EF0B-C164A5659F57}"/>
              </a:ext>
            </a:extLst>
          </p:cNvPr>
          <p:cNvSpPr txBox="1"/>
          <p:nvPr/>
        </p:nvSpPr>
        <p:spPr>
          <a:xfrm>
            <a:off x="6949440" y="2836545"/>
            <a:ext cx="730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00B050"/>
                </a:solidFill>
              </a:rPr>
              <a:t>Efter</a:t>
            </a:r>
          </a:p>
        </p:txBody>
      </p:sp>
      <p:sp>
        <p:nvSpPr>
          <p:cNvPr id="7" name="Pil: højre 6">
            <a:extLst>
              <a:ext uri="{FF2B5EF4-FFF2-40B4-BE49-F238E27FC236}">
                <a16:creationId xmlns:a16="http://schemas.microsoft.com/office/drawing/2014/main" id="{63EEAED9-EC14-CB9F-FE95-8359C9253BAE}"/>
              </a:ext>
            </a:extLst>
          </p:cNvPr>
          <p:cNvSpPr/>
          <p:nvPr/>
        </p:nvSpPr>
        <p:spPr>
          <a:xfrm>
            <a:off x="5929676" y="3429000"/>
            <a:ext cx="1019764" cy="2334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FCC6F726-5A48-BCA8-6BE7-C032655DB9E8}"/>
              </a:ext>
            </a:extLst>
          </p:cNvPr>
          <p:cNvSpPr txBox="1"/>
          <p:nvPr/>
        </p:nvSpPr>
        <p:spPr>
          <a:xfrm>
            <a:off x="1039947" y="1733107"/>
            <a:ext cx="412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Håndtere værdien af </a:t>
            </a:r>
            <a:r>
              <a:rPr lang="da-DK" dirty="0" err="1"/>
              <a:t>es’et</a:t>
            </a:r>
            <a:r>
              <a:rPr lang="da-DK" dirty="0"/>
              <a:t> (Ace)</a:t>
            </a:r>
          </a:p>
        </p:txBody>
      </p:sp>
    </p:spTree>
    <p:extLst>
      <p:ext uri="{BB962C8B-B14F-4D97-AF65-F5344CB8AC3E}">
        <p14:creationId xmlns:p14="http://schemas.microsoft.com/office/powerpoint/2010/main" val="3404909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</Words>
  <Application>Microsoft Office PowerPoint</Application>
  <PresentationFormat>Widescreen</PresentationFormat>
  <Paragraphs>56</Paragraphs>
  <Slides>14</Slides>
  <Notes>1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Specialisterne DK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Borby</dc:creator>
  <cp:lastModifiedBy>Thomas Borby</cp:lastModifiedBy>
  <cp:revision>6</cp:revision>
  <dcterms:created xsi:type="dcterms:W3CDTF">2025-09-22T11:45:46Z</dcterms:created>
  <dcterms:modified xsi:type="dcterms:W3CDTF">2025-09-26T12:44:48Z</dcterms:modified>
</cp:coreProperties>
</file>