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263" r:id="rId3"/>
    <p:sldId id="264" r:id="rId4"/>
    <p:sldId id="265" r:id="rId5"/>
    <p:sldId id="266" r:id="rId6"/>
    <p:sldId id="267" r:id="rId7"/>
    <p:sldId id="256" r:id="rId8"/>
    <p:sldId id="257" r:id="rId9"/>
    <p:sldId id="258" r:id="rId10"/>
    <p:sldId id="259"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70" d="100"/>
          <a:sy n="70"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58B72-5B19-436E-B3F8-63E18B4B15A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94093D6-40EB-44B9-9DEC-1CA251DF4089}">
      <dgm:prSet/>
      <dgm:spPr/>
      <dgm:t>
        <a:bodyPr/>
        <a:lstStyle/>
        <a:p>
          <a:r>
            <a:rPr lang="en-US"/>
            <a:t>12-05-19 14:52	LynCarps247qdds 	5.08	4.68	RT @realDonaldTrump: The Do Nothing Democrats had a historically bad day yesterday in the House. They have no Impeachment case and are demeaning our Country. But nothing matters to them, they have gone crazy. Therefore I say, if you are going to impeach me, do it now, fast, so we can have a fair....</a:t>
          </a:r>
        </a:p>
      </dgm:t>
    </dgm:pt>
    <dgm:pt modelId="{4386D7D8-F809-41DF-9108-6F81D68841DC}" type="parTrans" cxnId="{DE7619F8-96AE-46BD-9A12-190289F7EEC4}">
      <dgm:prSet/>
      <dgm:spPr/>
      <dgm:t>
        <a:bodyPr/>
        <a:lstStyle/>
        <a:p>
          <a:endParaRPr lang="en-US"/>
        </a:p>
      </dgm:t>
    </dgm:pt>
    <dgm:pt modelId="{9C92682D-0316-4323-BCB1-623832187D52}" type="sibTrans" cxnId="{DE7619F8-96AE-46BD-9A12-190289F7EEC4}">
      <dgm:prSet/>
      <dgm:spPr/>
      <dgm:t>
        <a:bodyPr/>
        <a:lstStyle/>
        <a:p>
          <a:endParaRPr lang="en-US"/>
        </a:p>
      </dgm:t>
    </dgm:pt>
    <dgm:pt modelId="{9A9A62CE-8B93-4492-83AB-EBDD18F816BE}">
      <dgm:prSet/>
      <dgm:spPr/>
      <dgm:t>
        <a:bodyPr/>
        <a:lstStyle/>
        <a:p>
          <a:r>
            <a:rPr lang="en-US"/>
            <a:t>12-05-19 14:52	agabus98	5.73	4.07	'The president leaves us no choice but to act': Pelosi announces impeachment case against Trump will go forward #CCOT How many seats in house need to switch, 10, 15, 17!!! How many districts in Trump states voted demoncrats? 35!! Bye Nancy!! https://t.co/N0eZsGZUaR</a:t>
          </a:r>
        </a:p>
      </dgm:t>
    </dgm:pt>
    <dgm:pt modelId="{7A4D854A-ECD4-490D-A733-2435D240F288}" type="parTrans" cxnId="{848DFBDD-B298-496E-BD7B-89E05A56C63F}">
      <dgm:prSet/>
      <dgm:spPr/>
      <dgm:t>
        <a:bodyPr/>
        <a:lstStyle/>
        <a:p>
          <a:endParaRPr lang="en-US"/>
        </a:p>
      </dgm:t>
    </dgm:pt>
    <dgm:pt modelId="{3FA5E7E5-C677-4730-B122-0CB1E8A33B03}" type="sibTrans" cxnId="{848DFBDD-B298-496E-BD7B-89E05A56C63F}">
      <dgm:prSet/>
      <dgm:spPr/>
      <dgm:t>
        <a:bodyPr/>
        <a:lstStyle/>
        <a:p>
          <a:endParaRPr lang="en-US"/>
        </a:p>
      </dgm:t>
    </dgm:pt>
    <dgm:pt modelId="{C59812FF-0CC0-410C-926C-EFC964806E73}">
      <dgm:prSet/>
      <dgm:spPr/>
      <dgm:t>
        <a:bodyPr/>
        <a:lstStyle/>
        <a:p>
          <a:r>
            <a:rPr lang="en-US"/>
            <a:t>12-05-19 14:52	Gwydion620	5.22	4.52	RT @JamilSmith: This argument from @ThePlumLineGS is very astute: essentially, two new reports show that Attorney General Barr and Trump’s personal lawyer continue to carry out elements of the exact same (corrupt) scheme that is now the subject of the impeachment inquiry. https://t.co/7ZsX3pbubC</a:t>
          </a:r>
        </a:p>
      </dgm:t>
    </dgm:pt>
    <dgm:pt modelId="{C180FC75-EADC-4F6C-96FB-FA6D1FD76796}" type="parTrans" cxnId="{A74BECE1-459F-408D-9954-D88C9E536AFC}">
      <dgm:prSet/>
      <dgm:spPr/>
      <dgm:t>
        <a:bodyPr/>
        <a:lstStyle/>
        <a:p>
          <a:endParaRPr lang="en-US"/>
        </a:p>
      </dgm:t>
    </dgm:pt>
    <dgm:pt modelId="{D67F540D-665F-4B3D-B15F-72DDD0BCE4DA}" type="sibTrans" cxnId="{A74BECE1-459F-408D-9954-D88C9E536AFC}">
      <dgm:prSet/>
      <dgm:spPr/>
      <dgm:t>
        <a:bodyPr/>
        <a:lstStyle/>
        <a:p>
          <a:endParaRPr lang="en-US"/>
        </a:p>
      </dgm:t>
    </dgm:pt>
    <dgm:pt modelId="{3C03A2DF-4EA8-4B02-9C6B-E25C931B909A}">
      <dgm:prSet/>
      <dgm:spPr/>
      <dgm:t>
        <a:bodyPr/>
        <a:lstStyle/>
        <a:p>
          <a:r>
            <a:rPr lang="en-US"/>
            <a:t>12-05-19 14:52	sassy1ntn	5.45	4.10	RT @RepGosar: The far-left Senators running for president have already reached their verdict on impeachment. How can we trust them to be impartial jurors in a Senate trial? @RepJasonSmith is right: they should recuse themselves. https://t.co/Zl1rBlYOKW</a:t>
          </a:r>
        </a:p>
      </dgm:t>
    </dgm:pt>
    <dgm:pt modelId="{DFF75C4F-55B3-4C84-BE9A-47220F60891A}" type="parTrans" cxnId="{D4B19096-1CB5-45A2-B9F7-CF29D708FA82}">
      <dgm:prSet/>
      <dgm:spPr/>
      <dgm:t>
        <a:bodyPr/>
        <a:lstStyle/>
        <a:p>
          <a:endParaRPr lang="en-US"/>
        </a:p>
      </dgm:t>
    </dgm:pt>
    <dgm:pt modelId="{3C52066F-2A6F-48FB-85BF-98A4137A6AA6}" type="sibTrans" cxnId="{D4B19096-1CB5-45A2-B9F7-CF29D708FA82}">
      <dgm:prSet/>
      <dgm:spPr/>
      <dgm:t>
        <a:bodyPr/>
        <a:lstStyle/>
        <a:p>
          <a:endParaRPr lang="en-US"/>
        </a:p>
      </dgm:t>
    </dgm:pt>
    <dgm:pt modelId="{5A00D574-4489-45B2-9C9B-3A93CC9A00EC}" type="pres">
      <dgm:prSet presAssocID="{E0558B72-5B19-436E-B3F8-63E18B4B15A4}" presName="linear" presStyleCnt="0">
        <dgm:presLayoutVars>
          <dgm:animLvl val="lvl"/>
          <dgm:resizeHandles val="exact"/>
        </dgm:presLayoutVars>
      </dgm:prSet>
      <dgm:spPr/>
    </dgm:pt>
    <dgm:pt modelId="{BEDE4C30-14D0-4F63-B325-2914317A2A1B}" type="pres">
      <dgm:prSet presAssocID="{B94093D6-40EB-44B9-9DEC-1CA251DF4089}" presName="parentText" presStyleLbl="node1" presStyleIdx="0" presStyleCnt="4">
        <dgm:presLayoutVars>
          <dgm:chMax val="0"/>
          <dgm:bulletEnabled val="1"/>
        </dgm:presLayoutVars>
      </dgm:prSet>
      <dgm:spPr/>
    </dgm:pt>
    <dgm:pt modelId="{04FBCF90-3541-4C11-B3DD-A2D1594FEE57}" type="pres">
      <dgm:prSet presAssocID="{9C92682D-0316-4323-BCB1-623832187D52}" presName="spacer" presStyleCnt="0"/>
      <dgm:spPr/>
    </dgm:pt>
    <dgm:pt modelId="{54AEF5D9-4469-4BEB-8DF3-C36810389B6B}" type="pres">
      <dgm:prSet presAssocID="{9A9A62CE-8B93-4492-83AB-EBDD18F816BE}" presName="parentText" presStyleLbl="node1" presStyleIdx="1" presStyleCnt="4">
        <dgm:presLayoutVars>
          <dgm:chMax val="0"/>
          <dgm:bulletEnabled val="1"/>
        </dgm:presLayoutVars>
      </dgm:prSet>
      <dgm:spPr/>
    </dgm:pt>
    <dgm:pt modelId="{107D894B-4F98-4899-A796-856B58F83D3C}" type="pres">
      <dgm:prSet presAssocID="{3FA5E7E5-C677-4730-B122-0CB1E8A33B03}" presName="spacer" presStyleCnt="0"/>
      <dgm:spPr/>
    </dgm:pt>
    <dgm:pt modelId="{50709467-2877-4CCB-9E05-C7357DAB7F94}" type="pres">
      <dgm:prSet presAssocID="{C59812FF-0CC0-410C-926C-EFC964806E73}" presName="parentText" presStyleLbl="node1" presStyleIdx="2" presStyleCnt="4">
        <dgm:presLayoutVars>
          <dgm:chMax val="0"/>
          <dgm:bulletEnabled val="1"/>
        </dgm:presLayoutVars>
      </dgm:prSet>
      <dgm:spPr/>
    </dgm:pt>
    <dgm:pt modelId="{4EF471D0-8B98-4FED-BCFC-261C0D4BF856}" type="pres">
      <dgm:prSet presAssocID="{D67F540D-665F-4B3D-B15F-72DDD0BCE4DA}" presName="spacer" presStyleCnt="0"/>
      <dgm:spPr/>
    </dgm:pt>
    <dgm:pt modelId="{39D32EF4-B460-4345-8584-EE8D7ED1433F}" type="pres">
      <dgm:prSet presAssocID="{3C03A2DF-4EA8-4B02-9C6B-E25C931B909A}" presName="parentText" presStyleLbl="node1" presStyleIdx="3" presStyleCnt="4">
        <dgm:presLayoutVars>
          <dgm:chMax val="0"/>
          <dgm:bulletEnabled val="1"/>
        </dgm:presLayoutVars>
      </dgm:prSet>
      <dgm:spPr/>
    </dgm:pt>
  </dgm:ptLst>
  <dgm:cxnLst>
    <dgm:cxn modelId="{FA02FB26-7780-42CE-AA2A-E50195C224EB}" type="presOf" srcId="{B94093D6-40EB-44B9-9DEC-1CA251DF4089}" destId="{BEDE4C30-14D0-4F63-B325-2914317A2A1B}" srcOrd="0" destOrd="0" presId="urn:microsoft.com/office/officeart/2005/8/layout/vList2"/>
    <dgm:cxn modelId="{7BE5C22A-63FB-451A-9146-FA78A0ED9FA8}" type="presOf" srcId="{E0558B72-5B19-436E-B3F8-63E18B4B15A4}" destId="{5A00D574-4489-45B2-9C9B-3A93CC9A00EC}" srcOrd="0" destOrd="0" presId="urn:microsoft.com/office/officeart/2005/8/layout/vList2"/>
    <dgm:cxn modelId="{CFDFC945-27BE-46B3-A2E7-3317F20D5131}" type="presOf" srcId="{9A9A62CE-8B93-4492-83AB-EBDD18F816BE}" destId="{54AEF5D9-4469-4BEB-8DF3-C36810389B6B}" srcOrd="0" destOrd="0" presId="urn:microsoft.com/office/officeart/2005/8/layout/vList2"/>
    <dgm:cxn modelId="{D4B19096-1CB5-45A2-B9F7-CF29D708FA82}" srcId="{E0558B72-5B19-436E-B3F8-63E18B4B15A4}" destId="{3C03A2DF-4EA8-4B02-9C6B-E25C931B909A}" srcOrd="3" destOrd="0" parTransId="{DFF75C4F-55B3-4C84-BE9A-47220F60891A}" sibTransId="{3C52066F-2A6F-48FB-85BF-98A4137A6AA6}"/>
    <dgm:cxn modelId="{411BC699-94E3-425A-B39B-660CF647F6F0}" type="presOf" srcId="{3C03A2DF-4EA8-4B02-9C6B-E25C931B909A}" destId="{39D32EF4-B460-4345-8584-EE8D7ED1433F}" srcOrd="0" destOrd="0" presId="urn:microsoft.com/office/officeart/2005/8/layout/vList2"/>
    <dgm:cxn modelId="{848DFBDD-B298-496E-BD7B-89E05A56C63F}" srcId="{E0558B72-5B19-436E-B3F8-63E18B4B15A4}" destId="{9A9A62CE-8B93-4492-83AB-EBDD18F816BE}" srcOrd="1" destOrd="0" parTransId="{7A4D854A-ECD4-490D-A733-2435D240F288}" sibTransId="{3FA5E7E5-C677-4730-B122-0CB1E8A33B03}"/>
    <dgm:cxn modelId="{BBE3CDE0-95F9-488A-8D11-95936B963F6B}" type="presOf" srcId="{C59812FF-0CC0-410C-926C-EFC964806E73}" destId="{50709467-2877-4CCB-9E05-C7357DAB7F94}" srcOrd="0" destOrd="0" presId="urn:microsoft.com/office/officeart/2005/8/layout/vList2"/>
    <dgm:cxn modelId="{A74BECE1-459F-408D-9954-D88C9E536AFC}" srcId="{E0558B72-5B19-436E-B3F8-63E18B4B15A4}" destId="{C59812FF-0CC0-410C-926C-EFC964806E73}" srcOrd="2" destOrd="0" parTransId="{C180FC75-EADC-4F6C-96FB-FA6D1FD76796}" sibTransId="{D67F540D-665F-4B3D-B15F-72DDD0BCE4DA}"/>
    <dgm:cxn modelId="{DE7619F8-96AE-46BD-9A12-190289F7EEC4}" srcId="{E0558B72-5B19-436E-B3F8-63E18B4B15A4}" destId="{B94093D6-40EB-44B9-9DEC-1CA251DF4089}" srcOrd="0" destOrd="0" parTransId="{4386D7D8-F809-41DF-9108-6F81D68841DC}" sibTransId="{9C92682D-0316-4323-BCB1-623832187D52}"/>
    <dgm:cxn modelId="{EF8FB990-EC11-4C43-83D5-44151A8E3875}" type="presParOf" srcId="{5A00D574-4489-45B2-9C9B-3A93CC9A00EC}" destId="{BEDE4C30-14D0-4F63-B325-2914317A2A1B}" srcOrd="0" destOrd="0" presId="urn:microsoft.com/office/officeart/2005/8/layout/vList2"/>
    <dgm:cxn modelId="{34B51D94-3F73-49DB-A0BD-AA92F597388B}" type="presParOf" srcId="{5A00D574-4489-45B2-9C9B-3A93CC9A00EC}" destId="{04FBCF90-3541-4C11-B3DD-A2D1594FEE57}" srcOrd="1" destOrd="0" presId="urn:microsoft.com/office/officeart/2005/8/layout/vList2"/>
    <dgm:cxn modelId="{11315ECD-D70F-4E14-8D3C-8A148B342120}" type="presParOf" srcId="{5A00D574-4489-45B2-9C9B-3A93CC9A00EC}" destId="{54AEF5D9-4469-4BEB-8DF3-C36810389B6B}" srcOrd="2" destOrd="0" presId="urn:microsoft.com/office/officeart/2005/8/layout/vList2"/>
    <dgm:cxn modelId="{D908D546-CBF0-41AA-80D3-5ECFEDAFE82B}" type="presParOf" srcId="{5A00D574-4489-45B2-9C9B-3A93CC9A00EC}" destId="{107D894B-4F98-4899-A796-856B58F83D3C}" srcOrd="3" destOrd="0" presId="urn:microsoft.com/office/officeart/2005/8/layout/vList2"/>
    <dgm:cxn modelId="{DFDA2DE3-46AF-4A73-8EB3-10ED17EFE336}" type="presParOf" srcId="{5A00D574-4489-45B2-9C9B-3A93CC9A00EC}" destId="{50709467-2877-4CCB-9E05-C7357DAB7F94}" srcOrd="4" destOrd="0" presId="urn:microsoft.com/office/officeart/2005/8/layout/vList2"/>
    <dgm:cxn modelId="{43F5EF9E-06F6-44A5-B0C4-C13105F41E99}" type="presParOf" srcId="{5A00D574-4489-45B2-9C9B-3A93CC9A00EC}" destId="{4EF471D0-8B98-4FED-BCFC-261C0D4BF856}" srcOrd="5" destOrd="0" presId="urn:microsoft.com/office/officeart/2005/8/layout/vList2"/>
    <dgm:cxn modelId="{0461FFB7-79B3-416F-9975-4F82F85EF72D}" type="presParOf" srcId="{5A00D574-4489-45B2-9C9B-3A93CC9A00EC}" destId="{39D32EF4-B460-4345-8584-EE8D7ED1433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E4C30-14D0-4F63-B325-2914317A2A1B}">
      <dsp:nvSpPr>
        <dsp:cNvPr id="0" name=""/>
        <dsp:cNvSpPr/>
      </dsp:nvSpPr>
      <dsp:spPr>
        <a:xfrm>
          <a:off x="0" y="280512"/>
          <a:ext cx="6513603" cy="1298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12-05-19 14:52	LynCarps247qdds 	5.08	4.68	RT @realDonaldTrump: The Do Nothing Democrats had a historically bad day yesterday in the House. They have no Impeachment case and are demeaning our Country. But nothing matters to them, they have gone crazy. Therefore I say, if you are going to impeach me, do it now, fast, so we can have a fair....</a:t>
          </a:r>
        </a:p>
      </dsp:txBody>
      <dsp:txXfrm>
        <a:off x="63397" y="343909"/>
        <a:ext cx="6386809" cy="1171906"/>
      </dsp:txXfrm>
    </dsp:sp>
    <dsp:sp modelId="{54AEF5D9-4469-4BEB-8DF3-C36810389B6B}">
      <dsp:nvSpPr>
        <dsp:cNvPr id="0" name=""/>
        <dsp:cNvSpPr/>
      </dsp:nvSpPr>
      <dsp:spPr>
        <a:xfrm>
          <a:off x="0" y="1622412"/>
          <a:ext cx="6513603" cy="12987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12-05-19 14:52	agabus98	5.73	4.07	'The president leaves us no choice but to act': Pelosi announces impeachment case against Trump will go forward #CCOT How many seats in house need to switch, 10, 15, 17!!! How many districts in Trump states voted demoncrats? 35!! Bye Nancy!! https://t.co/N0eZsGZUaR</a:t>
          </a:r>
        </a:p>
      </dsp:txBody>
      <dsp:txXfrm>
        <a:off x="63397" y="1685809"/>
        <a:ext cx="6386809" cy="1171906"/>
      </dsp:txXfrm>
    </dsp:sp>
    <dsp:sp modelId="{50709467-2877-4CCB-9E05-C7357DAB7F94}">
      <dsp:nvSpPr>
        <dsp:cNvPr id="0" name=""/>
        <dsp:cNvSpPr/>
      </dsp:nvSpPr>
      <dsp:spPr>
        <a:xfrm>
          <a:off x="0" y="2964313"/>
          <a:ext cx="6513603" cy="12987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12-05-19 14:52	Gwydion620	5.22	4.52	RT @JamilSmith: This argument from @ThePlumLineGS is very astute: essentially, two new reports show that Attorney General Barr and Trump’s personal lawyer continue to carry out elements of the exact same (corrupt) scheme that is now the subject of the impeachment inquiry. https://t.co/7ZsX3pbubC</a:t>
          </a:r>
        </a:p>
      </dsp:txBody>
      <dsp:txXfrm>
        <a:off x="63397" y="3027710"/>
        <a:ext cx="6386809" cy="1171906"/>
      </dsp:txXfrm>
    </dsp:sp>
    <dsp:sp modelId="{39D32EF4-B460-4345-8584-EE8D7ED1433F}">
      <dsp:nvSpPr>
        <dsp:cNvPr id="0" name=""/>
        <dsp:cNvSpPr/>
      </dsp:nvSpPr>
      <dsp:spPr>
        <a:xfrm>
          <a:off x="0" y="4306213"/>
          <a:ext cx="6513603" cy="1298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12-05-19 14:52	sassy1ntn	5.45	4.10	RT @RepGosar: The far-left Senators running for president have already reached their verdict on impeachment. How can we trust them to be impartial jurors in a Senate trial? @RepJasonSmith is right: they should recuse themselves. https://t.co/Zl1rBlYOKW</a:t>
          </a:r>
        </a:p>
      </dsp:txBody>
      <dsp:txXfrm>
        <a:off x="63397" y="4369610"/>
        <a:ext cx="6386809" cy="11719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BE6EB-D9CA-4DD1-BAB5-E97F45E3CB3B}"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40E24-DBFE-43CB-AF1B-607A94D91C7B}" type="slidenum">
              <a:rPr lang="en-US" smtClean="0"/>
              <a:t>‹#›</a:t>
            </a:fld>
            <a:endParaRPr lang="en-US"/>
          </a:p>
        </p:txBody>
      </p:sp>
    </p:spTree>
    <p:extLst>
      <p:ext uri="{BB962C8B-B14F-4D97-AF65-F5344CB8AC3E}">
        <p14:creationId xmlns:p14="http://schemas.microsoft.com/office/powerpoint/2010/main" val="181591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Frequent tweets, people, hashtags, and URLs are drawn in a graph to show important actors in the tweet set, and any relationship or affinity they have to one another.</a:t>
            </a:r>
          </a:p>
        </p:txBody>
      </p:sp>
      <p:sp>
        <p:nvSpPr>
          <p:cNvPr id="4" name="Slide Number Placeholder 3"/>
          <p:cNvSpPr>
            <a:spLocks noGrp="1"/>
          </p:cNvSpPr>
          <p:nvPr>
            <p:ph type="sldNum" sz="quarter" idx="5"/>
          </p:nvPr>
        </p:nvSpPr>
        <p:spPr/>
        <p:txBody>
          <a:bodyPr/>
          <a:lstStyle/>
          <a:p>
            <a:fld id="{AC640E24-DBFE-43CB-AF1B-607A94D91C7B}" type="slidenum">
              <a:rPr lang="en-US" smtClean="0"/>
              <a:t>7</a:t>
            </a:fld>
            <a:endParaRPr lang="en-US"/>
          </a:p>
        </p:txBody>
      </p:sp>
    </p:spTree>
    <p:extLst>
      <p:ext uri="{BB962C8B-B14F-4D97-AF65-F5344CB8AC3E}">
        <p14:creationId xmlns:p14="http://schemas.microsoft.com/office/powerpoint/2010/main" val="1042099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8AD7-E7D9-4DF7-80E3-4CED73A7E3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ED6CF5-F03D-49D5-850C-5FB1F0E72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38A653-1F90-472D-81F5-964C5DE27D61}"/>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5" name="Footer Placeholder 4">
            <a:extLst>
              <a:ext uri="{FF2B5EF4-FFF2-40B4-BE49-F238E27FC236}">
                <a16:creationId xmlns:a16="http://schemas.microsoft.com/office/drawing/2014/main" id="{0A7C808B-F826-4256-A5D7-C06998856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F57AA-B8FE-4852-9D83-480C62C42440}"/>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18494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E57E-C3F0-4E1B-BA6A-F864906504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03BEE0-0633-4F2B-A2A3-20C111533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AE483-3BDD-4974-9062-10631DA3D707}"/>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5" name="Footer Placeholder 4">
            <a:extLst>
              <a:ext uri="{FF2B5EF4-FFF2-40B4-BE49-F238E27FC236}">
                <a16:creationId xmlns:a16="http://schemas.microsoft.com/office/drawing/2014/main" id="{00F90C29-3FBA-4C8F-9E50-97BE7B0C8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10E3C-EF37-4193-AB6E-AF5D5DB4D3F0}"/>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66035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FC37D-377C-4B52-AD45-C4AD8B9C64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93115-998A-40E6-9977-72847F3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DE4C1-BC99-4CF5-819C-644DE49F6D9C}"/>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5" name="Footer Placeholder 4">
            <a:extLst>
              <a:ext uri="{FF2B5EF4-FFF2-40B4-BE49-F238E27FC236}">
                <a16:creationId xmlns:a16="http://schemas.microsoft.com/office/drawing/2014/main" id="{D2E5ADFC-A471-4E19-9DB9-E958A7405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6F9CB-6D68-4882-A725-42138B471FB7}"/>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341803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543A-1233-45A5-BF76-E03DC8B7E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4623A-016B-40AA-9666-9C74ADB46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95A04-EFD2-4C26-9A14-FD6932C33261}"/>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5" name="Footer Placeholder 4">
            <a:extLst>
              <a:ext uri="{FF2B5EF4-FFF2-40B4-BE49-F238E27FC236}">
                <a16:creationId xmlns:a16="http://schemas.microsoft.com/office/drawing/2014/main" id="{F8FF685A-B3DB-4DAD-B1C5-7D64F108F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31BDE-E1E3-4AF7-826E-32CD191CA90E}"/>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345446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11CA-1811-40B9-BDDA-11A13DDAD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DD2E08-3182-4622-9E51-44B6DA4E2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9DB88-44F6-4963-8DE3-7BB8EE7E7648}"/>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5" name="Footer Placeholder 4">
            <a:extLst>
              <a:ext uri="{FF2B5EF4-FFF2-40B4-BE49-F238E27FC236}">
                <a16:creationId xmlns:a16="http://schemas.microsoft.com/office/drawing/2014/main" id="{6600D4E2-C539-4BA4-8630-A7658378E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C242B-524D-456D-904D-7BB1A097DCBB}"/>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287374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E4D3-2D06-41EC-A517-B0781F070C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EE502-739D-4117-88FB-586C3CD0C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256BD1-D0FD-45D2-9E2F-AD89A145C2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7E7FAC-9631-4287-A10A-3215DF6B353B}"/>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6" name="Footer Placeholder 5">
            <a:extLst>
              <a:ext uri="{FF2B5EF4-FFF2-40B4-BE49-F238E27FC236}">
                <a16:creationId xmlns:a16="http://schemas.microsoft.com/office/drawing/2014/main" id="{01229F8E-3913-43B2-8EE8-121F3E8A3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7DC11-3044-45D8-9C76-FF1D3637AB09}"/>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19787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1805-183B-4B3A-AABE-2B7634DCDD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A91C29-A0FF-4534-939A-9A0034E23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28965B-9E7C-49C1-B906-3AC8BF029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D2389F-07A3-4567-AF7C-06EDC91F9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204E3-9770-4B09-9ACD-0DE3B3437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595659-0301-4C27-B97D-83C7C41F0789}"/>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8" name="Footer Placeholder 7">
            <a:extLst>
              <a:ext uri="{FF2B5EF4-FFF2-40B4-BE49-F238E27FC236}">
                <a16:creationId xmlns:a16="http://schemas.microsoft.com/office/drawing/2014/main" id="{031DDCE2-87A6-46DF-BA1E-99CE5C623D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31D2F-2517-4977-B6A8-ABF5FDD8D61F}"/>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3060606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C832-D438-4165-8F4E-E2635485E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B021E7-4360-41A5-8EC8-748E3757B091}"/>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4" name="Footer Placeholder 3">
            <a:extLst>
              <a:ext uri="{FF2B5EF4-FFF2-40B4-BE49-F238E27FC236}">
                <a16:creationId xmlns:a16="http://schemas.microsoft.com/office/drawing/2014/main" id="{06A815C8-6822-47F9-B682-4BC634303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F12976-FD91-4956-B597-0A3FED1EF6AE}"/>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252739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06E42-3A91-41B4-9681-AB804D52B104}"/>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3" name="Footer Placeholder 2">
            <a:extLst>
              <a:ext uri="{FF2B5EF4-FFF2-40B4-BE49-F238E27FC236}">
                <a16:creationId xmlns:a16="http://schemas.microsoft.com/office/drawing/2014/main" id="{7774544A-908A-4653-A5BF-501A3F191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8DABA5-30FB-417F-9E11-35DB13EA3D87}"/>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194376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1250-5980-4A7D-8E3B-807F58231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5BDD26-F20A-4864-AC31-019F86FE6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D2A9F8-3EF6-43A6-AF34-79E098969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D20C0-E54A-4CB3-B12B-2E786797DBF2}"/>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6" name="Footer Placeholder 5">
            <a:extLst>
              <a:ext uri="{FF2B5EF4-FFF2-40B4-BE49-F238E27FC236}">
                <a16:creationId xmlns:a16="http://schemas.microsoft.com/office/drawing/2014/main" id="{966F883A-5648-4C0D-AF40-D2804F331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88830-3FCE-4F82-8FD9-7F92FA437C83}"/>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221725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2300-C421-4533-84A1-1D1812181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76BD9-773B-420C-A7A9-E6A70FA08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04D5E9-58B4-402E-BFA9-A88031D3A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1C181-A366-4280-8D2D-277846F362DC}"/>
              </a:ext>
            </a:extLst>
          </p:cNvPr>
          <p:cNvSpPr>
            <a:spLocks noGrp="1"/>
          </p:cNvSpPr>
          <p:nvPr>
            <p:ph type="dt" sz="half" idx="10"/>
          </p:nvPr>
        </p:nvSpPr>
        <p:spPr/>
        <p:txBody>
          <a:bodyPr/>
          <a:lstStyle/>
          <a:p>
            <a:fld id="{5440E7B1-AD42-4520-9729-D3CE82AE244B}" type="datetimeFigureOut">
              <a:rPr lang="en-US" smtClean="0"/>
              <a:t>12/5/2019</a:t>
            </a:fld>
            <a:endParaRPr lang="en-US"/>
          </a:p>
        </p:txBody>
      </p:sp>
      <p:sp>
        <p:nvSpPr>
          <p:cNvPr id="6" name="Footer Placeholder 5">
            <a:extLst>
              <a:ext uri="{FF2B5EF4-FFF2-40B4-BE49-F238E27FC236}">
                <a16:creationId xmlns:a16="http://schemas.microsoft.com/office/drawing/2014/main" id="{DE998590-E4E0-4ADE-B95A-04C19FC50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79A5B-3D05-4B6D-AC75-A80B933A5B01}"/>
              </a:ext>
            </a:extLst>
          </p:cNvPr>
          <p:cNvSpPr>
            <a:spLocks noGrp="1"/>
          </p:cNvSpPr>
          <p:nvPr>
            <p:ph type="sldNum" sz="quarter" idx="12"/>
          </p:nvPr>
        </p:nvSpPr>
        <p:spPr/>
        <p:txBody>
          <a:bodyPr/>
          <a:lstStyle/>
          <a:p>
            <a:fld id="{0389EE75-8859-48A4-AF98-F08C869A1112}" type="slidenum">
              <a:rPr lang="en-US" smtClean="0"/>
              <a:t>‹#›</a:t>
            </a:fld>
            <a:endParaRPr lang="en-US"/>
          </a:p>
        </p:txBody>
      </p:sp>
    </p:spTree>
    <p:extLst>
      <p:ext uri="{BB962C8B-B14F-4D97-AF65-F5344CB8AC3E}">
        <p14:creationId xmlns:p14="http://schemas.microsoft.com/office/powerpoint/2010/main" val="365628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3639E-4EDE-449E-82D6-8AA0EB91E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7AF47-7E51-494A-BF39-AEE8A09A4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21764-80F9-46A9-91EF-D497FD9F5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0E7B1-AD42-4520-9729-D3CE82AE244B}" type="datetimeFigureOut">
              <a:rPr lang="en-US" smtClean="0"/>
              <a:t>12/5/2019</a:t>
            </a:fld>
            <a:endParaRPr lang="en-US"/>
          </a:p>
        </p:txBody>
      </p:sp>
      <p:sp>
        <p:nvSpPr>
          <p:cNvPr id="5" name="Footer Placeholder 4">
            <a:extLst>
              <a:ext uri="{FF2B5EF4-FFF2-40B4-BE49-F238E27FC236}">
                <a16:creationId xmlns:a16="http://schemas.microsoft.com/office/drawing/2014/main" id="{3C82B3A3-A50D-41BE-90E3-FAEAAC3BEB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F586E3-39B9-441D-A66D-2030EADB8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9EE75-8859-48A4-AF98-F08C869A1112}" type="slidenum">
              <a:rPr lang="en-US" smtClean="0"/>
              <a:t>‹#›</a:t>
            </a:fld>
            <a:endParaRPr lang="en-US"/>
          </a:p>
        </p:txBody>
      </p:sp>
    </p:spTree>
    <p:extLst>
      <p:ext uri="{BB962C8B-B14F-4D97-AF65-F5344CB8AC3E}">
        <p14:creationId xmlns:p14="http://schemas.microsoft.com/office/powerpoint/2010/main" val="27399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249CAA-4B30-457A-8E8F-38A111B15B8E}"/>
              </a:ext>
            </a:extLst>
          </p:cNvPr>
          <p:cNvSpPr>
            <a:spLocks noGrp="1"/>
          </p:cNvSpPr>
          <p:nvPr>
            <p:ph type="ctrTitle"/>
          </p:nvPr>
        </p:nvSpPr>
        <p:spPr>
          <a:xfrm>
            <a:off x="838199" y="4525347"/>
            <a:ext cx="6801321" cy="1737360"/>
          </a:xfrm>
        </p:spPr>
        <p:txBody>
          <a:bodyPr anchor="ctr">
            <a:normAutofit/>
          </a:bodyPr>
          <a:lstStyle/>
          <a:p>
            <a:pPr algn="r"/>
            <a:r>
              <a:rPr lang="en-US" sz="5100"/>
              <a:t>Graph Visualization of Tweets on Impeachment</a:t>
            </a:r>
          </a:p>
        </p:txBody>
      </p:sp>
      <p:sp>
        <p:nvSpPr>
          <p:cNvPr id="3" name="Subtitle 2">
            <a:extLst>
              <a:ext uri="{FF2B5EF4-FFF2-40B4-BE49-F238E27FC236}">
                <a16:creationId xmlns:a16="http://schemas.microsoft.com/office/drawing/2014/main" id="{CC258825-0ACA-4D21-B43B-30604818CEA3}"/>
              </a:ext>
            </a:extLst>
          </p:cNvPr>
          <p:cNvSpPr>
            <a:spLocks noGrp="1"/>
          </p:cNvSpPr>
          <p:nvPr>
            <p:ph type="subTitle" idx="1"/>
          </p:nvPr>
        </p:nvSpPr>
        <p:spPr>
          <a:xfrm>
            <a:off x="7961258" y="4525347"/>
            <a:ext cx="3258675" cy="1737360"/>
          </a:xfrm>
        </p:spPr>
        <p:txBody>
          <a:bodyPr anchor="ctr">
            <a:normAutofit/>
          </a:bodyPr>
          <a:lstStyle/>
          <a:p>
            <a:pPr algn="l"/>
            <a:r>
              <a:rPr lang="en-US" dirty="0"/>
              <a:t>Galadriel Thoman</a:t>
            </a:r>
            <a:endParaRPr lang="en-US"/>
          </a:p>
          <a:p>
            <a:pPr algn="l"/>
            <a:r>
              <a:rPr lang="en-US" dirty="0"/>
              <a:t>Data Management</a:t>
            </a:r>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19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BA542-033A-4B1E-9708-3074A747D7B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Twitter Visualization: WordClouds</a:t>
            </a:r>
          </a:p>
        </p:txBody>
      </p:sp>
      <p:pic>
        <p:nvPicPr>
          <p:cNvPr id="4" name="Content Placeholder 3">
            <a:extLst>
              <a:ext uri="{FF2B5EF4-FFF2-40B4-BE49-F238E27FC236}">
                <a16:creationId xmlns:a16="http://schemas.microsoft.com/office/drawing/2014/main" id="{3D488AE7-8C80-4094-95A7-5216407DCF4C}"/>
              </a:ext>
            </a:extLst>
          </p:cNvPr>
          <p:cNvPicPr>
            <a:picLocks noGrp="1" noChangeAspect="1"/>
          </p:cNvPicPr>
          <p:nvPr>
            <p:ph idx="1"/>
          </p:nvPr>
        </p:nvPicPr>
        <p:blipFill>
          <a:blip r:embed="rId2"/>
          <a:stretch>
            <a:fillRect/>
          </a:stretch>
        </p:blipFill>
        <p:spPr>
          <a:xfrm>
            <a:off x="643467" y="2154778"/>
            <a:ext cx="10905066" cy="3435096"/>
          </a:xfrm>
          <a:prstGeom prst="rect">
            <a:avLst/>
          </a:prstGeom>
        </p:spPr>
      </p:pic>
    </p:spTree>
    <p:extLst>
      <p:ext uri="{BB962C8B-B14F-4D97-AF65-F5344CB8AC3E}">
        <p14:creationId xmlns:p14="http://schemas.microsoft.com/office/powerpoint/2010/main" val="62676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DD20C-D3FB-41A0-8506-6CED72A94AB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Twitter Visualization: Timeline of Today</a:t>
            </a:r>
          </a:p>
        </p:txBody>
      </p:sp>
      <p:pic>
        <p:nvPicPr>
          <p:cNvPr id="4" name="Content Placeholder 3">
            <a:extLst>
              <a:ext uri="{FF2B5EF4-FFF2-40B4-BE49-F238E27FC236}">
                <a16:creationId xmlns:a16="http://schemas.microsoft.com/office/drawing/2014/main" id="{90A264BD-0438-48E5-9413-A6A62E5C46C5}"/>
              </a:ext>
            </a:extLst>
          </p:cNvPr>
          <p:cNvPicPr>
            <a:picLocks noGrp="1" noChangeAspect="1"/>
          </p:cNvPicPr>
          <p:nvPr>
            <p:ph idx="1"/>
          </p:nvPr>
        </p:nvPicPr>
        <p:blipFill>
          <a:blip r:embed="rId2"/>
          <a:stretch>
            <a:fillRect/>
          </a:stretch>
        </p:blipFill>
        <p:spPr>
          <a:xfrm>
            <a:off x="643467" y="2182041"/>
            <a:ext cx="10905066" cy="3380570"/>
          </a:xfrm>
          <a:prstGeom prst="rect">
            <a:avLst/>
          </a:prstGeom>
        </p:spPr>
      </p:pic>
    </p:spTree>
    <p:extLst>
      <p:ext uri="{BB962C8B-B14F-4D97-AF65-F5344CB8AC3E}">
        <p14:creationId xmlns:p14="http://schemas.microsoft.com/office/powerpoint/2010/main" val="288454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410C41-E663-4224-B920-552753368CBE}"/>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Example Grabbed Tweets</a:t>
            </a:r>
          </a:p>
        </p:txBody>
      </p:sp>
      <p:graphicFrame>
        <p:nvGraphicFramePr>
          <p:cNvPr id="5" name="Content Placeholder 2">
            <a:extLst>
              <a:ext uri="{FF2B5EF4-FFF2-40B4-BE49-F238E27FC236}">
                <a16:creationId xmlns:a16="http://schemas.microsoft.com/office/drawing/2014/main" id="{8DA2D8A1-6442-4B3B-968C-A22DA3E43718}"/>
              </a:ext>
            </a:extLst>
          </p:cNvPr>
          <p:cNvGraphicFramePr>
            <a:graphicFrameLocks noGrp="1"/>
          </p:cNvGraphicFramePr>
          <p:nvPr>
            <p:ph idx="1"/>
            <p:extLst>
              <p:ext uri="{D42A27DB-BD31-4B8C-83A1-F6EECF244321}">
                <p14:modId xmlns:p14="http://schemas.microsoft.com/office/powerpoint/2010/main" val="404330787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78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AB4A2D-4530-4BD3-9F39-AE0B24B93CD8}"/>
              </a:ext>
            </a:extLst>
          </p:cNvPr>
          <p:cNvPicPr>
            <a:picLocks noChangeAspect="1"/>
          </p:cNvPicPr>
          <p:nvPr/>
        </p:nvPicPr>
        <p:blipFill>
          <a:blip r:embed="rId2"/>
          <a:stretch>
            <a:fillRect/>
          </a:stretch>
        </p:blipFill>
        <p:spPr>
          <a:xfrm>
            <a:off x="1681744" y="272331"/>
            <a:ext cx="8828511" cy="6313338"/>
          </a:xfrm>
          <a:prstGeom prst="rect">
            <a:avLst/>
          </a:prstGeom>
        </p:spPr>
      </p:pic>
    </p:spTree>
    <p:extLst>
      <p:ext uri="{BB962C8B-B14F-4D97-AF65-F5344CB8AC3E}">
        <p14:creationId xmlns:p14="http://schemas.microsoft.com/office/powerpoint/2010/main" val="400787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9FD220-095B-415A-ACF6-AB176E251883}"/>
              </a:ext>
            </a:extLst>
          </p:cNvPr>
          <p:cNvPicPr>
            <a:picLocks noChangeAspect="1"/>
          </p:cNvPicPr>
          <p:nvPr/>
        </p:nvPicPr>
        <p:blipFill>
          <a:blip r:embed="rId2"/>
          <a:stretch>
            <a:fillRect/>
          </a:stretch>
        </p:blipFill>
        <p:spPr>
          <a:xfrm>
            <a:off x="1662690" y="272331"/>
            <a:ext cx="8866620" cy="6313338"/>
          </a:xfrm>
          <a:prstGeom prst="rect">
            <a:avLst/>
          </a:prstGeom>
        </p:spPr>
      </p:pic>
    </p:spTree>
    <p:extLst>
      <p:ext uri="{BB962C8B-B14F-4D97-AF65-F5344CB8AC3E}">
        <p14:creationId xmlns:p14="http://schemas.microsoft.com/office/powerpoint/2010/main" val="369852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8104E0-B3BA-44D2-B269-657DC232A176}"/>
              </a:ext>
            </a:extLst>
          </p:cNvPr>
          <p:cNvPicPr>
            <a:picLocks noChangeAspect="1"/>
          </p:cNvPicPr>
          <p:nvPr/>
        </p:nvPicPr>
        <p:blipFill>
          <a:blip r:embed="rId2"/>
          <a:stretch>
            <a:fillRect/>
          </a:stretch>
        </p:blipFill>
        <p:spPr>
          <a:xfrm>
            <a:off x="1332414" y="272331"/>
            <a:ext cx="9527171" cy="6313338"/>
          </a:xfrm>
          <a:prstGeom prst="rect">
            <a:avLst/>
          </a:prstGeom>
        </p:spPr>
      </p:pic>
    </p:spTree>
    <p:extLst>
      <p:ext uri="{BB962C8B-B14F-4D97-AF65-F5344CB8AC3E}">
        <p14:creationId xmlns:p14="http://schemas.microsoft.com/office/powerpoint/2010/main" val="201441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DDCA2E-F6E8-4509-8457-4E13F9B57D12}"/>
              </a:ext>
            </a:extLst>
          </p:cNvPr>
          <p:cNvPicPr>
            <a:picLocks noChangeAspect="1"/>
          </p:cNvPicPr>
          <p:nvPr/>
        </p:nvPicPr>
        <p:blipFill>
          <a:blip r:embed="rId2"/>
          <a:stretch>
            <a:fillRect/>
          </a:stretch>
        </p:blipFill>
        <p:spPr>
          <a:xfrm>
            <a:off x="1446663" y="113734"/>
            <a:ext cx="9436097" cy="6651988"/>
          </a:xfrm>
          <a:prstGeom prst="rect">
            <a:avLst/>
          </a:prstGeom>
        </p:spPr>
      </p:pic>
    </p:spTree>
    <p:extLst>
      <p:ext uri="{BB962C8B-B14F-4D97-AF65-F5344CB8AC3E}">
        <p14:creationId xmlns:p14="http://schemas.microsoft.com/office/powerpoint/2010/main" val="146321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B7145B-53B0-44E3-A439-A43A26BB8D40}"/>
              </a:ext>
            </a:extLst>
          </p:cNvPr>
          <p:cNvPicPr>
            <a:picLocks noChangeAspect="1"/>
          </p:cNvPicPr>
          <p:nvPr/>
        </p:nvPicPr>
        <p:blipFill>
          <a:blip r:embed="rId2"/>
          <a:stretch>
            <a:fillRect/>
          </a:stretch>
        </p:blipFill>
        <p:spPr>
          <a:xfrm>
            <a:off x="2361064" y="491398"/>
            <a:ext cx="8052178" cy="5478983"/>
          </a:xfrm>
          <a:prstGeom prst="rect">
            <a:avLst/>
          </a:prstGeom>
        </p:spPr>
      </p:pic>
    </p:spTree>
    <p:extLst>
      <p:ext uri="{BB962C8B-B14F-4D97-AF65-F5344CB8AC3E}">
        <p14:creationId xmlns:p14="http://schemas.microsoft.com/office/powerpoint/2010/main" val="367904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86F3F55-FA7C-4204-AA9B-A10276E52D5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Twitter Visualization: Affinity</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pic>
        <p:nvPicPr>
          <p:cNvPr id="6" name="Content Placeholder 5">
            <a:extLst>
              <a:ext uri="{FF2B5EF4-FFF2-40B4-BE49-F238E27FC236}">
                <a16:creationId xmlns:a16="http://schemas.microsoft.com/office/drawing/2014/main" id="{38498FB6-5747-4C54-A211-B904D73D6DA4}"/>
              </a:ext>
            </a:extLst>
          </p:cNvPr>
          <p:cNvPicPr>
            <a:picLocks noGrp="1" noChangeAspect="1"/>
          </p:cNvPicPr>
          <p:nvPr>
            <p:ph idx="1"/>
          </p:nvPr>
        </p:nvPicPr>
        <p:blipFill>
          <a:blip r:embed="rId3"/>
          <a:stretch>
            <a:fillRect/>
          </a:stretch>
        </p:blipFill>
        <p:spPr>
          <a:xfrm>
            <a:off x="2207327" y="1675227"/>
            <a:ext cx="7777345" cy="4394199"/>
          </a:xfrm>
          <a:prstGeom prst="rect">
            <a:avLst/>
          </a:prstGeom>
        </p:spPr>
      </p:pic>
    </p:spTree>
    <p:extLst>
      <p:ext uri="{BB962C8B-B14F-4D97-AF65-F5344CB8AC3E}">
        <p14:creationId xmlns:p14="http://schemas.microsoft.com/office/powerpoint/2010/main" val="67902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AA3F6-AD80-44E3-96E5-095032CE442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Twitter Visualization: Sentiment</a:t>
            </a:r>
          </a:p>
        </p:txBody>
      </p:sp>
      <p:pic>
        <p:nvPicPr>
          <p:cNvPr id="4" name="Content Placeholder 3">
            <a:extLst>
              <a:ext uri="{FF2B5EF4-FFF2-40B4-BE49-F238E27FC236}">
                <a16:creationId xmlns:a16="http://schemas.microsoft.com/office/drawing/2014/main" id="{3D7D4843-9F8B-4398-8CB3-9158C69364C8}"/>
              </a:ext>
            </a:extLst>
          </p:cNvPr>
          <p:cNvPicPr>
            <a:picLocks noGrp="1" noChangeAspect="1"/>
          </p:cNvPicPr>
          <p:nvPr>
            <p:ph idx="1"/>
          </p:nvPr>
        </p:nvPicPr>
        <p:blipFill>
          <a:blip r:embed="rId2"/>
          <a:stretch>
            <a:fillRect/>
          </a:stretch>
        </p:blipFill>
        <p:spPr>
          <a:xfrm>
            <a:off x="643467" y="2154778"/>
            <a:ext cx="10905066" cy="3435096"/>
          </a:xfrm>
          <a:prstGeom prst="rect">
            <a:avLst/>
          </a:prstGeom>
        </p:spPr>
      </p:pic>
    </p:spTree>
    <p:extLst>
      <p:ext uri="{BB962C8B-B14F-4D97-AF65-F5344CB8AC3E}">
        <p14:creationId xmlns:p14="http://schemas.microsoft.com/office/powerpoint/2010/main" val="49364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B8B90-30D3-4963-83B7-38F611A83A2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Twitter Visualization: Topics</a:t>
            </a:r>
          </a:p>
        </p:txBody>
      </p:sp>
      <p:pic>
        <p:nvPicPr>
          <p:cNvPr id="4" name="Content Placeholder 3">
            <a:extLst>
              <a:ext uri="{FF2B5EF4-FFF2-40B4-BE49-F238E27FC236}">
                <a16:creationId xmlns:a16="http://schemas.microsoft.com/office/drawing/2014/main" id="{737C99AB-B159-417B-9BCE-8488911BB36A}"/>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403158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335</Words>
  <Application>Microsoft Office PowerPoint</Application>
  <PresentationFormat>Widescreen</PresentationFormat>
  <Paragraphs>15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Graph Visualization of Tweets on Impeachment</vt:lpstr>
      <vt:lpstr>PowerPoint Presentation</vt:lpstr>
      <vt:lpstr>PowerPoint Presentation</vt:lpstr>
      <vt:lpstr>PowerPoint Presentation</vt:lpstr>
      <vt:lpstr>PowerPoint Presentation</vt:lpstr>
      <vt:lpstr>PowerPoint Presentation</vt:lpstr>
      <vt:lpstr>Twitter Visualization: Affinity </vt:lpstr>
      <vt:lpstr>Twitter Visualization: Sentiment</vt:lpstr>
      <vt:lpstr>Twitter Visualization: Topics</vt:lpstr>
      <vt:lpstr>Twitter Visualization: WordClouds</vt:lpstr>
      <vt:lpstr>Twitter Visualization: Timeline of Today</vt:lpstr>
      <vt:lpstr>Example Grabbed Tweets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Visualization: Affinity </dc:title>
  <dc:creator>Galadriel Thoman</dc:creator>
  <cp:lastModifiedBy>Galadriel Thoman</cp:lastModifiedBy>
  <cp:revision>2</cp:revision>
  <dcterms:created xsi:type="dcterms:W3CDTF">2019-12-05T20:09:08Z</dcterms:created>
  <dcterms:modified xsi:type="dcterms:W3CDTF">2019-12-05T20:18:55Z</dcterms:modified>
</cp:coreProperties>
</file>