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3" r:id="rId9"/>
    <p:sldId id="261" r:id="rId10"/>
    <p:sldId id="262" r:id="rId11"/>
    <p:sldId id="266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2" autoAdjust="0"/>
    <p:restoredTop sz="99659" autoAdjust="0"/>
  </p:normalViewPr>
  <p:slideViewPr>
    <p:cSldViewPr snapToGrid="0" snapToObjects="1">
      <p:cViewPr>
        <p:scale>
          <a:sx n="120" d="100"/>
          <a:sy n="120" d="100"/>
        </p:scale>
        <p:origin x="-816" y="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1DD0-1C73-8248-9B13-015BC3D9623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49-FF66-FD4F-B2C9-A902BFE7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8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1DD0-1C73-8248-9B13-015BC3D9623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49-FF66-FD4F-B2C9-A902BFE7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1DD0-1C73-8248-9B13-015BC3D9623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49-FF66-FD4F-B2C9-A902BFE7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5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1DD0-1C73-8248-9B13-015BC3D9623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49-FF66-FD4F-B2C9-A902BFE7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2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1DD0-1C73-8248-9B13-015BC3D9623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49-FF66-FD4F-B2C9-A902BFE7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4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1DD0-1C73-8248-9B13-015BC3D9623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49-FF66-FD4F-B2C9-A902BFE7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1DD0-1C73-8248-9B13-015BC3D9623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49-FF66-FD4F-B2C9-A902BFE7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7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1DD0-1C73-8248-9B13-015BC3D9623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49-FF66-FD4F-B2C9-A902BFE7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8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1DD0-1C73-8248-9B13-015BC3D9623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49-FF66-FD4F-B2C9-A902BFE7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1DD0-1C73-8248-9B13-015BC3D9623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49-FF66-FD4F-B2C9-A902BFE7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5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1DD0-1C73-8248-9B13-015BC3D9623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49-FF66-FD4F-B2C9-A902BFE7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61DD0-1C73-8248-9B13-015BC3D96235}" type="datetimeFigureOut">
              <a:rPr lang="en-US" smtClean="0"/>
              <a:t>7/26/13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1AD49-FF66-FD4F-B2C9-A902BFE7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0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741" y="2130425"/>
            <a:ext cx="6364014" cy="1470025"/>
          </a:xfrm>
        </p:spPr>
        <p:txBody>
          <a:bodyPr/>
          <a:lstStyle/>
          <a:p>
            <a:r>
              <a:rPr lang="en-US" dirty="0" smtClean="0"/>
              <a:t>Schema for database behind the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7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en-US" sz="1800" dirty="0" smtClean="0"/>
              <a:t>(r3)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400" dirty="0" smtClean="0"/>
              <a:t>Class Client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class properties: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extent: </a:t>
            </a:r>
            <a:r>
              <a:rPr lang="en-US" sz="1400" dirty="0" err="1" smtClean="0"/>
              <a:t>cllinets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instance properties: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   # attributes: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title: one of ( Mr., </a:t>
            </a:r>
            <a:r>
              <a:rPr lang="en-US" sz="1400" dirty="0" err="1" smtClean="0"/>
              <a:t>Mrs</a:t>
            </a:r>
            <a:r>
              <a:rPr lang="en-US" sz="1400" dirty="0" smtClean="0"/>
              <a:t>, </a:t>
            </a:r>
            <a:r>
              <a:rPr lang="en-US" sz="1400" dirty="0" err="1" smtClean="0"/>
              <a:t>Ms</a:t>
            </a:r>
            <a:r>
              <a:rPr lang="en-US" sz="1400" dirty="0" smtClean="0"/>
              <a:t>, Dr. 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first_name</a:t>
            </a:r>
            <a:r>
              <a:rPr lang="en-US" sz="1400" dirty="0" smtClean="0"/>
              <a:t>: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last_name</a:t>
            </a:r>
            <a:r>
              <a:rPr lang="en-US" sz="1400" dirty="0" smtClean="0"/>
              <a:t>: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address:			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street: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suite:	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city: 	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state: String; </a:t>
            </a:r>
            <a:r>
              <a:rPr lang="en-US" sz="1400" dirty="0" err="1" smtClean="0"/>
              <a:t>oneof</a:t>
            </a:r>
            <a:r>
              <a:rPr lang="en-US" sz="1400" dirty="0" smtClean="0"/>
              <a:t> {State}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country: String 	 # 3 character ISO codes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zip: String 		 # 5 character zip code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work_phone</a:t>
            </a:r>
            <a:r>
              <a:rPr lang="en-US" sz="1400" dirty="0" smtClean="0"/>
              <a:t>:  Telephone  # subtype </a:t>
            </a:r>
            <a:r>
              <a:rPr lang="en-US" sz="1400" dirty="0" err="1" smtClean="0"/>
              <a:t>US_Telephone_No</a:t>
            </a:r>
            <a:r>
              <a:rPr lang="en-US" sz="1400" dirty="0" smtClean="0"/>
              <a:t> if country = USA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mobile_phone</a:t>
            </a:r>
            <a:r>
              <a:rPr lang="en-US" sz="1400" dirty="0" smtClean="0"/>
              <a:t>: Telephone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    # relationships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practitioner: {Practitioner}	 # 1:m relationship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	# Note: Practitioner is the root </a:t>
            </a:r>
            <a:r>
              <a:rPr lang="en-US" sz="1400" dirty="0" err="1" smtClean="0"/>
              <a:t>supertype</a:t>
            </a:r>
            <a:r>
              <a:rPr lang="en-US" sz="1400" dirty="0" smtClean="0"/>
              <a:t> for MDs, NDs, Nutritionists, </a:t>
            </a:r>
            <a:r>
              <a:rPr lang="en-US" sz="1400" dirty="0" err="1" smtClean="0"/>
              <a:t>Dietitionists</a:t>
            </a:r>
            <a:r>
              <a:rPr lang="en-US" sz="1400" dirty="0" smtClean="0"/>
              <a:t>, other Clinicians 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profile_simple</a:t>
            </a:r>
            <a:r>
              <a:rPr lang="en-US" sz="1400" dirty="0" smtClean="0"/>
              <a:t>: Profile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profile_deeper</a:t>
            </a:r>
            <a:r>
              <a:rPr lang="en-US" sz="1400" dirty="0" smtClean="0"/>
              <a:t>:  Profile  # replace with subtype when we start having them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program: { [ date, Program ] } 	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 # insurance coverage information:  for the person if adult </a:t>
            </a:r>
            <a:r>
              <a:rPr lang="en-US" sz="1400" dirty="0" err="1" smtClean="0"/>
              <a:t>iis</a:t>
            </a:r>
            <a:r>
              <a:rPr lang="en-US" sz="1400" dirty="0" smtClean="0"/>
              <a:t> the patient; for the kid(s) if the kids are the patients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# marketing information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source: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referrred_by</a:t>
            </a:r>
            <a:r>
              <a:rPr lang="en-US" sz="1400" dirty="0" smtClean="0"/>
              <a:t>: 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relationships:  friend, acquaintance, </a:t>
            </a:r>
            <a:r>
              <a:rPr lang="en-US" sz="1400" dirty="0" err="1" smtClean="0"/>
              <a:t>family_member</a:t>
            </a:r>
            <a:r>
              <a:rPr lang="en-US" sz="1400" dirty="0" smtClean="0"/>
              <a:t>, doctor, clinician, …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6859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</a:t>
            </a:r>
            <a:r>
              <a:rPr lang="en-US" sz="1800" dirty="0" smtClean="0"/>
              <a:t>(r3)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400" dirty="0" smtClean="0"/>
              <a:t>Class Patient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class properties: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extent: patients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instance properties: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   # attributes: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first_name</a:t>
            </a:r>
            <a:r>
              <a:rPr lang="en-US" sz="1400" dirty="0" smtClean="0"/>
              <a:t>: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last_name</a:t>
            </a:r>
            <a:r>
              <a:rPr lang="en-US" sz="1400" dirty="0" smtClean="0"/>
              <a:t>: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sex: one of (male, female)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age:  integer in range 1..90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child?: </a:t>
            </a:r>
            <a:r>
              <a:rPr lang="en-US" sz="1400" dirty="0" err="1" smtClean="0"/>
              <a:t>boolean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child_of</a:t>
            </a:r>
            <a:r>
              <a:rPr lang="en-US" sz="1400" dirty="0" smtClean="0"/>
              <a:t>: Client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address:				# or is it enough to have tis in the Client class? Assume kids live </a:t>
            </a:r>
            <a:r>
              <a:rPr lang="en-US" sz="1400" dirty="0" err="1" smtClean="0"/>
              <a:t>wiith</a:t>
            </a:r>
            <a:r>
              <a:rPr lang="en-US" sz="1400" dirty="0" smtClean="0"/>
              <a:t> parents and their mother/father is the client. 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street: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suite:	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city: 	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state: String; </a:t>
            </a:r>
            <a:r>
              <a:rPr lang="en-US" sz="1400" dirty="0" err="1" smtClean="0"/>
              <a:t>oneof</a:t>
            </a:r>
            <a:r>
              <a:rPr lang="en-US" sz="1400" dirty="0" smtClean="0"/>
              <a:t> {State}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country: String 	 # 3 character ISO codes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zip: String 		 # 5 character zip code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work_phone</a:t>
            </a:r>
            <a:r>
              <a:rPr lang="en-US" sz="1400" dirty="0" smtClean="0"/>
              <a:t>:  Telephone  # subtype </a:t>
            </a:r>
            <a:r>
              <a:rPr lang="en-US" sz="1400" dirty="0" err="1" smtClean="0"/>
              <a:t>US_Telephone_No</a:t>
            </a:r>
            <a:r>
              <a:rPr lang="en-US" sz="1400" dirty="0" smtClean="0"/>
              <a:t> if country = USA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mobile_phone</a:t>
            </a:r>
            <a:r>
              <a:rPr lang="en-US" sz="1400" dirty="0" smtClean="0"/>
              <a:t>: Telephone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    # relationships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practitioner: {Practitioner}	 # 1:m relationship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	# Note: Practitioner is the root </a:t>
            </a:r>
            <a:r>
              <a:rPr lang="en-US" sz="1400" dirty="0" err="1" smtClean="0"/>
              <a:t>supertype</a:t>
            </a:r>
            <a:r>
              <a:rPr lang="en-US" sz="1400" dirty="0" smtClean="0"/>
              <a:t> for MDs, NDs, Nutritionists, </a:t>
            </a:r>
            <a:r>
              <a:rPr lang="en-US" sz="1400" dirty="0" err="1" smtClean="0"/>
              <a:t>Dietitionists</a:t>
            </a:r>
            <a:r>
              <a:rPr lang="en-US" sz="1400" dirty="0" smtClean="0"/>
              <a:t>, other Clinicians 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profile_simple</a:t>
            </a:r>
            <a:r>
              <a:rPr lang="en-US" sz="1400" dirty="0" smtClean="0"/>
              <a:t>: Profile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profile_deeper</a:t>
            </a:r>
            <a:r>
              <a:rPr lang="en-US" sz="1400" dirty="0" smtClean="0"/>
              <a:t>:  Profile  # replace with subtype when we start having them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program: { [ date, Program ] }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	# insurance coverage information?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7792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Test_Suite</a:t>
            </a:r>
            <a:r>
              <a:rPr lang="en-US" dirty="0" smtClean="0"/>
              <a:t> </a:t>
            </a:r>
            <a:r>
              <a:rPr lang="en-US" sz="1800" dirty="0" smtClean="0"/>
              <a:t>(r3)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400" dirty="0" smtClean="0"/>
              <a:t>Class </a:t>
            </a:r>
            <a:r>
              <a:rPr lang="en-US" sz="1400" dirty="0" err="1" smtClean="0"/>
              <a:t>Test_Suite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class properties: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extent: </a:t>
            </a:r>
            <a:r>
              <a:rPr lang="en-US" sz="1400" dirty="0" err="1" smtClean="0"/>
              <a:t>test_suites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instance properties: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   # attributes: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test_suite_type</a:t>
            </a:r>
            <a:r>
              <a:rPr lang="en-US" sz="1400" dirty="0" smtClean="0"/>
              <a:t>: String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test_suite_subtype</a:t>
            </a:r>
            <a:r>
              <a:rPr lang="en-US" sz="1400" dirty="0" smtClean="0"/>
              <a:t>: String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date_samples_submitted</a:t>
            </a:r>
            <a:r>
              <a:rPr lang="en-US" sz="1400" dirty="0" smtClean="0"/>
              <a:t>: Date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lab_sent_to</a:t>
            </a:r>
            <a:r>
              <a:rPr lang="en-US" sz="1400" dirty="0" smtClean="0"/>
              <a:t> : Lab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date_processed</a:t>
            </a:r>
            <a:r>
              <a:rPr lang="en-US" sz="1400" dirty="0" smtClean="0"/>
              <a:t>: Date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date_returned_to_blue_spot</a:t>
            </a:r>
            <a:r>
              <a:rPr lang="en-US" sz="1400" dirty="0" smtClean="0"/>
              <a:t>: Date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checked? Boolean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by_whom</a:t>
            </a:r>
            <a:r>
              <a:rPr lang="en-US" sz="1400" dirty="0" smtClean="0"/>
              <a:t>:  String # name/id of </a:t>
            </a:r>
            <a:r>
              <a:rPr lang="en-US" sz="1400" dirty="0" err="1" smtClean="0"/>
              <a:t>BlueSpot_Clinician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ok? Boolean  # if no, we will need some follow-up protocol, and may need fields to track that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date_returned_to_client</a:t>
            </a:r>
            <a:r>
              <a:rPr lang="en-US" sz="1400" dirty="0" smtClean="0"/>
              <a:t>: Date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</a:p>
          <a:p>
            <a:pPr marL="0" indent="0">
              <a:buNone/>
            </a:pPr>
            <a:r>
              <a:rPr lang="en-US" sz="1400" dirty="0" smtClean="0"/>
              <a:t>	    # relationships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tests: { Test 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results: {</a:t>
            </a:r>
            <a:r>
              <a:rPr lang="en-US" sz="1400" dirty="0" err="1" smtClean="0"/>
              <a:t>Test_Suite</a:t>
            </a:r>
            <a:r>
              <a:rPr lang="en-US" sz="1400" dirty="0" err="1"/>
              <a:t>_</a:t>
            </a:r>
            <a:r>
              <a:rPr lang="en-US" sz="1400" dirty="0" err="1" smtClean="0"/>
              <a:t>Results</a:t>
            </a:r>
            <a:r>
              <a:rPr lang="en-US" sz="1400" dirty="0" smtClean="0"/>
              <a:t>}  # or get this by following Test -&gt; </a:t>
            </a:r>
            <a:r>
              <a:rPr lang="en-US" sz="1400" dirty="0" err="1" smtClean="0"/>
              <a:t>Test_Result</a:t>
            </a:r>
            <a:r>
              <a:rPr lang="en-US" sz="1400" dirty="0" smtClean="0"/>
              <a:t> and aggregating them?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patient: Patient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return_results_to</a:t>
            </a:r>
            <a:r>
              <a:rPr lang="en-US" sz="1400" dirty="0" smtClean="0"/>
              <a:t>: one of(client, practitioner, both)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/>
              <a:t>client: Client  # if different than patient, i.e. if tests results for kids are being returned to a </a:t>
            </a:r>
            <a:r>
              <a:rPr lang="en-US" sz="1400" dirty="0" smtClean="0"/>
              <a:t>Parent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practitioner: Practitioner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8489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sz="1800" dirty="0" smtClean="0"/>
              <a:t>(r3)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smtClean="0"/>
              <a:t>Class Test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class properties: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extent: tests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instance properties: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   # attributes: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test_type</a:t>
            </a:r>
            <a:r>
              <a:rPr lang="en-US" sz="1400" dirty="0" smtClean="0"/>
              <a:t>: String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test_subtype</a:t>
            </a:r>
            <a:r>
              <a:rPr lang="en-US" sz="1400" dirty="0" smtClean="0"/>
              <a:t>: String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normal_range</a:t>
            </a:r>
            <a:r>
              <a:rPr lang="en-US" sz="1400" dirty="0" smtClean="0"/>
              <a:t>: range x … y # floating point numbers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result_value</a:t>
            </a:r>
            <a:r>
              <a:rPr lang="en-US" sz="1400" dirty="0" smtClean="0"/>
              <a:t>: integer  # drop separate </a:t>
            </a:r>
            <a:r>
              <a:rPr lang="en-US" sz="1400" dirty="0" err="1" smtClean="0"/>
              <a:t>Test_Results</a:t>
            </a:r>
            <a:r>
              <a:rPr lang="en-US" sz="1400" dirty="0" smtClean="0"/>
              <a:t> class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within_normal_range</a:t>
            </a:r>
            <a:r>
              <a:rPr lang="en-US" sz="1400" dirty="0" smtClean="0"/>
              <a:t>? Boolean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ok? Boolean  # if no, we will need some follow-up protocol, and may need fields to track that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cost: </a:t>
            </a:r>
            <a:r>
              <a:rPr lang="en-US" sz="1400" dirty="0"/>
              <a:t> </a:t>
            </a:r>
            <a:r>
              <a:rPr lang="en-US" sz="1400" dirty="0" smtClean="0"/>
              <a:t>Decimal (6,2)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</a:p>
          <a:p>
            <a:pPr marL="0" indent="0">
              <a:buNone/>
            </a:pPr>
            <a:r>
              <a:rPr lang="en-US" sz="1400" dirty="0" smtClean="0"/>
              <a:t>	    # relationships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test_suite</a:t>
            </a:r>
            <a:r>
              <a:rPr lang="en-US" sz="1400" dirty="0" smtClean="0"/>
              <a:t>: { </a:t>
            </a:r>
            <a:r>
              <a:rPr lang="en-US" sz="1400" dirty="0" err="1" smtClean="0"/>
              <a:t>Test_Suite</a:t>
            </a:r>
            <a:r>
              <a:rPr lang="en-US" sz="1400" dirty="0" smtClean="0"/>
              <a:t> 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# patient: Patient  # redundant; this relationship Is in test-suite; repeat here or drop?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38056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r>
              <a:rPr lang="en-US" sz="1800" dirty="0" smtClean="0"/>
              <a:t>(r3)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smtClean="0"/>
              <a:t>Class Test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class properties: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extent: tests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instance properties: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   # attributes: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test_type</a:t>
            </a:r>
            <a:r>
              <a:rPr lang="en-US" sz="1400" dirty="0" smtClean="0"/>
              <a:t>: String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test_subtype</a:t>
            </a:r>
            <a:r>
              <a:rPr lang="en-US" sz="1400" dirty="0" smtClean="0"/>
              <a:t>: String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normal_range</a:t>
            </a:r>
            <a:r>
              <a:rPr lang="en-US" sz="1400" dirty="0" smtClean="0"/>
              <a:t>: range x … y # floating point numbers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result_value</a:t>
            </a:r>
            <a:r>
              <a:rPr lang="en-US" sz="1400" dirty="0" smtClean="0"/>
              <a:t>: integer  # drop separate </a:t>
            </a:r>
            <a:r>
              <a:rPr lang="en-US" sz="1400" dirty="0" err="1" smtClean="0"/>
              <a:t>Test_Results</a:t>
            </a:r>
            <a:r>
              <a:rPr lang="en-US" sz="1400" dirty="0" smtClean="0"/>
              <a:t> class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within_normal_range</a:t>
            </a:r>
            <a:r>
              <a:rPr lang="en-US" sz="1400" dirty="0" smtClean="0"/>
              <a:t>? Boolean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ok? Boolean  # if no, we will need some follow-up protocol, and may need fields to track that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cost: </a:t>
            </a:r>
            <a:r>
              <a:rPr lang="en-US" sz="1400" dirty="0"/>
              <a:t> </a:t>
            </a:r>
            <a:r>
              <a:rPr lang="en-US" sz="1400" dirty="0" smtClean="0"/>
              <a:t>Decimal (6,2)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</a:p>
          <a:p>
            <a:pPr marL="0" indent="0">
              <a:buNone/>
            </a:pPr>
            <a:r>
              <a:rPr lang="en-US" sz="1400" dirty="0" smtClean="0"/>
              <a:t>	    # relationships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test_suite</a:t>
            </a:r>
            <a:r>
              <a:rPr lang="en-US" sz="1400" dirty="0" smtClean="0"/>
              <a:t>: { </a:t>
            </a:r>
            <a:r>
              <a:rPr lang="en-US" sz="1400" dirty="0" err="1" smtClean="0"/>
              <a:t>Test_Suite</a:t>
            </a:r>
            <a:r>
              <a:rPr lang="en-US" sz="1400" dirty="0" smtClean="0"/>
              <a:t> 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# patient: Patient  # redundant; this relationship Is in test-suite; repeat here or drop?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910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[Program] Element </a:t>
            </a:r>
            <a:r>
              <a:rPr lang="en-US" sz="1800" dirty="0" smtClean="0"/>
              <a:t>(r3)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465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dirty="0" smtClean="0"/>
              <a:t>Class Element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class properties: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extent: </a:t>
            </a:r>
            <a:r>
              <a:rPr lang="en-US" sz="1400" dirty="0" err="1" smtClean="0"/>
              <a:t>program_elements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instance properties: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   # attributes: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element_type</a:t>
            </a:r>
            <a:r>
              <a:rPr lang="en-US" sz="1400" dirty="0" smtClean="0"/>
              <a:t>: </a:t>
            </a:r>
            <a:r>
              <a:rPr lang="en-US" sz="1400" dirty="0" err="1" smtClean="0"/>
              <a:t>oneOf</a:t>
            </a:r>
            <a:r>
              <a:rPr lang="en-US" sz="1400" dirty="0" smtClean="0"/>
              <a:t> (food, </a:t>
            </a:r>
            <a:r>
              <a:rPr lang="en-US" sz="1400" dirty="0" err="1" smtClean="0"/>
              <a:t>nutraceutical</a:t>
            </a:r>
            <a:r>
              <a:rPr lang="en-US" sz="1400" dirty="0" smtClean="0"/>
              <a:t>, [drug], exercise, diet, … )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nutraceutical</a:t>
            </a:r>
            <a:r>
              <a:rPr lang="en-US" sz="1400" dirty="0" smtClean="0"/>
              <a:t>: </a:t>
            </a:r>
            <a:r>
              <a:rPr lang="en-US" sz="1400" dirty="0" err="1" smtClean="0"/>
              <a:t>Nutraceutical</a:t>
            </a:r>
            <a:r>
              <a:rPr lang="en-US" sz="1400" dirty="0" smtClean="0"/>
              <a:t>  # if </a:t>
            </a:r>
            <a:r>
              <a:rPr lang="en-US" sz="1400" dirty="0" err="1" smtClean="0"/>
              <a:t>nutraceutical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vitamin: Vitamin  # if vitamin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name: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contains: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manufacturer: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dose_morning</a:t>
            </a:r>
            <a:r>
              <a:rPr lang="en-US" sz="1400" dirty="0" smtClean="0"/>
              <a:t>: String 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dose_lunch</a:t>
            </a:r>
            <a:r>
              <a:rPr lang="en-US" sz="1400" dirty="0" smtClean="0"/>
              <a:t>: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dose_mid_afternoon</a:t>
            </a:r>
            <a:r>
              <a:rPr lang="en-US" sz="1400" dirty="0" smtClean="0"/>
              <a:t>: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dose_dinner</a:t>
            </a:r>
            <a:r>
              <a:rPr lang="en-US" sz="1400" dirty="0" smtClean="0"/>
              <a:t>: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dose_bedtime</a:t>
            </a:r>
            <a:r>
              <a:rPr lang="en-US" sz="1400" dirty="0" smtClean="0"/>
              <a:t>: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# need to capture actual milligrams in each of the proscribed doses, e.g., what’s in ‘2 capsules’ 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	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</a:p>
          <a:p>
            <a:pPr marL="0" indent="0">
              <a:buNone/>
            </a:pPr>
            <a:r>
              <a:rPr lang="en-US" sz="1400" dirty="0" smtClean="0"/>
              <a:t>	    # relationships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test_suite</a:t>
            </a:r>
            <a:r>
              <a:rPr lang="en-US" sz="1400" dirty="0" smtClean="0"/>
              <a:t>: { </a:t>
            </a:r>
            <a:r>
              <a:rPr lang="en-US" sz="1400" dirty="0" err="1" smtClean="0"/>
              <a:t>Test_Suite</a:t>
            </a:r>
            <a:r>
              <a:rPr lang="en-US" sz="1400" dirty="0" smtClean="0"/>
              <a:t> 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# patient: Patient  # redundant; this relationship Is in test-suite; repeat here or drop?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6649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855208" y="3464490"/>
            <a:ext cx="1611852" cy="482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19437" y="2279217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9688" y="4478385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Child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72303" y="2057174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7758" y="2626975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67758" y="4141022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50252" y="4749261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Test_Results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19437" y="1259448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Practitioner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72303" y="5410870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37605" y="6019113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Outcome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02808" y="3312090"/>
            <a:ext cx="1611852" cy="4825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ADHD Panel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50408" y="3159690"/>
            <a:ext cx="1611852" cy="48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ADHD Profile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43309" y="819741"/>
            <a:ext cx="0" cy="466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43309" y="712482"/>
            <a:ext cx="0" cy="466244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19437" y="263280"/>
            <a:ext cx="1611852" cy="45584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Clinic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313003" y="1715291"/>
            <a:ext cx="8240" cy="574324"/>
            <a:chOff x="2708469" y="685124"/>
            <a:chExt cx="8240" cy="574324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716709" y="793204"/>
              <a:ext cx="0" cy="4662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708469" y="685124"/>
              <a:ext cx="0" cy="4662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>
            <a:stCxn id="39" idx="0"/>
            <a:endCxn id="4" idx="2"/>
          </p:cNvCxnSpPr>
          <p:nvPr/>
        </p:nvCxnSpPr>
        <p:spPr>
          <a:xfrm flipV="1">
            <a:off x="3500884" y="2735060"/>
            <a:ext cx="824479" cy="105956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" idx="2"/>
          </p:cNvCxnSpPr>
          <p:nvPr/>
        </p:nvCxnSpPr>
        <p:spPr>
          <a:xfrm flipH="1" flipV="1">
            <a:off x="4325363" y="2735060"/>
            <a:ext cx="514735" cy="174332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92040" y="4250466"/>
            <a:ext cx="0" cy="49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48484" y="4734529"/>
            <a:ext cx="301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75108" y="4731708"/>
            <a:ext cx="301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8" idx="1"/>
          </p:cNvCxnSpPr>
          <p:nvPr/>
        </p:nvCxnSpPr>
        <p:spPr>
          <a:xfrm flipV="1">
            <a:off x="5131289" y="2285096"/>
            <a:ext cx="1141014" cy="227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1"/>
          </p:cNvCxnSpPr>
          <p:nvPr/>
        </p:nvCxnSpPr>
        <p:spPr>
          <a:xfrm>
            <a:off x="5126744" y="2602869"/>
            <a:ext cx="1141014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131289" y="2626975"/>
            <a:ext cx="1136469" cy="1471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126744" y="2779375"/>
            <a:ext cx="1141014" cy="2631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562104" y="5048189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923985" y="4271882"/>
            <a:ext cx="476549" cy="0"/>
            <a:chOff x="7595006" y="4455326"/>
            <a:chExt cx="476549" cy="0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7710717" y="4455326"/>
              <a:ext cx="3608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7595006" y="4455326"/>
              <a:ext cx="4765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/>
          <p:nvPr/>
        </p:nvCxnSpPr>
        <p:spPr>
          <a:xfrm>
            <a:off x="7923985" y="4478385"/>
            <a:ext cx="4765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8400534" y="4271882"/>
            <a:ext cx="0" cy="2065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190985" y="2686333"/>
            <a:ext cx="984069" cy="1318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94958" y="3794623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4526" y="1285985"/>
            <a:ext cx="1611852" cy="45584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4020" y="1952518"/>
            <a:ext cx="1611852" cy="45584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6420" y="2567410"/>
            <a:ext cx="1611852" cy="45584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Clinician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41620" y="3242187"/>
            <a:ext cx="1611852" cy="45584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Clinician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88884" y="3848246"/>
            <a:ext cx="1611852" cy="45584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Nutritionist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41284" y="4405009"/>
            <a:ext cx="1611852" cy="45584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Dietitionist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93684" y="5013252"/>
            <a:ext cx="1611852" cy="45584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46084" y="5621495"/>
            <a:ext cx="1611852" cy="45584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Therapist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94020" y="6247034"/>
            <a:ext cx="1611852" cy="45584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Psychologist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105872" y="1447575"/>
            <a:ext cx="1324143" cy="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105872" y="1599977"/>
            <a:ext cx="1352101" cy="35254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320623" y="1752380"/>
            <a:ext cx="1137350" cy="81503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841284" y="3685634"/>
            <a:ext cx="0" cy="26138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993684" y="3698030"/>
            <a:ext cx="0" cy="78035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163279" y="3707889"/>
            <a:ext cx="0" cy="130536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332874" y="3717749"/>
            <a:ext cx="0" cy="190374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953472" y="1904780"/>
            <a:ext cx="1547412" cy="434225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332874" y="298564"/>
            <a:ext cx="1119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Initial cut: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834180" y="945604"/>
            <a:ext cx="0" cy="466244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150540" y="3518074"/>
            <a:ext cx="1611852" cy="482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19437" y="1807439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3090" y="2680559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3090" y="4194606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45584" y="4802845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Test_Results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67635" y="5464454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32937" y="6072697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Outcome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98140" y="3365674"/>
            <a:ext cx="1611852" cy="4825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ADHD Panel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45740" y="3213274"/>
            <a:ext cx="1611852" cy="48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Profile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329262" y="2285534"/>
            <a:ext cx="0" cy="3633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4" idx="3"/>
            <a:endCxn id="4" idx="1"/>
          </p:cNvCxnSpPr>
          <p:nvPr/>
        </p:nvCxnSpPr>
        <p:spPr>
          <a:xfrm>
            <a:off x="2186650" y="2035361"/>
            <a:ext cx="133278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57436" y="510177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219317" y="4332046"/>
            <a:ext cx="476549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219317" y="4531969"/>
            <a:ext cx="47654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695866" y="4325466"/>
            <a:ext cx="0" cy="206503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61566" y="2519675"/>
            <a:ext cx="1611852" cy="45584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75924" y="3101543"/>
            <a:ext cx="1611852" cy="45584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273167" y="3679055"/>
            <a:ext cx="1611852" cy="45584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Clinician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75059" y="4332046"/>
            <a:ext cx="1611852" cy="45584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Nutritionist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627459" y="4888809"/>
            <a:ext cx="1611852" cy="45584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Dietitionist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79859" y="5497052"/>
            <a:ext cx="1611852" cy="45584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932259" y="6105295"/>
            <a:ext cx="1611852" cy="45584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Therapist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627459" y="4169434"/>
            <a:ext cx="0" cy="26138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779859" y="4181830"/>
            <a:ext cx="0" cy="78035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949454" y="4191689"/>
            <a:ext cx="0" cy="130536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119049" y="4201549"/>
            <a:ext cx="0" cy="190374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514892" y="1074607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79575" y="754207"/>
            <a:ext cx="6" cy="301514"/>
            <a:chOff x="5818475" y="1715291"/>
            <a:chExt cx="6" cy="301514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818481" y="1715291"/>
              <a:ext cx="0" cy="24225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5818475" y="1774554"/>
              <a:ext cx="0" cy="24225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>
            <a:off x="4300218" y="1525426"/>
            <a:ext cx="0" cy="24225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518402" y="1501604"/>
            <a:ext cx="6" cy="301514"/>
            <a:chOff x="6123275" y="2020091"/>
            <a:chExt cx="6" cy="301514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123281" y="2020091"/>
              <a:ext cx="0" cy="24225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6123275" y="2079354"/>
              <a:ext cx="0" cy="24225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/>
          <p:nvPr/>
        </p:nvSpPr>
        <p:spPr>
          <a:xfrm>
            <a:off x="574798" y="1807439"/>
            <a:ext cx="1611852" cy="45584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Practitioner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1102539" y="2277779"/>
            <a:ext cx="0" cy="26138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254939" y="2290175"/>
            <a:ext cx="0" cy="78035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424534" y="2300035"/>
            <a:ext cx="0" cy="13941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57968" y="1040601"/>
            <a:ext cx="1611852" cy="45584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Clinic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57968" y="322144"/>
            <a:ext cx="1611852" cy="45584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Clinic Group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1305342" y="1496444"/>
            <a:ext cx="6" cy="301514"/>
            <a:chOff x="5818475" y="1715291"/>
            <a:chExt cx="6" cy="301514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5818481" y="1715291"/>
              <a:ext cx="0" cy="24225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5818475" y="1774554"/>
              <a:ext cx="0" cy="24225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4518408" y="2290175"/>
            <a:ext cx="0" cy="92309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697044" y="2308864"/>
            <a:ext cx="0" cy="18926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697044" y="3771575"/>
            <a:ext cx="0" cy="3633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697044" y="4646558"/>
            <a:ext cx="0" cy="24225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936903" y="2308864"/>
            <a:ext cx="0" cy="315559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936903" y="5899329"/>
            <a:ext cx="0" cy="24225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6485483" y="3223212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Condition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5744789" y="3380967"/>
            <a:ext cx="74069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5744789" y="6315272"/>
            <a:ext cx="158213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326923" y="3679055"/>
            <a:ext cx="0" cy="263621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5857436" y="6315272"/>
            <a:ext cx="74069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496738" y="308032"/>
            <a:ext cx="12003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Revision_2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66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150540" y="3391075"/>
            <a:ext cx="1611852" cy="482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19437" y="1116000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3090" y="2553560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3090" y="4067607"/>
            <a:ext cx="1611852" cy="455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Test_Suite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98140" y="3238675"/>
            <a:ext cx="1611852" cy="4825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ADHD Panel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45740" y="3086275"/>
            <a:ext cx="1611852" cy="48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Profile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297369" y="1571843"/>
            <a:ext cx="0" cy="3633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57436" y="497477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219317" y="4205047"/>
            <a:ext cx="476549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219317" y="4404970"/>
            <a:ext cx="47654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695866" y="4198467"/>
            <a:ext cx="0" cy="206503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514892" y="383168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300218" y="833987"/>
            <a:ext cx="0" cy="24225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518402" y="810165"/>
            <a:ext cx="6" cy="301514"/>
            <a:chOff x="6123275" y="2020091"/>
            <a:chExt cx="6" cy="301514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123281" y="2020091"/>
              <a:ext cx="0" cy="24225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6123275" y="2079354"/>
              <a:ext cx="0" cy="24225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4518408" y="1571843"/>
            <a:ext cx="0" cy="15144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697044" y="1571843"/>
            <a:ext cx="0" cy="25027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697044" y="3644576"/>
            <a:ext cx="0" cy="3633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697044" y="4519559"/>
            <a:ext cx="0" cy="24225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6485483" y="3096213"/>
            <a:ext cx="1611852" cy="455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Condition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5744789" y="3253968"/>
            <a:ext cx="74069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326923" y="4426136"/>
            <a:ext cx="0" cy="56980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25127" y="422426"/>
            <a:ext cx="2324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Revision_3 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 changed classes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92769" y="4746405"/>
            <a:ext cx="1611852" cy="45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520997" y="3977125"/>
            <a:ext cx="1611852" cy="455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OutComes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695866" y="4974774"/>
            <a:ext cx="1582134" cy="0"/>
            <a:chOff x="5695866" y="5672668"/>
            <a:chExt cx="1582134" cy="0"/>
          </a:xfrm>
        </p:grpSpPr>
        <p:cxnSp>
          <p:nvCxnSpPr>
            <p:cNvPr id="99" name="Straight Arrow Connector 98"/>
            <p:cNvCxnSpPr/>
            <p:nvPr/>
          </p:nvCxnSpPr>
          <p:spPr>
            <a:xfrm flipH="1">
              <a:off x="5695866" y="5672668"/>
              <a:ext cx="1582134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5815103" y="5672668"/>
              <a:ext cx="733421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3543554" y="1907686"/>
            <a:ext cx="1611852" cy="455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8891" y="383168"/>
            <a:ext cx="34876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 kids, this allows the ‘Client’ to be the</a:t>
            </a:r>
          </a:p>
          <a:p>
            <a:r>
              <a:rPr lang="en-US" sz="1200" dirty="0" smtClean="0"/>
              <a:t>Mother, but the ‘Patients’ to be her </a:t>
            </a:r>
          </a:p>
          <a:p>
            <a:r>
              <a:rPr lang="en-US" sz="1200" dirty="0" smtClean="0"/>
              <a:t>Kids  ( and/or she herself ) </a:t>
            </a:r>
          </a:p>
          <a:p>
            <a:endParaRPr lang="en-US" sz="1200" dirty="0"/>
          </a:p>
          <a:p>
            <a:r>
              <a:rPr lang="en-US" sz="1200" dirty="0" smtClean="0"/>
              <a:t>It does not, however, recognize the distinction between someone who fills out the </a:t>
            </a:r>
            <a:r>
              <a:rPr lang="en-US" sz="1200" dirty="0" err="1" smtClean="0"/>
              <a:t>eProfile</a:t>
            </a:r>
            <a:r>
              <a:rPr lang="en-US" sz="1200" dirty="0" smtClean="0"/>
              <a:t>, but never becomes a Patient — because in this schema, the </a:t>
            </a:r>
            <a:r>
              <a:rPr lang="en-US" sz="1200" dirty="0" err="1" smtClean="0"/>
              <a:t>eProfile</a:t>
            </a:r>
            <a:r>
              <a:rPr lang="en-US" sz="1200" dirty="0"/>
              <a:t> </a:t>
            </a:r>
            <a:r>
              <a:rPr lang="en-US" sz="1200" dirty="0" smtClean="0"/>
              <a:t>Is attached to Patient, not something like </a:t>
            </a:r>
            <a:r>
              <a:rPr lang="en-US" sz="1200" dirty="0" err="1" smtClean="0"/>
              <a:t>Prospective_Patient</a:t>
            </a:r>
            <a:r>
              <a:rPr lang="en-US" sz="1200" dirty="0" smtClean="0"/>
              <a:t>; for now, handle that with an attribute on Patient.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26744" y="4379477"/>
            <a:ext cx="156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revious-test-suite.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7313007" y="3599582"/>
            <a:ext cx="0" cy="40831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316340" y="3678982"/>
            <a:ext cx="0" cy="25591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374245" y="2045161"/>
            <a:ext cx="199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eHealth</a:t>
            </a:r>
            <a:r>
              <a:rPr lang="en-US" sz="1200" dirty="0" smtClean="0"/>
              <a:t> Profile on web site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374245" y="2642061"/>
            <a:ext cx="199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Patient Profile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519462" y="3231828"/>
            <a:ext cx="199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Condition-specific Profile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347868" y="5135657"/>
            <a:ext cx="2346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( includes test results </a:t>
            </a:r>
            <a:r>
              <a:rPr lang="en-US" sz="1200" dirty="0" smtClean="0"/>
              <a:t>)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595789" y="5384173"/>
            <a:ext cx="1611852" cy="455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4849444" y="1607830"/>
            <a:ext cx="0" cy="37763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936976" y="6097490"/>
            <a:ext cx="1611852" cy="455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849444" y="5841573"/>
            <a:ext cx="0" cy="25591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845372" y="5776518"/>
            <a:ext cx="0" cy="25591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155406" y="5413398"/>
            <a:ext cx="234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( the program of </a:t>
            </a:r>
            <a:r>
              <a:rPr lang="en-US" sz="1200" i="1" dirty="0" err="1" smtClean="0"/>
              <a:t>nutraceuticals</a:t>
            </a:r>
            <a:r>
              <a:rPr lang="en-US" sz="1200" i="1" dirty="0" smtClean="0"/>
              <a:t>, [exercise, diet, … recommended</a:t>
            </a:r>
            <a:r>
              <a:rPr lang="en-US" sz="1200" dirty="0" smtClean="0"/>
              <a:t>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620811" y="6144752"/>
            <a:ext cx="316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e.g., </a:t>
            </a:r>
            <a:r>
              <a:rPr lang="en-US" sz="1200" dirty="0" err="1" smtClean="0"/>
              <a:t>nutraceutical</a:t>
            </a:r>
            <a:r>
              <a:rPr lang="en-US" sz="1200" dirty="0" smtClean="0"/>
              <a:t>, dose, when-to-take</a:t>
            </a:r>
          </a:p>
        </p:txBody>
      </p:sp>
    </p:spTree>
    <p:extLst>
      <p:ext uri="{BB962C8B-B14F-4D97-AF65-F5344CB8AC3E}">
        <p14:creationId xmlns:p14="http://schemas.microsoft.com/office/powerpoint/2010/main" val="422229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 </a:t>
            </a:r>
            <a:r>
              <a:rPr lang="en-US" sz="1800" dirty="0" smtClean="0"/>
              <a:t>(r3)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smtClean="0"/>
              <a:t>Class Clinic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class properties: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extent: clinics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instance properties: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name: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address: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street: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suite:	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city: 	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state: String; </a:t>
            </a:r>
            <a:r>
              <a:rPr lang="en-US" sz="1400" dirty="0" err="1" smtClean="0"/>
              <a:t>oneof</a:t>
            </a:r>
            <a:r>
              <a:rPr lang="en-US" sz="1400" dirty="0" smtClean="0"/>
              <a:t> {State}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country: String 	 # 3 character ISO codes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zip: String 		 # 5 character zip code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main_phone</a:t>
            </a:r>
            <a:r>
              <a:rPr lang="en-US" sz="1400" dirty="0" smtClean="0"/>
              <a:t>:  Telephone  # subtype </a:t>
            </a:r>
            <a:r>
              <a:rPr lang="en-US" sz="1400" dirty="0" err="1" smtClean="0"/>
              <a:t>US_Telephone_No</a:t>
            </a:r>
            <a:r>
              <a:rPr lang="en-US" sz="1400" dirty="0" smtClean="0"/>
              <a:t> if country = USA</a:t>
            </a:r>
          </a:p>
          <a:p>
            <a:pPr marL="0" indent="0">
              <a:buNone/>
            </a:pPr>
            <a:r>
              <a:rPr lang="en-US" sz="1400" dirty="0" smtClean="0"/>
              <a:t>		# relationships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clinic_group</a:t>
            </a:r>
            <a:r>
              <a:rPr lang="en-US" sz="1400" dirty="0" smtClean="0"/>
              <a:t>: </a:t>
            </a:r>
            <a:r>
              <a:rPr lang="en-US" sz="1400" dirty="0" err="1" smtClean="0"/>
              <a:t>Clinic_Group</a:t>
            </a:r>
            <a:r>
              <a:rPr lang="en-US" sz="1400" dirty="0" smtClean="0"/>
              <a:t>	 # m:1 relationship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practitioner: {Practitioner}	 # 1:m relationship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# Note: Practitioner is the root </a:t>
            </a:r>
            <a:r>
              <a:rPr lang="en-US" sz="1400" dirty="0" err="1" smtClean="0"/>
              <a:t>supertype</a:t>
            </a:r>
            <a:r>
              <a:rPr lang="en-US" sz="1400" dirty="0" smtClean="0"/>
              <a:t> for MDs, NDs, Nutritionists, </a:t>
            </a:r>
            <a:r>
              <a:rPr lang="en-US" sz="1400" dirty="0" err="1" smtClean="0"/>
              <a:t>Dietitionists</a:t>
            </a:r>
            <a:r>
              <a:rPr lang="en-US" sz="1400" dirty="0" smtClean="0"/>
              <a:t>, other Clinicians 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4576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Practitioner </a:t>
            </a:r>
            <a:r>
              <a:rPr lang="en-US" sz="1800" dirty="0" smtClean="0"/>
              <a:t>(r3)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400" dirty="0" smtClean="0"/>
              <a:t>Class Practitioner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class properties: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extent: practitioners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instance </a:t>
            </a:r>
            <a:r>
              <a:rPr lang="en-US" sz="1400" smtClean="0"/>
              <a:t>properties</a:t>
            </a:r>
            <a:r>
              <a:rPr lang="en-US" sz="1400" smtClean="0"/>
              <a:t>: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/>
              <a:t>	</a:t>
            </a:r>
            <a:r>
              <a:rPr lang="en-US" sz="1400" dirty="0" smtClean="0"/>
              <a:t># attributes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	name</a:t>
            </a:r>
            <a:r>
              <a:rPr lang="en-US" sz="1400" dirty="0" smtClean="0"/>
              <a:t>: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address: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street: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suite:	 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city: 	String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state: String; </a:t>
            </a:r>
            <a:r>
              <a:rPr lang="en-US" sz="1400" dirty="0" err="1" smtClean="0"/>
              <a:t>oneof</a:t>
            </a:r>
            <a:r>
              <a:rPr lang="en-US" sz="1400" dirty="0" smtClean="0"/>
              <a:t> {State}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country: String 	 # 3 character ISO codes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zip: String 		 # 5 character zip code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office_main_phone</a:t>
            </a:r>
            <a:r>
              <a:rPr lang="en-US" sz="1400" dirty="0" smtClean="0"/>
              <a:t>:  Telephone  # subtype </a:t>
            </a:r>
            <a:r>
              <a:rPr lang="en-US" sz="1400" dirty="0" err="1" smtClean="0"/>
              <a:t>US_Telephone_No</a:t>
            </a:r>
            <a:r>
              <a:rPr lang="en-US" sz="1400" dirty="0" smtClean="0"/>
              <a:t> if country = USA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office_extensio</a:t>
            </a:r>
            <a:r>
              <a:rPr lang="en-US" sz="1400" dirty="0" smtClean="0"/>
              <a:t>: Integer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office_direct</a:t>
            </a:r>
            <a:r>
              <a:rPr lang="en-US" sz="1400" dirty="0" smtClean="0"/>
              <a:t>: Telephone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mobile: Telephone</a:t>
            </a:r>
          </a:p>
          <a:p>
            <a:pPr marL="0" indent="0">
              <a:buNone/>
            </a:pPr>
            <a:r>
              <a:rPr lang="en-US" sz="1400" dirty="0" smtClean="0"/>
              <a:t>		email: </a:t>
            </a:r>
            <a:r>
              <a:rPr lang="en-US" sz="1400" dirty="0" err="1" smtClean="0"/>
              <a:t>Email_Address</a:t>
            </a:r>
            <a:r>
              <a:rPr lang="en-US" sz="1400" dirty="0" smtClean="0"/>
              <a:t> # will we need multiple email addresses?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	specialization:  String  # values defined in subtype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treats: { Conditions} # values defined in subtype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can_order_tests</a:t>
            </a:r>
            <a:r>
              <a:rPr lang="en-US" sz="1400" dirty="0" smtClean="0"/>
              <a:t>?: </a:t>
            </a:r>
            <a:r>
              <a:rPr lang="en-US" sz="1400" dirty="0" err="1" smtClean="0"/>
              <a:t>boolean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can_prescribe_nutraceuticals</a:t>
            </a:r>
            <a:r>
              <a:rPr lang="en-US" sz="1400" dirty="0" smtClean="0"/>
              <a:t>: </a:t>
            </a:r>
            <a:r>
              <a:rPr lang="en-US" sz="1400" dirty="0" err="1" smtClean="0"/>
              <a:t>boolean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can_prescribe_drugs</a:t>
            </a:r>
            <a:r>
              <a:rPr lang="en-US" sz="1400" dirty="0" smtClean="0"/>
              <a:t>?: </a:t>
            </a:r>
            <a:r>
              <a:rPr lang="en-US" sz="1400" dirty="0" err="1" smtClean="0"/>
              <a:t>boolean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		# relationships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clinic: Clinic;  # m:1 relationship for now; eventually make Practitioner &lt;&lt;-&gt;&gt; Clinic an </a:t>
            </a:r>
            <a:r>
              <a:rPr lang="en-US" sz="1400" dirty="0" err="1" smtClean="0"/>
              <a:t>n:m</a:t>
            </a:r>
            <a:r>
              <a:rPr lang="en-US" sz="1400" dirty="0" smtClean="0"/>
              <a:t> relationship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associations: {Association}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patients: {Patient}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former_patients</a:t>
            </a:r>
            <a:r>
              <a:rPr lang="en-US" sz="1400" dirty="0" smtClean="0"/>
              <a:t>: {Patient}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7977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 </a:t>
            </a:r>
            <a:r>
              <a:rPr lang="en-US" sz="1800" dirty="0" smtClean="0"/>
              <a:t>(r3)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Class Clinic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class properties: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extent: </a:t>
            </a:r>
            <a:r>
              <a:rPr lang="en-US" sz="1400" dirty="0" err="1" smtClean="0"/>
              <a:t>mds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supertype</a:t>
            </a:r>
            <a:r>
              <a:rPr lang="en-US" sz="1400" dirty="0" smtClean="0"/>
              <a:t>: Practitioner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instance properties: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specialization: </a:t>
            </a:r>
            <a:r>
              <a:rPr lang="en-US" sz="1400" dirty="0" err="1" smtClean="0"/>
              <a:t>one_of</a:t>
            </a:r>
            <a:r>
              <a:rPr lang="en-US" sz="1400" dirty="0" smtClean="0"/>
              <a:t> ( none, pediatrician,  … )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state_licensed_in</a:t>
            </a:r>
            <a:r>
              <a:rPr lang="en-US" sz="1400" dirty="0" smtClean="0"/>
              <a:t>: State # Q: can he be licensed in more than one state?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# fields to track protocols he is/has used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#  	There will be different protocols for different conditions,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#	And the protocols used may vary over time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#	We may want to track this for outcome statistics; 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8684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 </a:t>
            </a:r>
            <a:r>
              <a:rPr lang="en-US" sz="1800" dirty="0" smtClean="0"/>
              <a:t>(r3)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Class ND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description:  Naturopathic Doctor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class properties: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extent: </a:t>
            </a:r>
            <a:r>
              <a:rPr lang="en-US" sz="1400" dirty="0" err="1" smtClean="0"/>
              <a:t>mds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supertype</a:t>
            </a:r>
            <a:r>
              <a:rPr lang="en-US" sz="1400" dirty="0" smtClean="0"/>
              <a:t>: Practitioner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instance properties: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specialization:one</a:t>
            </a:r>
            <a:r>
              <a:rPr lang="en-US" sz="1400" dirty="0" smtClean="0"/>
              <a:t> of { ND specializations } — or should this be a </a:t>
            </a:r>
            <a:r>
              <a:rPr lang="en-US" sz="1400" dirty="0" err="1" smtClean="0"/>
              <a:t>someOf</a:t>
            </a:r>
            <a:r>
              <a:rPr lang="en-US" sz="1400" dirty="0" smtClean="0"/>
              <a:t>?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treats: {Condition} #  </a:t>
            </a:r>
            <a:r>
              <a:rPr lang="en-US" sz="1400" dirty="0" err="1" smtClean="0"/>
              <a:t>someOf</a:t>
            </a:r>
            <a:r>
              <a:rPr lang="en-US" sz="1400" dirty="0" smtClean="0"/>
              <a:t>: …</a:t>
            </a:r>
          </a:p>
          <a:p>
            <a:pPr marL="0" indent="0">
              <a:buNone/>
            </a:pPr>
            <a:r>
              <a:rPr lang="en-US" sz="1400" dirty="0" smtClean="0"/>
              <a:t>		patients: { patient }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state_licensed_in</a:t>
            </a:r>
            <a:r>
              <a:rPr lang="en-US" sz="1400" dirty="0" smtClean="0"/>
              <a:t>: State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can_order_tests</a:t>
            </a:r>
            <a:r>
              <a:rPr lang="en-US" sz="1400" dirty="0" smtClean="0"/>
              <a:t>: </a:t>
            </a:r>
            <a:r>
              <a:rPr lang="en-US" sz="1400" dirty="0" err="1" smtClean="0"/>
              <a:t>boolean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can_prescribe</a:t>
            </a:r>
            <a:r>
              <a:rPr lang="en-US" sz="1400" dirty="0" smtClean="0"/>
              <a:t>: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former_patients</a:t>
            </a:r>
            <a:r>
              <a:rPr lang="en-US" sz="1400" dirty="0" smtClean="0"/>
              <a:t>: { patient }</a:t>
            </a:r>
          </a:p>
          <a:p>
            <a:pPr marL="0" indent="0">
              <a:buNone/>
            </a:pPr>
            <a:r>
              <a:rPr lang="en-US" sz="1400" dirty="0" smtClean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0202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Clinician </a:t>
            </a:r>
            <a:r>
              <a:rPr lang="en-US" sz="1800" dirty="0" smtClean="0"/>
              <a:t>(r3)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Class Clinic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class properties: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extent: clinicians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supertype</a:t>
            </a:r>
            <a:r>
              <a:rPr lang="en-US" sz="1400" dirty="0" smtClean="0"/>
              <a:t>: </a:t>
            </a:r>
            <a:r>
              <a:rPr lang="en-US" sz="1400" dirty="0" err="1" smtClean="0"/>
              <a:t>Practioner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instance properties: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type_of_clinician</a:t>
            </a:r>
            <a:r>
              <a:rPr lang="en-US" sz="1400" dirty="0" smtClean="0"/>
              <a:t>:  one of ( dietician, nutritionist, RN, … } </a:t>
            </a:r>
            <a:r>
              <a:rPr lang="en-US" sz="1400" dirty="0"/>
              <a:t>	</a:t>
            </a:r>
            <a:r>
              <a:rPr lang="en-US" sz="1400" dirty="0" smtClean="0"/>
              <a:t> # any reason to make subtypes of these?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920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275</Words>
  <Application>Microsoft Macintosh PowerPoint</Application>
  <PresentationFormat>On-screen Show (4:3)</PresentationFormat>
  <Paragraphs>317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Schema for database behind the web site</vt:lpstr>
      <vt:lpstr>PowerPoint Presentation</vt:lpstr>
      <vt:lpstr>PowerPoint Presentation</vt:lpstr>
      <vt:lpstr>PowerPoint Presentation</vt:lpstr>
      <vt:lpstr>Clinic (r3)</vt:lpstr>
      <vt:lpstr>Practitioner (r3)</vt:lpstr>
      <vt:lpstr>MD (r3)</vt:lpstr>
      <vt:lpstr>ND (r3) </vt:lpstr>
      <vt:lpstr>Clinician (r3)</vt:lpstr>
      <vt:lpstr>Client (r3)</vt:lpstr>
      <vt:lpstr>Patient (r3)</vt:lpstr>
      <vt:lpstr>Test_Suite (r3)</vt:lpstr>
      <vt:lpstr>Test (r3)</vt:lpstr>
      <vt:lpstr>Program(r3)</vt:lpstr>
      <vt:lpstr>[Program] Element (r3)</vt:lpstr>
    </vt:vector>
  </TitlesOfParts>
  <Company>personal copy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for database behind the web site</dc:title>
  <dc:creator>Thomas Atwood</dc:creator>
  <cp:lastModifiedBy>Thomas Atwood</cp:lastModifiedBy>
  <cp:revision>26</cp:revision>
  <dcterms:created xsi:type="dcterms:W3CDTF">2013-06-20T06:47:34Z</dcterms:created>
  <dcterms:modified xsi:type="dcterms:W3CDTF">2013-07-26T23:15:14Z</dcterms:modified>
</cp:coreProperties>
</file>