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89" d="100"/>
          <a:sy n="89" d="100"/>
        </p:scale>
        <p:origin x="174" y="96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021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879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40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smtClean="0">
                <a:solidFill>
                  <a:srgbClr val="000000"/>
                </a:solidFill>
              </a:rPr>
              <a:t>Applikationssicherheit 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 smtClean="0">
                <a:solidFill>
                  <a:srgbClr val="000000"/>
                </a:solidFill>
              </a:rPr>
              <a:t>Applikationssicherheit 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Thomas Baumann &amp; Egemen Kaba</a:t>
            </a:r>
            <a:endParaRPr lang="de-CH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Applikationssicherheit: Lab 1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 smtClean="0"/>
              <a:t>TextGenerator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err="1" smtClean="0"/>
              <a:t>DESHash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Demo und Analyse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Applikationssicherheit 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TextGenerator</a:t>
            </a:r>
            <a:r>
              <a:rPr lang="de-CH" dirty="0" smtClean="0"/>
              <a:t> (Setup)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162124" y="2197100"/>
            <a:ext cx="3744416" cy="4464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err="1"/>
              <a:t>private</a:t>
            </a:r>
            <a:r>
              <a:rPr lang="fr-CH" sz="1400" dirty="0"/>
              <a:t> </a:t>
            </a:r>
            <a:r>
              <a:rPr lang="fr-CH" sz="1400" dirty="0" err="1"/>
              <a:t>ArrayList</a:t>
            </a:r>
            <a:r>
              <a:rPr lang="fr-CH" sz="1400" dirty="0"/>
              <a:t>&lt;</a:t>
            </a:r>
            <a:r>
              <a:rPr lang="fr-CH" sz="1400" dirty="0" err="1"/>
              <a:t>Integer</a:t>
            </a:r>
            <a:r>
              <a:rPr lang="fr-CH" sz="1400" dirty="0"/>
              <a:t>&gt; </a:t>
            </a:r>
            <a:r>
              <a:rPr lang="fr-CH" sz="1400" dirty="0" err="1"/>
              <a:t>iterated</a:t>
            </a:r>
            <a:r>
              <a:rPr lang="fr-CH" sz="1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err="1"/>
              <a:t>private</a:t>
            </a:r>
            <a:r>
              <a:rPr lang="fr-CH" sz="1400" dirty="0"/>
              <a:t> String[][] </a:t>
            </a:r>
            <a:r>
              <a:rPr lang="fr-CH" sz="1400" dirty="0" err="1"/>
              <a:t>text</a:t>
            </a:r>
            <a:r>
              <a:rPr lang="fr-CH" sz="1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err="1"/>
              <a:t>private</a:t>
            </a:r>
            <a:r>
              <a:rPr lang="fr-CH" sz="1400" dirty="0"/>
              <a:t> </a:t>
            </a:r>
            <a:r>
              <a:rPr lang="fr-CH" sz="1400" dirty="0" err="1"/>
              <a:t>int</a:t>
            </a:r>
            <a:r>
              <a:rPr lang="fr-CH" sz="1400" dirty="0"/>
              <a:t> nr;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err="1"/>
              <a:t>Random</a:t>
            </a:r>
            <a:r>
              <a:rPr lang="fr-CH" sz="1400" dirty="0"/>
              <a:t> rand;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err="1"/>
              <a:t>private</a:t>
            </a:r>
            <a:r>
              <a:rPr lang="fr-CH" sz="1400" dirty="0"/>
              <a:t> </a:t>
            </a:r>
            <a:r>
              <a:rPr lang="fr-CH" sz="1400" dirty="0" err="1"/>
              <a:t>boolean</a:t>
            </a:r>
            <a:r>
              <a:rPr lang="fr-CH" sz="1400" dirty="0"/>
              <a:t> </a:t>
            </a:r>
            <a:r>
              <a:rPr lang="fr-CH" sz="1400" dirty="0" err="1"/>
              <a:t>randomize</a:t>
            </a:r>
            <a:r>
              <a:rPr lang="fr-CH" sz="1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public </a:t>
            </a:r>
            <a:r>
              <a:rPr lang="fr-CH" sz="1400" dirty="0" err="1"/>
              <a:t>TextGenerator</a:t>
            </a:r>
            <a:r>
              <a:rPr lang="fr-CH" sz="1400" dirty="0"/>
              <a:t>(String </a:t>
            </a:r>
            <a:r>
              <a:rPr lang="fr-CH" sz="1400" dirty="0" err="1" smtClean="0"/>
              <a:t>fn</a:t>
            </a:r>
            <a:r>
              <a:rPr lang="fr-CH" sz="1400" dirty="0" smtClean="0"/>
              <a:t>, </a:t>
            </a:r>
            <a:r>
              <a:rPr lang="fr-CH" sz="1400" dirty="0" err="1"/>
              <a:t>boolean</a:t>
            </a:r>
            <a:r>
              <a:rPr lang="fr-CH" sz="1400" dirty="0"/>
              <a:t> </a:t>
            </a:r>
            <a:r>
              <a:rPr lang="fr-CH" sz="1400" dirty="0" smtClean="0"/>
              <a:t>rand) </a:t>
            </a:r>
            <a:r>
              <a:rPr lang="fr-CH" sz="14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try</a:t>
            </a:r>
            <a:r>
              <a:rPr lang="fr-CH" sz="14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 smtClean="0"/>
              <a:t>this.loadTextFile</a:t>
            </a:r>
            <a:r>
              <a:rPr lang="fr-CH" sz="1400" dirty="0" smtClean="0"/>
              <a:t>(</a:t>
            </a:r>
            <a:r>
              <a:rPr lang="fr-CH" sz="1400" dirty="0" err="1" smtClean="0"/>
              <a:t>fn</a:t>
            </a:r>
            <a:r>
              <a:rPr lang="fr-CH" sz="1400" dirty="0" smtClean="0"/>
              <a:t>);</a:t>
            </a: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} catch (</a:t>
            </a:r>
            <a:r>
              <a:rPr lang="fr-CH" sz="1400" dirty="0" err="1"/>
              <a:t>IOException</a:t>
            </a:r>
            <a:r>
              <a:rPr lang="fr-CH" sz="1400" dirty="0"/>
              <a:t> e)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e.printStackTrace</a:t>
            </a:r>
            <a:r>
              <a:rPr lang="fr-CH" sz="14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this.randomize</a:t>
            </a:r>
            <a:r>
              <a:rPr lang="fr-CH" sz="1400" dirty="0"/>
              <a:t> = </a:t>
            </a:r>
            <a:r>
              <a:rPr lang="fr-CH" sz="1400" dirty="0" smtClean="0"/>
              <a:t>rand;</a:t>
            </a: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rand = new </a:t>
            </a:r>
            <a:r>
              <a:rPr lang="fr-CH" sz="1400" dirty="0" err="1"/>
              <a:t>Random</a:t>
            </a:r>
            <a:r>
              <a:rPr lang="fr-CH" sz="14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this.nr = -1;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this.iterated</a:t>
            </a:r>
            <a:r>
              <a:rPr lang="fr-CH" sz="1400" dirty="0"/>
              <a:t> = new </a:t>
            </a:r>
            <a:r>
              <a:rPr lang="fr-CH" sz="1400" dirty="0" err="1"/>
              <a:t>ArrayList</a:t>
            </a:r>
            <a:r>
              <a:rPr lang="fr-CH" sz="1400" dirty="0"/>
              <a:t>&lt;</a:t>
            </a:r>
            <a:r>
              <a:rPr lang="fr-CH" sz="1400" dirty="0" err="1"/>
              <a:t>Integer</a:t>
            </a:r>
            <a:r>
              <a:rPr lang="fr-CH" sz="1400" dirty="0"/>
              <a:t>&gt;();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}</a:t>
            </a:r>
            <a:endParaRPr lang="de-CH" sz="1400" dirty="0"/>
          </a:p>
        </p:txBody>
      </p:sp>
      <p:sp>
        <p:nvSpPr>
          <p:cNvPr id="7" name="Textplatzhalter 5"/>
          <p:cNvSpPr txBox="1">
            <a:spLocks/>
          </p:cNvSpPr>
          <p:nvPr/>
        </p:nvSpPr>
        <p:spPr bwMode="auto">
          <a:xfrm>
            <a:off x="3906540" y="520726"/>
            <a:ext cx="6786860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 err="1"/>
              <a:t>private</a:t>
            </a:r>
            <a:r>
              <a:rPr lang="fr-CH" sz="1400" kern="0" dirty="0"/>
              <a:t> </a:t>
            </a:r>
            <a:r>
              <a:rPr lang="fr-CH" sz="1400" kern="0" dirty="0" err="1"/>
              <a:t>void</a:t>
            </a:r>
            <a:r>
              <a:rPr lang="fr-CH" sz="1400" kern="0" dirty="0"/>
              <a:t> </a:t>
            </a:r>
            <a:r>
              <a:rPr lang="fr-CH" sz="1400" kern="0" dirty="0" err="1"/>
              <a:t>loadTextFile</a:t>
            </a:r>
            <a:r>
              <a:rPr lang="fr-CH" sz="1400" kern="0" dirty="0"/>
              <a:t>(String </a:t>
            </a:r>
            <a:r>
              <a:rPr lang="fr-CH" sz="1400" kern="0" dirty="0" err="1"/>
              <a:t>fileName</a:t>
            </a:r>
            <a:r>
              <a:rPr lang="fr-CH" sz="1400" kern="0" dirty="0"/>
              <a:t>) </a:t>
            </a:r>
            <a:r>
              <a:rPr lang="fr-CH" sz="1400" kern="0" dirty="0" err="1"/>
              <a:t>throws</a:t>
            </a:r>
            <a:r>
              <a:rPr lang="fr-CH" sz="1400" kern="0" dirty="0"/>
              <a:t> </a:t>
            </a:r>
            <a:r>
              <a:rPr lang="fr-CH" sz="1400" kern="0" dirty="0" err="1"/>
              <a:t>IOException</a:t>
            </a:r>
            <a:r>
              <a:rPr lang="fr-CH" sz="1400" kern="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BufferedReader</a:t>
            </a:r>
            <a:r>
              <a:rPr lang="fr-CH" sz="1400" kern="0" dirty="0"/>
              <a:t> </a:t>
            </a:r>
            <a:r>
              <a:rPr lang="fr-CH" sz="1400" kern="0" dirty="0" err="1"/>
              <a:t>lineReader</a:t>
            </a:r>
            <a:r>
              <a:rPr lang="fr-CH" sz="1400" kern="0" dirty="0"/>
              <a:t> = new </a:t>
            </a:r>
            <a:r>
              <a:rPr lang="fr-CH" sz="1400" kern="0" dirty="0" err="1"/>
              <a:t>BufferedReader</a:t>
            </a:r>
            <a:r>
              <a:rPr lang="fr-CH" sz="1400" kern="0" dirty="0"/>
              <a:t>(new </a:t>
            </a:r>
            <a:r>
              <a:rPr lang="fr-CH" sz="1400" kern="0" dirty="0" err="1"/>
              <a:t>FileReader</a:t>
            </a:r>
            <a:r>
              <a:rPr lang="fr-CH" sz="1400" kern="0" dirty="0"/>
              <a:t>(</a:t>
            </a:r>
            <a:r>
              <a:rPr lang="fr-CH" sz="1400" kern="0" dirty="0" err="1"/>
              <a:t>fileName</a:t>
            </a:r>
            <a:r>
              <a:rPr lang="fr-CH" sz="1400" kern="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int</a:t>
            </a:r>
            <a:r>
              <a:rPr lang="fr-CH" sz="1400" kern="0" dirty="0"/>
              <a:t> </a:t>
            </a:r>
            <a:r>
              <a:rPr lang="fr-CH" sz="1400" kern="0" dirty="0" err="1"/>
              <a:t>lines</a:t>
            </a:r>
            <a:r>
              <a:rPr lang="fr-CH" sz="1400" kern="0" dirty="0"/>
              <a:t> =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while</a:t>
            </a:r>
            <a:r>
              <a:rPr lang="fr-CH" sz="1400" kern="0" dirty="0"/>
              <a:t> (</a:t>
            </a:r>
            <a:r>
              <a:rPr lang="fr-CH" sz="1400" kern="0" dirty="0" err="1"/>
              <a:t>lineReader.readLine</a:t>
            </a:r>
            <a:r>
              <a:rPr lang="fr-CH" sz="1400" kern="0" dirty="0"/>
              <a:t>() != </a:t>
            </a:r>
            <a:r>
              <a:rPr lang="fr-CH" sz="1400" kern="0" dirty="0" err="1"/>
              <a:t>null</a:t>
            </a:r>
            <a:r>
              <a:rPr lang="fr-CH" sz="1400" kern="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</a:t>
            </a:r>
            <a:r>
              <a:rPr lang="fr-CH" sz="1400" kern="0" dirty="0" err="1"/>
              <a:t>lines</a:t>
            </a:r>
            <a:r>
              <a:rPr lang="fr-CH" sz="1400" kern="0" dirty="0"/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lineReader.close</a:t>
            </a:r>
            <a:r>
              <a:rPr lang="fr-CH" sz="1400" kern="0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kern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this.text</a:t>
            </a:r>
            <a:r>
              <a:rPr lang="fr-CH" sz="1400" kern="0" dirty="0"/>
              <a:t> = new String[</a:t>
            </a:r>
            <a:r>
              <a:rPr lang="fr-CH" sz="1400" kern="0" dirty="0" err="1"/>
              <a:t>lines</a:t>
            </a:r>
            <a:r>
              <a:rPr lang="fr-CH" sz="1400" kern="0" dirty="0"/>
              <a:t>][2</a:t>
            </a:r>
            <a:r>
              <a:rPr lang="fr-CH" sz="1400" kern="0" dirty="0" smtClean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kern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BufferedReader</a:t>
            </a:r>
            <a:r>
              <a:rPr lang="fr-CH" sz="1400" kern="0" dirty="0"/>
              <a:t> </a:t>
            </a:r>
            <a:r>
              <a:rPr lang="fr-CH" sz="1400" kern="0" dirty="0" err="1"/>
              <a:t>reader</a:t>
            </a:r>
            <a:r>
              <a:rPr lang="fr-CH" sz="1400" kern="0" dirty="0"/>
              <a:t> = new </a:t>
            </a:r>
            <a:r>
              <a:rPr lang="fr-CH" sz="1400" kern="0" dirty="0" err="1"/>
              <a:t>BufferedReader</a:t>
            </a:r>
            <a:r>
              <a:rPr lang="fr-CH" sz="1400" kern="0" dirty="0"/>
              <a:t>(new </a:t>
            </a:r>
            <a:r>
              <a:rPr lang="fr-CH" sz="1400" kern="0" dirty="0" err="1"/>
              <a:t>FileReader</a:t>
            </a:r>
            <a:r>
              <a:rPr lang="fr-CH" sz="1400" kern="0" dirty="0"/>
              <a:t>(</a:t>
            </a:r>
            <a:r>
              <a:rPr lang="fr-CH" sz="1400" kern="0" dirty="0" err="1"/>
              <a:t>fileName</a:t>
            </a:r>
            <a:r>
              <a:rPr lang="fr-CH" sz="1400" kern="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String line;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int</a:t>
            </a:r>
            <a:r>
              <a:rPr lang="fr-CH" sz="1400" kern="0" dirty="0"/>
              <a:t> </a:t>
            </a:r>
            <a:r>
              <a:rPr lang="fr-CH" sz="1400" kern="0" dirty="0" err="1"/>
              <a:t>lineNr</a:t>
            </a:r>
            <a:r>
              <a:rPr lang="fr-CH" sz="1400" kern="0" dirty="0"/>
              <a:t> = 0</a:t>
            </a:r>
            <a:r>
              <a:rPr lang="fr-CH" sz="1400" kern="0" dirty="0" smtClean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kern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line = </a:t>
            </a:r>
            <a:r>
              <a:rPr lang="fr-CH" sz="1400" kern="0" dirty="0" err="1"/>
              <a:t>reader.readLine</a:t>
            </a:r>
            <a:r>
              <a:rPr lang="fr-CH" sz="1400" kern="0" dirty="0" smtClean="0"/>
              <a:t>();</a:t>
            </a:r>
            <a:endParaRPr lang="fr-CH" sz="1400" kern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while</a:t>
            </a:r>
            <a:r>
              <a:rPr lang="fr-CH" sz="1400" kern="0" dirty="0"/>
              <a:t> (line != </a:t>
            </a:r>
            <a:r>
              <a:rPr lang="fr-CH" sz="1400" kern="0" dirty="0" err="1"/>
              <a:t>null</a:t>
            </a:r>
            <a:r>
              <a:rPr lang="fr-CH" sz="1400" kern="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</a:t>
            </a:r>
            <a:r>
              <a:rPr lang="fr-CH" sz="1400" kern="0" dirty="0" err="1"/>
              <a:t>int</a:t>
            </a:r>
            <a:r>
              <a:rPr lang="fr-CH" sz="1400" kern="0" dirty="0"/>
              <a:t> pos = </a:t>
            </a:r>
            <a:r>
              <a:rPr lang="fr-CH" sz="1400" kern="0" dirty="0" err="1"/>
              <a:t>line.indexOf</a:t>
            </a:r>
            <a:r>
              <a:rPr lang="fr-CH" sz="1400" kern="0" dirty="0" smtClean="0"/>
              <a:t>("|");</a:t>
            </a:r>
            <a:endParaRPr lang="fr-CH" sz="1400" kern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if (pos &gt;= 0)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    </a:t>
            </a:r>
            <a:r>
              <a:rPr lang="fr-CH" sz="1400" kern="0" dirty="0" err="1"/>
              <a:t>this.text</a:t>
            </a:r>
            <a:r>
              <a:rPr lang="fr-CH" sz="1400" kern="0" dirty="0"/>
              <a:t>[</a:t>
            </a:r>
            <a:r>
              <a:rPr lang="fr-CH" sz="1400" kern="0" dirty="0" err="1"/>
              <a:t>lineNr</a:t>
            </a:r>
            <a:r>
              <a:rPr lang="fr-CH" sz="1400" kern="0" dirty="0"/>
              <a:t>][0] = </a:t>
            </a:r>
            <a:r>
              <a:rPr lang="fr-CH" sz="1400" kern="0" dirty="0" err="1"/>
              <a:t>line.substring</a:t>
            </a:r>
            <a:r>
              <a:rPr lang="fr-CH" sz="1400" kern="0" dirty="0"/>
              <a:t>(0, pos);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    </a:t>
            </a:r>
            <a:r>
              <a:rPr lang="fr-CH" sz="1400" kern="0" dirty="0" err="1"/>
              <a:t>this.text</a:t>
            </a:r>
            <a:r>
              <a:rPr lang="fr-CH" sz="1400" kern="0" dirty="0"/>
              <a:t>[</a:t>
            </a:r>
            <a:r>
              <a:rPr lang="fr-CH" sz="1400" kern="0" dirty="0" err="1"/>
              <a:t>lineNr</a:t>
            </a:r>
            <a:r>
              <a:rPr lang="fr-CH" sz="1400" kern="0" dirty="0"/>
              <a:t>][1] = </a:t>
            </a:r>
            <a:r>
              <a:rPr lang="fr-CH" sz="1400" kern="0" dirty="0" err="1"/>
              <a:t>line.substring</a:t>
            </a:r>
            <a:r>
              <a:rPr lang="fr-CH" sz="1400" kern="0" dirty="0"/>
              <a:t>(pos + 1, </a:t>
            </a:r>
            <a:r>
              <a:rPr lang="fr-CH" sz="1400" kern="0" dirty="0" err="1"/>
              <a:t>line.length</a:t>
            </a:r>
            <a:r>
              <a:rPr lang="fr-CH" sz="1400" kern="0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} </a:t>
            </a:r>
            <a:r>
              <a:rPr lang="fr-CH" sz="1400" kern="0" dirty="0" err="1"/>
              <a:t>else</a:t>
            </a:r>
            <a:r>
              <a:rPr lang="fr-CH" sz="1400" kern="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    </a:t>
            </a:r>
            <a:r>
              <a:rPr lang="fr-CH" sz="1400" kern="0" dirty="0" err="1"/>
              <a:t>this.text</a:t>
            </a:r>
            <a:r>
              <a:rPr lang="fr-CH" sz="1400" kern="0" dirty="0"/>
              <a:t>[</a:t>
            </a:r>
            <a:r>
              <a:rPr lang="fr-CH" sz="1400" kern="0" dirty="0" err="1"/>
              <a:t>lineNr</a:t>
            </a:r>
            <a:r>
              <a:rPr lang="fr-CH" sz="1400" kern="0" dirty="0"/>
              <a:t>][0] = line;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    </a:t>
            </a:r>
            <a:r>
              <a:rPr lang="fr-CH" sz="1400" kern="0" dirty="0" err="1"/>
              <a:t>this.text</a:t>
            </a:r>
            <a:r>
              <a:rPr lang="fr-CH" sz="1400" kern="0" dirty="0"/>
              <a:t>[</a:t>
            </a:r>
            <a:r>
              <a:rPr lang="fr-CH" sz="1400" kern="0" dirty="0" err="1"/>
              <a:t>lineNr</a:t>
            </a:r>
            <a:r>
              <a:rPr lang="fr-CH" sz="1400" kern="0" dirty="0"/>
              <a:t>][1] = line;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</a:t>
            </a:r>
            <a:r>
              <a:rPr lang="fr-CH" sz="1400" kern="0" dirty="0" smtClean="0"/>
              <a:t>}</a:t>
            </a:r>
            <a:endParaRPr lang="fr-CH" sz="1400" kern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line = </a:t>
            </a:r>
            <a:r>
              <a:rPr lang="fr-CH" sz="1400" kern="0" dirty="0" err="1"/>
              <a:t>reader.readLine</a:t>
            </a:r>
            <a:r>
              <a:rPr lang="fr-CH" sz="1400" kern="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    </a:t>
            </a:r>
            <a:r>
              <a:rPr lang="fr-CH" sz="1400" kern="0" dirty="0" err="1"/>
              <a:t>lineNr</a:t>
            </a:r>
            <a:r>
              <a:rPr lang="fr-CH" sz="1400" kern="0" dirty="0"/>
              <a:t>++;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kern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    </a:t>
            </a:r>
            <a:r>
              <a:rPr lang="fr-CH" sz="1400" kern="0" dirty="0" err="1"/>
              <a:t>reader.close</a:t>
            </a:r>
            <a:r>
              <a:rPr lang="fr-CH" sz="1400" kern="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dirty="0"/>
              <a:t>}</a:t>
            </a:r>
            <a:endParaRPr lang="de-CH" sz="1400" kern="0" dirty="0"/>
          </a:p>
        </p:txBody>
      </p:sp>
      <p:sp>
        <p:nvSpPr>
          <p:cNvPr id="8" name="Textfeld 7"/>
          <p:cNvSpPr txBox="1"/>
          <p:nvPr/>
        </p:nvSpPr>
        <p:spPr>
          <a:xfrm>
            <a:off x="6714852" y="6279848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800" dirty="0"/>
              <a:t>Meine liebe Alice, </a:t>
            </a:r>
            <a:r>
              <a:rPr lang="de-CH" sz="1800" b="1" dirty="0">
                <a:solidFill>
                  <a:srgbClr val="FF0000"/>
                </a:solidFill>
              </a:rPr>
              <a:t>|</a:t>
            </a:r>
            <a:r>
              <a:rPr lang="de-CH" sz="1800" dirty="0"/>
              <a:t>liebe Alice, </a:t>
            </a:r>
          </a:p>
          <a:p>
            <a:r>
              <a:rPr lang="de-CH" sz="1800" dirty="0"/>
              <a:t>für den </a:t>
            </a:r>
            <a:r>
              <a:rPr lang="de-CH" sz="1800" b="1" dirty="0">
                <a:solidFill>
                  <a:srgbClr val="FF0000"/>
                </a:solidFill>
              </a:rPr>
              <a:t>|</a:t>
            </a:r>
            <a:r>
              <a:rPr lang="de-CH" sz="1800" dirty="0"/>
              <a:t>für Deinen 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329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Applikationssicherheit </a:t>
            </a:r>
            <a:r>
              <a:rPr lang="de-CH" dirty="0" smtClean="0">
                <a:solidFill>
                  <a:srgbClr val="000000"/>
                </a:solidFill>
              </a:rPr>
              <a:t>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TextGenerator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100"/>
            <a:ext cx="3240360" cy="4464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public String </a:t>
            </a:r>
            <a:r>
              <a:rPr lang="fr-CH" sz="1400" dirty="0" err="1"/>
              <a:t>getNextText</a:t>
            </a:r>
            <a:r>
              <a:rPr lang="fr-CH" sz="1400" dirty="0"/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if (</a:t>
            </a:r>
            <a:r>
              <a:rPr lang="fr-CH" sz="1400" dirty="0" err="1"/>
              <a:t>randomize</a:t>
            </a:r>
            <a:r>
              <a:rPr lang="fr-CH" sz="14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int</a:t>
            </a:r>
            <a:r>
              <a:rPr lang="fr-CH" sz="1400" dirty="0"/>
              <a:t> </a:t>
            </a:r>
            <a:r>
              <a:rPr lang="fr-CH" sz="1400" dirty="0" err="1"/>
              <a:t>localNr</a:t>
            </a:r>
            <a:r>
              <a:rPr lang="fr-CH" sz="1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do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    </a:t>
            </a:r>
            <a:r>
              <a:rPr lang="fr-CH" sz="1400" dirty="0" err="1"/>
              <a:t>localNr</a:t>
            </a:r>
            <a:r>
              <a:rPr lang="fr-CH" sz="1400" dirty="0"/>
              <a:t> = </a:t>
            </a:r>
            <a:r>
              <a:rPr lang="fr-CH" sz="1400" dirty="0" err="1"/>
              <a:t>rand.nextInt</a:t>
            </a:r>
            <a:r>
              <a:rPr lang="fr-CH" sz="14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} </a:t>
            </a:r>
            <a:r>
              <a:rPr lang="fr-CH" sz="1400" dirty="0" err="1"/>
              <a:t>while</a:t>
            </a:r>
            <a:r>
              <a:rPr lang="fr-CH" sz="1400" dirty="0"/>
              <a:t> (!</a:t>
            </a:r>
            <a:r>
              <a:rPr lang="fr-CH" sz="1400" dirty="0" err="1"/>
              <a:t>iterated.contains</a:t>
            </a:r>
            <a:r>
              <a:rPr lang="fr-CH" sz="1400" dirty="0"/>
              <a:t>(</a:t>
            </a:r>
            <a:r>
              <a:rPr lang="fr-CH" sz="1400" dirty="0" err="1"/>
              <a:t>localNr</a:t>
            </a:r>
            <a:r>
              <a:rPr lang="fr-CH" sz="1400" dirty="0"/>
              <a:t>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iterated.add</a:t>
            </a:r>
            <a:r>
              <a:rPr lang="fr-CH" sz="1400" dirty="0"/>
              <a:t>(</a:t>
            </a:r>
            <a:r>
              <a:rPr lang="fr-CH" sz="1400" dirty="0" err="1"/>
              <a:t>localNr</a:t>
            </a:r>
            <a:r>
              <a:rPr lang="fr-CH" sz="1400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return </a:t>
            </a:r>
            <a:r>
              <a:rPr lang="fr-CH" sz="1400" dirty="0" err="1"/>
              <a:t>this.getText</a:t>
            </a:r>
            <a:r>
              <a:rPr lang="fr-CH" sz="1400" dirty="0"/>
              <a:t>(</a:t>
            </a:r>
            <a:r>
              <a:rPr lang="fr-CH" sz="1400" dirty="0" err="1"/>
              <a:t>localNr</a:t>
            </a:r>
            <a:r>
              <a:rPr lang="fr-CH" sz="1400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} </a:t>
            </a:r>
            <a:r>
              <a:rPr lang="fr-CH" sz="1400" dirty="0" err="1"/>
              <a:t>else</a:t>
            </a:r>
            <a:r>
              <a:rPr lang="fr-CH" sz="14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return </a:t>
            </a:r>
            <a:r>
              <a:rPr lang="fr-CH" sz="1400" dirty="0" err="1"/>
              <a:t>this.getText</a:t>
            </a:r>
            <a:r>
              <a:rPr lang="fr-CH" sz="1400" dirty="0"/>
              <a:t>(this.nr--);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}</a:t>
            </a:r>
            <a:endParaRPr lang="de-CH" sz="1400" dirty="0"/>
          </a:p>
        </p:txBody>
      </p:sp>
      <p:sp>
        <p:nvSpPr>
          <p:cNvPr id="7" name="Textplatzhalter 5"/>
          <p:cNvSpPr txBox="1">
            <a:spLocks/>
          </p:cNvSpPr>
          <p:nvPr/>
        </p:nvSpPr>
        <p:spPr bwMode="auto">
          <a:xfrm>
            <a:off x="4477045" y="2197100"/>
            <a:ext cx="511256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private String getText(int nr)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String binary = Integer.toBinaryString(nr);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kern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StringBuilder st = new StringBuilder();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kern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int lengthBinary = binary.length();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int lengthZeros = 32 - lengthBinary;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kern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for (int i = 0; i &lt; lengthZeros; i++)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    st.append(this.text[i][0]);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for (int i = 0; i &lt; lengthBinary; i++)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    st.append(this.text[i + lengthZeros][(binary.charAt(i)) - 48]);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    return st.toString();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kern="0" smtClean="0"/>
              <a:t>}</a:t>
            </a:r>
            <a:endParaRPr lang="de-CH" sz="1400" kern="0" dirty="0"/>
          </a:p>
        </p:txBody>
      </p:sp>
    </p:spTree>
    <p:extLst>
      <p:ext uri="{BB962C8B-B14F-4D97-AF65-F5344CB8AC3E}">
        <p14:creationId xmlns:p14="http://schemas.microsoft.com/office/powerpoint/2010/main" val="10711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Applikationssicherheit </a:t>
            </a:r>
            <a:r>
              <a:rPr lang="de-CH" dirty="0" smtClean="0">
                <a:solidFill>
                  <a:srgbClr val="000000"/>
                </a:solidFill>
              </a:rPr>
              <a:t>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DESHash</a:t>
            </a:r>
            <a:r>
              <a:rPr lang="de-CH" dirty="0" smtClean="0"/>
              <a:t> (Key, </a:t>
            </a:r>
            <a:r>
              <a:rPr lang="de-CH" dirty="0" err="1" smtClean="0"/>
              <a:t>Padding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2197099"/>
            <a:ext cx="9213850" cy="5000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public </a:t>
            </a:r>
            <a:r>
              <a:rPr lang="fr-CH" sz="1400" dirty="0" err="1"/>
              <a:t>int</a:t>
            </a:r>
            <a:r>
              <a:rPr lang="fr-CH" sz="1400" dirty="0"/>
              <a:t> hash(String </a:t>
            </a:r>
            <a:r>
              <a:rPr lang="fr-CH" sz="1400" dirty="0" err="1"/>
              <a:t>plainText</a:t>
            </a:r>
            <a:r>
              <a:rPr lang="fr-CH" sz="1400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// </a:t>
            </a:r>
            <a:r>
              <a:rPr lang="fr-CH" sz="1400" dirty="0" err="1"/>
              <a:t>init</a:t>
            </a:r>
            <a:r>
              <a:rPr lang="fr-CH" sz="1400" dirty="0"/>
              <a:t> Key =&gt; g0 (0x55 = 0b01010101)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byte[] g = { 0x55, 0x55, 0x55, 0x55, 0x55, 0x55, 0x55, 0x55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// </a:t>
            </a:r>
            <a:r>
              <a:rPr lang="fr-CH" sz="1400" dirty="0" err="1"/>
              <a:t>get</a:t>
            </a:r>
            <a:r>
              <a:rPr lang="fr-CH" sz="1400" dirty="0"/>
              <a:t> Bytes </a:t>
            </a:r>
            <a:r>
              <a:rPr lang="fr-CH" sz="1400" dirty="0" err="1"/>
              <a:t>from</a:t>
            </a:r>
            <a:r>
              <a:rPr lang="fr-CH" sz="1400" dirty="0"/>
              <a:t> </a:t>
            </a:r>
            <a:r>
              <a:rPr lang="fr-CH" sz="1400" dirty="0" err="1"/>
              <a:t>Text</a:t>
            </a: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byte[] m = </a:t>
            </a:r>
            <a:r>
              <a:rPr lang="fr-CH" sz="1400" dirty="0" err="1"/>
              <a:t>plainText.getBytes</a:t>
            </a:r>
            <a:r>
              <a:rPr lang="fr-CH" sz="14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// </a:t>
            </a:r>
            <a:r>
              <a:rPr lang="fr-CH" sz="1400" dirty="0" err="1"/>
              <a:t>save</a:t>
            </a:r>
            <a:r>
              <a:rPr lang="fr-CH" sz="1400" dirty="0"/>
              <a:t> the </a:t>
            </a:r>
            <a:r>
              <a:rPr lang="fr-CH" sz="1400" dirty="0" err="1"/>
              <a:t>length</a:t>
            </a:r>
            <a:r>
              <a:rPr lang="fr-CH" sz="1400" dirty="0"/>
              <a:t> of the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int</a:t>
            </a:r>
            <a:r>
              <a:rPr lang="fr-CH" sz="1400" dirty="0"/>
              <a:t> ml = </a:t>
            </a:r>
            <a:r>
              <a:rPr lang="fr-CH" sz="1400" dirty="0" err="1"/>
              <a:t>m.length</a:t>
            </a:r>
            <a:r>
              <a:rPr lang="fr-CH" sz="1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// check if </a:t>
            </a:r>
            <a:r>
              <a:rPr lang="fr-CH" sz="1400" dirty="0" err="1"/>
              <a:t>padding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/>
              <a:t>necessary</a:t>
            </a:r>
            <a:r>
              <a:rPr lang="fr-CH" sz="1400" dirty="0"/>
              <a:t>, do </a:t>
            </a:r>
            <a:r>
              <a:rPr lang="fr-CH" sz="1400" dirty="0" err="1"/>
              <a:t>it</a:t>
            </a: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if (</a:t>
            </a:r>
            <a:r>
              <a:rPr lang="fr-CH" sz="1400" dirty="0" err="1"/>
              <a:t>m.length</a:t>
            </a:r>
            <a:r>
              <a:rPr lang="fr-CH" sz="1400" dirty="0"/>
              <a:t> % 8 != 0)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int</a:t>
            </a:r>
            <a:r>
              <a:rPr lang="fr-CH" sz="1400" dirty="0"/>
              <a:t> </a:t>
            </a:r>
            <a:r>
              <a:rPr lang="fr-CH" sz="1400" dirty="0" err="1"/>
              <a:t>newLength</a:t>
            </a:r>
            <a:r>
              <a:rPr lang="fr-CH" sz="1400" dirty="0"/>
              <a:t> = </a:t>
            </a:r>
            <a:r>
              <a:rPr lang="fr-CH" sz="1400" dirty="0" err="1"/>
              <a:t>m.length</a:t>
            </a:r>
            <a:r>
              <a:rPr lang="fr-CH" sz="1400" dirty="0"/>
              <a:t> &gt;&gt; 3; // factor 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newLength</a:t>
            </a:r>
            <a:r>
              <a:rPr lang="fr-CH" sz="1400" dirty="0"/>
              <a:t> = (</a:t>
            </a:r>
            <a:r>
              <a:rPr lang="fr-CH" sz="1400" dirty="0" err="1"/>
              <a:t>newLength</a:t>
            </a:r>
            <a:r>
              <a:rPr lang="fr-CH" sz="1400" dirty="0"/>
              <a:t> + 1) &lt;&lt; 3;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byte[] </a:t>
            </a:r>
            <a:r>
              <a:rPr lang="fr-CH" sz="1400" dirty="0" err="1"/>
              <a:t>tmp</a:t>
            </a:r>
            <a:r>
              <a:rPr lang="fr-CH" sz="1400" dirty="0"/>
              <a:t> = new byte[</a:t>
            </a:r>
            <a:r>
              <a:rPr lang="fr-CH" sz="1400" dirty="0" err="1"/>
              <a:t>newLength</a:t>
            </a:r>
            <a:r>
              <a:rPr lang="fr-CH" sz="1400" dirty="0"/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System.arraycopy</a:t>
            </a:r>
            <a:r>
              <a:rPr lang="fr-CH" sz="1400" dirty="0"/>
              <a:t>(m, 0, </a:t>
            </a:r>
            <a:r>
              <a:rPr lang="fr-CH" sz="1400" dirty="0" err="1"/>
              <a:t>tmp</a:t>
            </a:r>
            <a:r>
              <a:rPr lang="fr-CH" sz="1400" dirty="0"/>
              <a:t>, 0, </a:t>
            </a:r>
            <a:r>
              <a:rPr lang="fr-CH" sz="1400" dirty="0" err="1"/>
              <a:t>m.length</a:t>
            </a:r>
            <a:r>
              <a:rPr lang="fr-CH" sz="1400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tmp</a:t>
            </a:r>
            <a:r>
              <a:rPr lang="fr-CH" sz="1400" dirty="0"/>
              <a:t>[</a:t>
            </a:r>
            <a:r>
              <a:rPr lang="fr-CH" sz="1400" dirty="0" err="1"/>
              <a:t>m.length</a:t>
            </a:r>
            <a:r>
              <a:rPr lang="fr-CH" sz="1400" dirty="0"/>
              <a:t>] = </a:t>
            </a:r>
            <a:r>
              <a:rPr lang="fr-CH" sz="1400" dirty="0" err="1"/>
              <a:t>Byte.MIN_VALUE</a:t>
            </a:r>
            <a:r>
              <a:rPr lang="fr-CH" sz="1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for (</a:t>
            </a:r>
            <a:r>
              <a:rPr lang="fr-CH" sz="1400" dirty="0" err="1"/>
              <a:t>int</a:t>
            </a:r>
            <a:r>
              <a:rPr lang="fr-CH" sz="1400" dirty="0"/>
              <a:t> i = </a:t>
            </a:r>
            <a:r>
              <a:rPr lang="fr-CH" sz="1400" dirty="0" err="1"/>
              <a:t>m.length</a:t>
            </a:r>
            <a:r>
              <a:rPr lang="fr-CH" sz="1400" dirty="0"/>
              <a:t> + 1; i &lt; </a:t>
            </a:r>
            <a:r>
              <a:rPr lang="fr-CH" sz="1400" dirty="0" err="1"/>
              <a:t>tmp.length</a:t>
            </a:r>
            <a:r>
              <a:rPr lang="fr-CH" sz="1400" dirty="0"/>
              <a:t>; i++)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    </a:t>
            </a:r>
            <a:r>
              <a:rPr lang="fr-CH" sz="1400" dirty="0" err="1"/>
              <a:t>tmp</a:t>
            </a:r>
            <a:r>
              <a:rPr lang="fr-CH" sz="1400" dirty="0"/>
              <a:t>[i] = 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m = </a:t>
            </a:r>
            <a:r>
              <a:rPr lang="fr-CH" sz="1400" dirty="0" err="1"/>
              <a:t>tmp</a:t>
            </a:r>
            <a:r>
              <a:rPr lang="fr-CH" sz="1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ml = </a:t>
            </a:r>
            <a:r>
              <a:rPr lang="fr-CH" sz="1400" dirty="0" err="1"/>
              <a:t>m.length</a:t>
            </a:r>
            <a:r>
              <a:rPr lang="fr-CH" sz="14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152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Applikationssicherheit </a:t>
            </a:r>
            <a:r>
              <a:rPr lang="de-CH" dirty="0" smtClean="0">
                <a:solidFill>
                  <a:srgbClr val="000000"/>
                </a:solidFill>
              </a:rPr>
              <a:t>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DESHash</a:t>
            </a:r>
            <a:r>
              <a:rPr lang="de-CH" dirty="0" smtClean="0"/>
              <a:t> (Message </a:t>
            </a:r>
            <a:r>
              <a:rPr lang="de-CH" dirty="0" err="1" smtClean="0"/>
              <a:t>length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// </a:t>
            </a:r>
            <a:r>
              <a:rPr lang="fr-CH" sz="1400" dirty="0" err="1" smtClean="0"/>
              <a:t>add</a:t>
            </a:r>
            <a:r>
              <a:rPr lang="fr-CH" sz="1400" dirty="0" smtClean="0"/>
              <a:t> the </a:t>
            </a:r>
            <a:r>
              <a:rPr lang="fr-CH" sz="1400" dirty="0" err="1" smtClean="0"/>
              <a:t>length</a:t>
            </a:r>
            <a:r>
              <a:rPr lang="fr-CH" sz="1400" dirty="0" smtClean="0"/>
              <a:t> of the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byte[] </a:t>
            </a:r>
            <a:r>
              <a:rPr lang="fr-CH" sz="1400" dirty="0" err="1" smtClean="0"/>
              <a:t>tmp</a:t>
            </a:r>
            <a:r>
              <a:rPr lang="fr-CH" sz="1400" dirty="0" smtClean="0"/>
              <a:t> = new byte[</a:t>
            </a:r>
            <a:r>
              <a:rPr lang="fr-CH" sz="1400" dirty="0" err="1" smtClean="0"/>
              <a:t>m.length</a:t>
            </a:r>
            <a:r>
              <a:rPr lang="fr-CH" sz="1400" dirty="0" smtClean="0"/>
              <a:t> + 8];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err="1" smtClean="0"/>
              <a:t>System.arraycopy</a:t>
            </a:r>
            <a:r>
              <a:rPr lang="fr-CH" sz="1400" dirty="0" smtClean="0"/>
              <a:t>(m, 0, </a:t>
            </a:r>
            <a:r>
              <a:rPr lang="fr-CH" sz="1400" dirty="0" err="1" smtClean="0"/>
              <a:t>tmp</a:t>
            </a:r>
            <a:r>
              <a:rPr lang="fr-CH" sz="1400" dirty="0" smtClean="0"/>
              <a:t>, 0, </a:t>
            </a:r>
            <a:r>
              <a:rPr lang="fr-CH" sz="1400" dirty="0" err="1" smtClean="0"/>
              <a:t>m.length</a:t>
            </a:r>
            <a:r>
              <a:rPr lang="fr-CH" sz="1400" dirty="0" smtClean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// </a:t>
            </a:r>
            <a:r>
              <a:rPr lang="fr-CH" sz="1400" dirty="0" err="1" smtClean="0"/>
              <a:t>mba</a:t>
            </a:r>
            <a:r>
              <a:rPr lang="fr-CH" sz="1400" dirty="0" smtClean="0"/>
              <a:t> </a:t>
            </a:r>
            <a:r>
              <a:rPr lang="fr-CH" sz="1400" dirty="0" err="1" smtClean="0"/>
              <a:t>contains</a:t>
            </a:r>
            <a:r>
              <a:rPr lang="fr-CH" sz="1400" dirty="0" smtClean="0"/>
              <a:t> the </a:t>
            </a:r>
            <a:r>
              <a:rPr lang="fr-CH" sz="1400" dirty="0" err="1" smtClean="0"/>
              <a:t>length</a:t>
            </a:r>
            <a:r>
              <a:rPr lang="fr-CH" sz="1400" dirty="0" smtClean="0"/>
              <a:t> of the message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byte[] </a:t>
            </a:r>
            <a:r>
              <a:rPr lang="fr-CH" sz="1400" dirty="0" err="1" smtClean="0"/>
              <a:t>mba</a:t>
            </a:r>
            <a:r>
              <a:rPr lang="fr-CH" sz="1400" dirty="0" smtClean="0"/>
              <a:t> = </a:t>
            </a:r>
            <a:r>
              <a:rPr lang="fr-CH" sz="1400" dirty="0" err="1" smtClean="0"/>
              <a:t>ByteBuffer.allocate</a:t>
            </a:r>
            <a:r>
              <a:rPr lang="fr-CH" sz="1400" dirty="0" smtClean="0"/>
              <a:t>(8).</a:t>
            </a:r>
            <a:r>
              <a:rPr lang="fr-CH" sz="1400" dirty="0" err="1" smtClean="0"/>
              <a:t>putLong</a:t>
            </a:r>
            <a:r>
              <a:rPr lang="fr-CH" sz="1400" dirty="0" smtClean="0"/>
              <a:t>(ml).</a:t>
            </a:r>
            <a:r>
              <a:rPr lang="fr-CH" sz="1400" dirty="0" err="1" smtClean="0"/>
              <a:t>array</a:t>
            </a:r>
            <a:r>
              <a:rPr lang="fr-CH" sz="1400" dirty="0" smtClean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for (</a:t>
            </a:r>
            <a:r>
              <a:rPr lang="fr-CH" sz="1400" dirty="0" err="1" smtClean="0"/>
              <a:t>int</a:t>
            </a:r>
            <a:r>
              <a:rPr lang="fr-CH" sz="1400" dirty="0" smtClean="0"/>
              <a:t> i = 0; i &lt; </a:t>
            </a:r>
            <a:r>
              <a:rPr lang="fr-CH" sz="1400" dirty="0" err="1" smtClean="0"/>
              <a:t>mba.length</a:t>
            </a:r>
            <a:r>
              <a:rPr lang="fr-CH" sz="1400" dirty="0" smtClean="0"/>
              <a:t>; i++)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    </a:t>
            </a:r>
            <a:r>
              <a:rPr lang="fr-CH" sz="1400" dirty="0" err="1" smtClean="0"/>
              <a:t>tmp</a:t>
            </a:r>
            <a:r>
              <a:rPr lang="fr-CH" sz="1400" dirty="0" smtClean="0"/>
              <a:t>[</a:t>
            </a:r>
            <a:r>
              <a:rPr lang="fr-CH" sz="1400" dirty="0" err="1" smtClean="0"/>
              <a:t>tmp.length</a:t>
            </a:r>
            <a:r>
              <a:rPr lang="fr-CH" sz="1400" dirty="0" smtClean="0"/>
              <a:t> - </a:t>
            </a:r>
            <a:r>
              <a:rPr lang="fr-CH" sz="1400" dirty="0" err="1" smtClean="0"/>
              <a:t>mba.length</a:t>
            </a:r>
            <a:r>
              <a:rPr lang="fr-CH" sz="1400" dirty="0" smtClean="0"/>
              <a:t> - 1 + i] = </a:t>
            </a:r>
            <a:r>
              <a:rPr lang="fr-CH" sz="1400" dirty="0" err="1" smtClean="0"/>
              <a:t>mba</a:t>
            </a:r>
            <a:r>
              <a:rPr lang="fr-CH" sz="1400" dirty="0" smtClean="0"/>
              <a:t>[i];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smtClean="0"/>
              <a:t>m = </a:t>
            </a:r>
            <a:r>
              <a:rPr lang="fr-CH" sz="1400" dirty="0" err="1" smtClean="0"/>
              <a:t>tmp</a:t>
            </a:r>
            <a:r>
              <a:rPr lang="fr-CH" sz="1400" dirty="0" smtClean="0"/>
              <a:t>;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233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Applikationssicherheit </a:t>
            </a:r>
            <a:r>
              <a:rPr lang="de-CH" dirty="0" smtClean="0">
                <a:solidFill>
                  <a:srgbClr val="000000"/>
                </a:solidFill>
              </a:rPr>
              <a:t>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DESHash</a:t>
            </a:r>
            <a:r>
              <a:rPr lang="de-CH" dirty="0" smtClean="0"/>
              <a:t> (DES)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6600" y="2052439"/>
            <a:ext cx="9213850" cy="4464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 err="1"/>
              <a:t>BufferedBlockCipher</a:t>
            </a:r>
            <a:r>
              <a:rPr lang="fr-CH" sz="1400" dirty="0"/>
              <a:t> </a:t>
            </a:r>
            <a:r>
              <a:rPr lang="fr-CH" sz="1400" dirty="0" err="1"/>
              <a:t>cipher</a:t>
            </a:r>
            <a:r>
              <a:rPr lang="fr-CH" sz="1400" dirty="0"/>
              <a:t> = new </a:t>
            </a:r>
            <a:r>
              <a:rPr lang="fr-CH" sz="1400" dirty="0" err="1"/>
              <a:t>PaddedBufferedBlockCipher</a:t>
            </a:r>
            <a:r>
              <a:rPr lang="fr-CH" sz="1400" dirty="0"/>
              <a:t>(new </a:t>
            </a:r>
            <a:r>
              <a:rPr lang="fr-CH" sz="1400" dirty="0" err="1"/>
              <a:t>DESEngine</a:t>
            </a:r>
            <a:r>
              <a:rPr lang="fr-CH" sz="1400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// </a:t>
            </a:r>
            <a:r>
              <a:rPr lang="fr-CH" sz="1400" dirty="0" err="1"/>
              <a:t>incrementally</a:t>
            </a:r>
            <a:r>
              <a:rPr lang="fr-CH" sz="1400" dirty="0"/>
              <a:t> </a:t>
            </a:r>
            <a:r>
              <a:rPr lang="fr-CH" sz="1400" dirty="0" err="1"/>
              <a:t>increase</a:t>
            </a:r>
            <a:r>
              <a:rPr lang="fr-CH" sz="1400" dirty="0"/>
              <a:t> by the </a:t>
            </a:r>
            <a:r>
              <a:rPr lang="fr-CH" sz="1400" dirty="0" err="1"/>
              <a:t>BlockSize</a:t>
            </a:r>
            <a:r>
              <a:rPr lang="fr-CH" sz="1400" dirty="0"/>
              <a:t> on </a:t>
            </a:r>
            <a:r>
              <a:rPr lang="fr-CH" sz="1400" dirty="0" err="1"/>
              <a:t>each</a:t>
            </a:r>
            <a:r>
              <a:rPr lang="fr-CH" sz="1400" dirty="0"/>
              <a:t> </a:t>
            </a:r>
            <a:r>
              <a:rPr lang="fr-CH" sz="1400" dirty="0" err="1"/>
              <a:t>iteration</a:t>
            </a: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for (</a:t>
            </a:r>
            <a:r>
              <a:rPr lang="fr-CH" sz="1400" dirty="0" err="1"/>
              <a:t>int</a:t>
            </a:r>
            <a:r>
              <a:rPr lang="fr-CH" sz="1400" dirty="0"/>
              <a:t> i = 0; i &lt; </a:t>
            </a:r>
            <a:r>
              <a:rPr lang="fr-CH" sz="1400" dirty="0" err="1"/>
              <a:t>m.length</a:t>
            </a:r>
            <a:r>
              <a:rPr lang="fr-CH" sz="1400" dirty="0"/>
              <a:t>; i += </a:t>
            </a:r>
            <a:r>
              <a:rPr lang="fr-CH" sz="1400" dirty="0" err="1"/>
              <a:t>cipher.getBlockSize</a:t>
            </a:r>
            <a:r>
              <a:rPr lang="fr-CH" sz="1400" dirty="0"/>
              <a:t>())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cipher.init</a:t>
            </a:r>
            <a:r>
              <a:rPr lang="fr-CH" sz="1400" dirty="0"/>
              <a:t>(</a:t>
            </a:r>
            <a:r>
              <a:rPr lang="fr-CH" sz="1400" dirty="0" err="1"/>
              <a:t>true</a:t>
            </a:r>
            <a:r>
              <a:rPr lang="fr-CH" sz="1400" dirty="0"/>
              <a:t>, new </a:t>
            </a:r>
            <a:r>
              <a:rPr lang="fr-CH" sz="1400" dirty="0" err="1"/>
              <a:t>KeyParameter</a:t>
            </a:r>
            <a:r>
              <a:rPr lang="fr-CH" sz="1400" dirty="0"/>
              <a:t>(g));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// output of the </a:t>
            </a:r>
            <a:r>
              <a:rPr lang="fr-CH" sz="1400" dirty="0" err="1"/>
              <a:t>cipher</a:t>
            </a: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byte[] block = new byte[</a:t>
            </a:r>
            <a:r>
              <a:rPr lang="fr-CH" sz="1400" dirty="0" err="1"/>
              <a:t>cipher.getOutputSize</a:t>
            </a:r>
            <a:r>
              <a:rPr lang="fr-CH" sz="1400" dirty="0"/>
              <a:t>(</a:t>
            </a:r>
            <a:r>
              <a:rPr lang="fr-CH" sz="1400" dirty="0" err="1"/>
              <a:t>cipher.getBlockSize</a:t>
            </a:r>
            <a:r>
              <a:rPr lang="fr-CH" sz="1400" dirty="0"/>
              <a:t>())];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// </a:t>
            </a:r>
            <a:r>
              <a:rPr lang="fr-CH" sz="1400" dirty="0" err="1"/>
              <a:t>process</a:t>
            </a:r>
            <a:r>
              <a:rPr lang="fr-CH" sz="1400" dirty="0"/>
              <a:t> the </a:t>
            </a:r>
            <a:r>
              <a:rPr lang="fr-CH" sz="1400" dirty="0" err="1"/>
              <a:t>next</a:t>
            </a:r>
            <a:r>
              <a:rPr lang="fr-CH" sz="1400" dirty="0"/>
              <a:t> block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cipher.processBytes</a:t>
            </a:r>
            <a:r>
              <a:rPr lang="fr-CH" sz="1400" dirty="0"/>
              <a:t>(m, i, </a:t>
            </a:r>
            <a:r>
              <a:rPr lang="fr-CH" sz="1400" dirty="0" err="1"/>
              <a:t>cipher.getBlockSize</a:t>
            </a:r>
            <a:r>
              <a:rPr lang="fr-CH" sz="1400" dirty="0"/>
              <a:t>(), block, 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//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doFinal</a:t>
            </a:r>
            <a:r>
              <a:rPr lang="fr-CH" sz="1400" dirty="0"/>
              <a:t>, the </a:t>
            </a:r>
            <a:r>
              <a:rPr lang="fr-CH" sz="1400" dirty="0" err="1"/>
              <a:t>cipher</a:t>
            </a:r>
            <a:r>
              <a:rPr lang="fr-CH" sz="1400" dirty="0"/>
              <a:t> </a:t>
            </a:r>
            <a:r>
              <a:rPr lang="fr-CH" sz="1400" dirty="0" err="1"/>
              <a:t>produces</a:t>
            </a:r>
            <a:r>
              <a:rPr lang="fr-CH" sz="1400" dirty="0"/>
              <a:t> </a:t>
            </a:r>
            <a:r>
              <a:rPr lang="fr-CH" sz="1400" dirty="0" err="1"/>
              <a:t>actual</a:t>
            </a:r>
            <a:r>
              <a:rPr lang="fr-CH" sz="1400" dirty="0"/>
              <a:t> output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try</a:t>
            </a:r>
            <a:r>
              <a:rPr lang="fr-CH" sz="1400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cipher.doFinal</a:t>
            </a:r>
            <a:r>
              <a:rPr lang="fr-CH" sz="1400" dirty="0"/>
              <a:t>(block, 0);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} catch (</a:t>
            </a:r>
            <a:r>
              <a:rPr lang="fr-CH" sz="1400" dirty="0" err="1"/>
              <a:t>DataLengthException</a:t>
            </a:r>
            <a:r>
              <a:rPr lang="fr-CH" sz="1400" dirty="0"/>
              <a:t> | </a:t>
            </a:r>
            <a:r>
              <a:rPr lang="fr-CH" sz="1400" dirty="0" err="1"/>
              <a:t>IllegalStateException</a:t>
            </a:r>
            <a:r>
              <a:rPr lang="fr-CH" sz="1400" dirty="0"/>
              <a:t> | </a:t>
            </a:r>
            <a:r>
              <a:rPr lang="fr-CH" sz="1400" dirty="0" err="1"/>
              <a:t>InvalidCipherTextException</a:t>
            </a:r>
            <a:r>
              <a:rPr lang="fr-CH" sz="1400" dirty="0"/>
              <a:t> e)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</a:t>
            </a:r>
            <a:r>
              <a:rPr lang="fr-CH" sz="1400" dirty="0" err="1"/>
              <a:t>e.printStackTrace</a:t>
            </a:r>
            <a:r>
              <a:rPr lang="fr-CH" sz="14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// </a:t>
            </a:r>
            <a:r>
              <a:rPr lang="fr-CH" sz="1400" dirty="0" err="1"/>
              <a:t>calculate</a:t>
            </a:r>
            <a:r>
              <a:rPr lang="fr-CH" sz="1400" dirty="0"/>
              <a:t> new key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for (</a:t>
            </a:r>
            <a:r>
              <a:rPr lang="fr-CH" sz="1400" dirty="0" err="1"/>
              <a:t>int</a:t>
            </a:r>
            <a:r>
              <a:rPr lang="fr-CH" sz="1400" dirty="0"/>
              <a:t> j = 0; j &lt; </a:t>
            </a:r>
            <a:r>
              <a:rPr lang="fr-CH" sz="1400" dirty="0" err="1"/>
              <a:t>g.length</a:t>
            </a:r>
            <a:r>
              <a:rPr lang="fr-CH" sz="1400" dirty="0"/>
              <a:t>; j++)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// </a:t>
            </a:r>
            <a:r>
              <a:rPr lang="fr-CH" sz="1400" dirty="0" err="1"/>
              <a:t>xor</a:t>
            </a:r>
            <a:r>
              <a:rPr lang="fr-CH" sz="1400" dirty="0"/>
              <a:t> in block </a:t>
            </a:r>
            <a:r>
              <a:rPr lang="fr-CH" sz="1400" dirty="0" err="1"/>
              <a:t>because</a:t>
            </a:r>
            <a:r>
              <a:rPr lang="fr-CH" sz="1400" dirty="0"/>
              <a:t> des </a:t>
            </a:r>
            <a:r>
              <a:rPr lang="fr-CH" sz="1400" dirty="0" err="1"/>
              <a:t>generates</a:t>
            </a:r>
            <a:r>
              <a:rPr lang="fr-CH" sz="1400" dirty="0"/>
              <a:t> </a:t>
            </a:r>
            <a:r>
              <a:rPr lang="fr-CH" sz="1400" dirty="0" err="1"/>
              <a:t>works</a:t>
            </a:r>
            <a:r>
              <a:rPr lang="fr-CH" sz="1400" dirty="0"/>
              <a:t>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two</a:t>
            </a:r>
            <a:r>
              <a:rPr lang="fr-CH" sz="1400" dirty="0"/>
              <a:t> 64-Bit blocks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    g[j] = (byte) (g[j] ^ (block[j] ^ block[j + 8]));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}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5547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Applikationssicherheit </a:t>
            </a:r>
            <a:r>
              <a:rPr lang="de-CH" dirty="0" smtClean="0">
                <a:solidFill>
                  <a:srgbClr val="000000"/>
                </a:solidFill>
              </a:rPr>
              <a:t>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DESHash</a:t>
            </a:r>
            <a:r>
              <a:rPr lang="de-CH" dirty="0" smtClean="0"/>
              <a:t> (Abschluss)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6600" y="2052439"/>
            <a:ext cx="9213850" cy="4464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/>
              <a:t> </a:t>
            </a:r>
            <a:r>
              <a:rPr lang="fr-CH" sz="1400" smtClean="0"/>
              <a:t>   // </a:t>
            </a:r>
            <a:r>
              <a:rPr lang="fr-CH" sz="1400" dirty="0" err="1"/>
              <a:t>build</a:t>
            </a:r>
            <a:r>
              <a:rPr lang="fr-CH" sz="1400" dirty="0"/>
              <a:t> long of the byte </a:t>
            </a:r>
            <a:r>
              <a:rPr lang="fr-CH" sz="1400" dirty="0" err="1"/>
              <a:t>array</a:t>
            </a: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ByteBuffer</a:t>
            </a:r>
            <a:r>
              <a:rPr lang="fr-CH" sz="1400" dirty="0"/>
              <a:t> buffer = </a:t>
            </a:r>
            <a:r>
              <a:rPr lang="fr-CH" sz="1400" dirty="0" err="1"/>
              <a:t>ByteBuffer.wrap</a:t>
            </a:r>
            <a:r>
              <a:rPr lang="fr-CH" sz="1400" dirty="0"/>
              <a:t>(g);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buffer.order</a:t>
            </a:r>
            <a:r>
              <a:rPr lang="fr-CH" sz="1400" dirty="0"/>
              <a:t>(</a:t>
            </a:r>
            <a:r>
              <a:rPr lang="fr-CH" sz="1400" dirty="0" err="1"/>
              <a:t>ByteOrder.LITTLE_ENDIAN</a:t>
            </a:r>
            <a:r>
              <a:rPr lang="fr-CH" sz="1400" dirty="0"/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long hash = </a:t>
            </a:r>
            <a:r>
              <a:rPr lang="fr-CH" sz="1400" dirty="0" err="1"/>
              <a:t>buffer.getLong</a:t>
            </a:r>
            <a:r>
              <a:rPr lang="fr-CH" sz="1400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int</a:t>
            </a:r>
            <a:r>
              <a:rPr lang="fr-CH" sz="1400" dirty="0"/>
              <a:t> h1 = (</a:t>
            </a:r>
            <a:r>
              <a:rPr lang="fr-CH" sz="1400" dirty="0" err="1"/>
              <a:t>int</a:t>
            </a:r>
            <a:r>
              <a:rPr lang="fr-CH" sz="1400" dirty="0"/>
              <a:t>) (hash &gt;&gt;&gt; 32); // first 32 bits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</a:t>
            </a:r>
            <a:r>
              <a:rPr lang="fr-CH" sz="1400" dirty="0" err="1"/>
              <a:t>int</a:t>
            </a:r>
            <a:r>
              <a:rPr lang="fr-CH" sz="1400" dirty="0"/>
              <a:t> h2 = </a:t>
            </a:r>
            <a:r>
              <a:rPr lang="fr-CH" sz="1400" dirty="0" err="1"/>
              <a:t>Integer.reverse</a:t>
            </a:r>
            <a:r>
              <a:rPr lang="fr-CH" sz="1400" dirty="0"/>
              <a:t>((</a:t>
            </a:r>
            <a:r>
              <a:rPr lang="fr-CH" sz="1400" dirty="0" err="1"/>
              <a:t>int</a:t>
            </a:r>
            <a:r>
              <a:rPr lang="fr-CH" sz="1400" dirty="0"/>
              <a:t>) hash); // second 32 bits in reverse </a:t>
            </a:r>
            <a:r>
              <a:rPr lang="fr-CH" sz="1400" dirty="0" err="1"/>
              <a:t>order</a:t>
            </a: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CH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    return h1 ^ h2;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CH" sz="1400" dirty="0"/>
              <a:t>}</a:t>
            </a:r>
            <a:endParaRPr lang="fr-CH" sz="1400" dirty="0" smtClean="0"/>
          </a:p>
        </p:txBody>
      </p:sp>
    </p:spTree>
    <p:extLst>
      <p:ext uri="{BB962C8B-B14F-4D97-AF65-F5344CB8AC3E}">
        <p14:creationId xmlns:p14="http://schemas.microsoft.com/office/powerpoint/2010/main" val="17516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04.11.2013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Applikationssicherheit </a:t>
            </a:r>
            <a:r>
              <a:rPr lang="de-CH" dirty="0" smtClean="0">
                <a:solidFill>
                  <a:srgbClr val="000000"/>
                </a:solidFill>
              </a:rPr>
              <a:t>Lab1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und Analyse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6600" y="2052439"/>
            <a:ext cx="9213850" cy="44640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dirty="0" smtClean="0"/>
              <a:t>Durchschnittlich benötigte Anzahl </a:t>
            </a:r>
            <a:r>
              <a:rPr lang="de-CH" sz="1400" dirty="0" err="1" smtClean="0"/>
              <a:t>Hashes</a:t>
            </a:r>
            <a:r>
              <a:rPr lang="de-CH" sz="1400" dirty="0" smtClean="0"/>
              <a:t>, um eine Kollision zu finden:</a:t>
            </a:r>
            <a:endParaRPr lang="de-CH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400" dirty="0" smtClean="0"/>
              <a:t>Je 145’408 generierte </a:t>
            </a:r>
            <a:r>
              <a:rPr lang="de-CH" sz="1400" dirty="0" err="1" smtClean="0"/>
              <a:t>Hashes</a:t>
            </a:r>
            <a:r>
              <a:rPr lang="de-CH" sz="1400" dirty="0" smtClean="0"/>
              <a:t> </a:t>
            </a:r>
            <a:r>
              <a:rPr lang="de-CH" sz="1400" dirty="0" smtClean="0"/>
              <a:t>/ </a:t>
            </a:r>
            <a:r>
              <a:rPr lang="de-CH" sz="1400" dirty="0" smtClean="0"/>
              <a:t>4 Kollisionen </a:t>
            </a:r>
            <a:r>
              <a:rPr lang="de-CH" sz="1400" dirty="0" smtClean="0"/>
              <a:t>= </a:t>
            </a:r>
            <a:r>
              <a:rPr lang="de-CH" sz="1400" dirty="0" smtClean="0"/>
              <a:t>Je 36’352 generierte </a:t>
            </a:r>
            <a:r>
              <a:rPr lang="de-CH" sz="1400" dirty="0" err="1" smtClean="0"/>
              <a:t>Hashes</a:t>
            </a:r>
            <a:endParaRPr lang="de-CH" sz="1400" dirty="0" smtClean="0"/>
          </a:p>
          <a:p>
            <a:r>
              <a:rPr lang="en-US" sz="1800" dirty="0" err="1" smtClean="0"/>
              <a:t>Orginaltext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de-CH" sz="1400" dirty="0" smtClean="0"/>
              <a:t>liebe </a:t>
            </a:r>
            <a:r>
              <a:rPr lang="de-CH" sz="1400" dirty="0"/>
              <a:t>Alice, ich bedanke mich aufrichtig für Deinen sehr willkommenen Auftrag. Ich möchte Dich vertraulich aufmerksam machen, dass wir etwas Herausragendes in den </a:t>
            </a:r>
            <a:r>
              <a:rPr lang="de-CH" sz="1400" dirty="0" err="1"/>
              <a:t>Kächern</a:t>
            </a:r>
            <a:r>
              <a:rPr lang="de-CH" sz="1400" dirty="0"/>
              <a:t>  halten : </a:t>
            </a:r>
            <a:r>
              <a:rPr lang="de-CH" sz="1400" dirty="0" err="1"/>
              <a:t>SunShineForever</a:t>
            </a:r>
            <a:r>
              <a:rPr lang="de-CH" sz="1400" dirty="0"/>
              <a:t>. Du kannst Dir  denken was darin steckt! Du wirst die erste  sein, eine grosse Menge Muster kostenlos zu erhalten. Ich bitte Dich die Summe von 100.000.- CHF auf das Konto mit der Nr. 222-1101.461.12 von der Bank ABC AG, in Basel CH zu </a:t>
            </a:r>
            <a:r>
              <a:rPr lang="de-CH" sz="1400" dirty="0" err="1"/>
              <a:t>überweisen.Ich</a:t>
            </a:r>
            <a:r>
              <a:rPr lang="de-CH" sz="1400" dirty="0"/>
              <a:t> freue mich Dir geholfen zu haben und verbleibe ich freundlichen Grüssen. Dein Bob, </a:t>
            </a:r>
            <a:r>
              <a:rPr lang="de-CH" sz="1400" dirty="0" smtClean="0"/>
              <a:t>Geschäftsführer</a:t>
            </a:r>
          </a:p>
          <a:p>
            <a:r>
              <a:rPr lang="de-CH" sz="1800" dirty="0" err="1" smtClean="0"/>
              <a:t>Faketext</a:t>
            </a:r>
            <a:r>
              <a:rPr lang="de-CH" sz="1800" dirty="0" smtClean="0"/>
              <a:t>:</a:t>
            </a:r>
            <a:br>
              <a:rPr lang="de-CH" sz="1800" dirty="0" smtClean="0"/>
            </a:br>
            <a:r>
              <a:rPr lang="de-CH" sz="1400" dirty="0" smtClean="0"/>
              <a:t>Meine </a:t>
            </a:r>
            <a:r>
              <a:rPr lang="de-CH" sz="1400" dirty="0"/>
              <a:t>liebe Alice, ich bedanke mich vom Herzen für Deinen sehr willkommenen Auftrag. Ich möchte Dich aufmerksam machen, dass wir etwas Sensationelles in den Reagenzgläsern haben: </a:t>
            </a:r>
            <a:r>
              <a:rPr lang="de-CH" sz="1400" dirty="0" err="1"/>
              <a:t>SunShineForever</a:t>
            </a:r>
            <a:r>
              <a:rPr lang="de-CH" sz="1400" dirty="0"/>
              <a:t>. Du kannst Dir plastisch denken was dahinten steckt! Du wirst die erste  sein, eine ansehnliche Menge Muster gratis zu erhalten. Ich bitte Dich den Betrag von 100.000.- Schweizer Franken auf das Konto Nr. 202-1201.262.10 der  Bank ABC AG, 4001 Basel CH zu </a:t>
            </a:r>
            <a:r>
              <a:rPr lang="de-CH" sz="1400" dirty="0" err="1"/>
              <a:t>überweisen.Ich</a:t>
            </a:r>
            <a:r>
              <a:rPr lang="de-CH" sz="1400" dirty="0"/>
              <a:t> hoffe Dir geholfen zu haben und schliesse ich mit lieben Grüssen. Bob, </a:t>
            </a:r>
            <a:r>
              <a:rPr lang="de-CH" sz="1400" dirty="0" smtClean="0"/>
              <a:t>Geschäftsführer</a:t>
            </a:r>
          </a:p>
          <a:p>
            <a:r>
              <a:rPr lang="de-CH" sz="1400" dirty="0"/>
              <a:t>Hashwert: </a:t>
            </a:r>
            <a:r>
              <a:rPr lang="de-CH" sz="1400" dirty="0" smtClean="0"/>
              <a:t>254316385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9628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FHNW-PP</Template>
  <TotalTime>0</TotalTime>
  <Words>933</Words>
  <Application>Microsoft Office PowerPoint</Application>
  <PresentationFormat>Benutzerdefiniert</PresentationFormat>
  <Paragraphs>188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FHNW-PP</vt:lpstr>
      <vt:lpstr>Applikationssicherheit: Lab 1</vt:lpstr>
      <vt:lpstr>TextGenerator (Setup)</vt:lpstr>
      <vt:lpstr>TextGenerator</vt:lpstr>
      <vt:lpstr>DESHash (Key, Padding)</vt:lpstr>
      <vt:lpstr>DESHash (Message length)</vt:lpstr>
      <vt:lpstr>DESHash (DES)</vt:lpstr>
      <vt:lpstr>DESHash (Abschluss)</vt:lpstr>
      <vt:lpstr>Demo und Analyse</vt:lpstr>
    </vt:vector>
  </TitlesOfParts>
  <Company>FHNW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APSI_Lab1</dc:title>
  <dc:creator>Egemen</dc:creator>
  <cp:lastModifiedBy>Egemen</cp:lastModifiedBy>
  <cp:revision>47</cp:revision>
  <dcterms:created xsi:type="dcterms:W3CDTF">2013-11-04T07:30:16Z</dcterms:created>
  <dcterms:modified xsi:type="dcterms:W3CDTF">2013-11-04T11:02:52Z</dcterms:modified>
</cp:coreProperties>
</file>