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5"/>
    <p:sldMasterId id="2147483734" r:id="rId6"/>
  </p:sldMasterIdLst>
  <p:notesMasterIdLst>
    <p:notesMasterId r:id="rId15"/>
  </p:notesMasterIdLst>
  <p:handoutMasterIdLst>
    <p:handoutMasterId r:id="rId16"/>
  </p:handoutMasterIdLst>
  <p:sldIdLst>
    <p:sldId id="661" r:id="rId7"/>
    <p:sldId id="656" r:id="rId8"/>
    <p:sldId id="647" r:id="rId9"/>
    <p:sldId id="663" r:id="rId10"/>
    <p:sldId id="665" r:id="rId11"/>
    <p:sldId id="664" r:id="rId12"/>
    <p:sldId id="652" r:id="rId13"/>
    <p:sldId id="640" r:id="rId14"/>
  </p:sldIdLst>
  <p:sldSz cx="9144000" cy="6858000" type="screen4x3"/>
  <p:notesSz cx="6742113" cy="987266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8BABBC38-F0AF-4083-AC6A-0B3E470A00D5}">
          <p14:sldIdLst>
            <p14:sldId id="661"/>
            <p14:sldId id="656"/>
          </p14:sldIdLst>
        </p14:section>
        <p14:section name="Introduction" id="{8875E29B-1784-4E18-A0D9-AD23B8FA27FB}">
          <p14:sldIdLst>
            <p14:sldId id="647"/>
            <p14:sldId id="663"/>
          </p14:sldIdLst>
        </p14:section>
        <p14:section name="Principes et demos" id="{BA9C77E7-B0BB-4C9F-AA77-1728F8417718}">
          <p14:sldIdLst>
            <p14:sldId id="665"/>
            <p14:sldId id="664"/>
          </p14:sldIdLst>
        </p14:section>
        <p14:section name="Fin" id="{8CE846F9-BC85-4C8F-84AD-52B36C05DEA9}">
          <p14:sldIdLst>
            <p14:sldId id="652"/>
            <p14:sldId id="64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35C"/>
    <a:srgbClr val="E42E18"/>
    <a:srgbClr val="020C3C"/>
    <a:srgbClr val="04177E"/>
    <a:srgbClr val="9933FF"/>
    <a:srgbClr val="CC00FF"/>
    <a:srgbClr val="FB1D8C"/>
    <a:srgbClr val="C72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58824" autoAdjust="0"/>
  </p:normalViewPr>
  <p:slideViewPr>
    <p:cSldViewPr>
      <p:cViewPr varScale="1">
        <p:scale>
          <a:sx n="68" d="100"/>
          <a:sy n="68" d="100"/>
        </p:scale>
        <p:origin x="-2202" y="-96"/>
      </p:cViewPr>
      <p:guideLst>
        <p:guide orient="horz" pos="28"/>
        <p:guide/>
      </p:guideLst>
    </p:cSldViewPr>
  </p:slideViewPr>
  <p:outlineViewPr>
    <p:cViewPr>
      <p:scale>
        <a:sx n="33" d="100"/>
        <a:sy n="33" d="100"/>
      </p:scale>
      <p:origin x="0" y="766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6" y="-90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61" tIns="43932" rIns="87861" bIns="43932" numCol="1" anchor="t" anchorCtr="0" compatLnSpc="1">
            <a:prstTxWarp prst="textNoShape">
              <a:avLst/>
            </a:prstTxWarp>
          </a:bodyPr>
          <a:lstStyle>
            <a:lvl1pPr defTabSz="879893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61" tIns="43932" rIns="87861" bIns="43932" numCol="1" anchor="t" anchorCtr="0" compatLnSpc="1">
            <a:prstTxWarp prst="textNoShape">
              <a:avLst/>
            </a:prstTxWarp>
          </a:bodyPr>
          <a:lstStyle>
            <a:lvl1pPr algn="r" defTabSz="879893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61" tIns="43932" rIns="87861" bIns="43932" numCol="1" anchor="b" anchorCtr="0" compatLnSpc="1">
            <a:prstTxWarp prst="textNoShape">
              <a:avLst/>
            </a:prstTxWarp>
          </a:bodyPr>
          <a:lstStyle>
            <a:lvl1pPr defTabSz="879893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61" tIns="43932" rIns="87861" bIns="43932" numCol="1" anchor="b" anchorCtr="0" compatLnSpc="1">
            <a:prstTxWarp prst="textNoShape">
              <a:avLst/>
            </a:prstTxWarp>
          </a:bodyPr>
          <a:lstStyle>
            <a:lvl1pPr algn="r" defTabSz="879893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5901D29-F873-4F68-A6E2-AE843E9BD6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0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79" tIns="43940" rIns="87879" bIns="43940" numCol="1" anchor="t" anchorCtr="0" compatLnSpc="1">
            <a:prstTxWarp prst="textNoShape">
              <a:avLst/>
            </a:prstTxWarp>
          </a:bodyPr>
          <a:lstStyle>
            <a:lvl1pPr defTabSz="879893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225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79" tIns="43940" rIns="87879" bIns="43940" numCol="1" anchor="t" anchorCtr="0" compatLnSpc="1">
            <a:prstTxWarp prst="textNoShape">
              <a:avLst/>
            </a:prstTxWarp>
          </a:bodyPr>
          <a:lstStyle>
            <a:lvl1pPr algn="r" defTabSz="879893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9475"/>
            <a:ext cx="5392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79" tIns="43940" rIns="87879" bIns="439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79" tIns="43940" rIns="87879" bIns="43940" numCol="1" anchor="b" anchorCtr="0" compatLnSpc="1">
            <a:prstTxWarp prst="textNoShape">
              <a:avLst/>
            </a:prstTxWarp>
          </a:bodyPr>
          <a:lstStyle>
            <a:lvl1pPr defTabSz="879893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8950"/>
            <a:ext cx="29225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79" tIns="43940" rIns="87879" bIns="43940" numCol="1" anchor="b" anchorCtr="0" compatLnSpc="1">
            <a:prstTxWarp prst="textNoShape">
              <a:avLst/>
            </a:prstTxWarp>
          </a:bodyPr>
          <a:lstStyle>
            <a:lvl1pPr algn="r" defTabSz="879893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A656914-4E8A-4BD2-8EC7-C8D02F9C84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27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 Un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mapping</a:t>
            </a:r>
            <a:r>
              <a:rPr lang="fr-FR" dirty="0" smtClean="0"/>
              <a:t> Java </a:t>
            </a:r>
            <a:r>
              <a:rPr lang="fr-FR" dirty="0" smtClean="0">
                <a:sym typeface="Wingdings" pitchFamily="2" charset="2"/>
              </a:rPr>
              <a:t> Java ça sert à quoi ?</a:t>
            </a:r>
            <a:endParaRPr lang="fr-FR" dirty="0" smtClean="0"/>
          </a:p>
          <a:p>
            <a:pPr lvl="1"/>
            <a:r>
              <a:rPr lang="fr-FR" dirty="0" smtClean="0"/>
              <a:t>Simplifier la mise en place d’architectures en couche, qui visent à :</a:t>
            </a:r>
          </a:p>
          <a:p>
            <a:pPr lvl="2"/>
            <a:r>
              <a:rPr lang="fr-FR" dirty="0" smtClean="0"/>
              <a:t>Limiter l’adhérence entre les composants</a:t>
            </a:r>
          </a:p>
          <a:p>
            <a:pPr lvl="2"/>
            <a:r>
              <a:rPr lang="fr-FR" dirty="0" smtClean="0"/>
              <a:t>Mettre en place un principe d’encapsulation au niveau des objets d’un domaine (On ne partage pas entité métier avec n’importe qui!)</a:t>
            </a:r>
          </a:p>
          <a:p>
            <a:pPr lvl="1"/>
            <a:r>
              <a:rPr lang="fr-FR" dirty="0" smtClean="0"/>
              <a:t>Simplifier l’interopérabilité entre les systèmes :</a:t>
            </a:r>
          </a:p>
          <a:p>
            <a:pPr lvl="2"/>
            <a:r>
              <a:rPr lang="fr-FR" dirty="0" smtClean="0"/>
              <a:t>Le objets Java manipulés dans le cadre de l’utilisation des  Web Service peuvent être transformé en objets du domaine</a:t>
            </a:r>
          </a:p>
          <a:p>
            <a:pPr lvl="1"/>
            <a:r>
              <a:rPr lang="fr-FR" dirty="0" smtClean="0"/>
              <a:t>Résumé des usages :</a:t>
            </a:r>
          </a:p>
          <a:p>
            <a:pPr lvl="2"/>
            <a:r>
              <a:rPr lang="fr-FR" dirty="0" smtClean="0"/>
              <a:t>DTO</a:t>
            </a:r>
            <a:r>
              <a:rPr lang="fr-FR" dirty="0" smtClean="0">
                <a:sym typeface="Wingdings" pitchFamily="2" charset="2"/>
              </a:rPr>
              <a:t> </a:t>
            </a:r>
            <a:r>
              <a:rPr lang="fr-FR" dirty="0" err="1" smtClean="0">
                <a:sym typeface="Wingdings" pitchFamily="2" charset="2"/>
              </a:rPr>
              <a:t>Entity</a:t>
            </a:r>
            <a:endParaRPr lang="fr-FR" dirty="0" smtClean="0">
              <a:sym typeface="Wingdings" pitchFamily="2" charset="2"/>
            </a:endParaRPr>
          </a:p>
          <a:p>
            <a:pPr lvl="2"/>
            <a:r>
              <a:rPr lang="fr-FR" dirty="0" smtClean="0">
                <a:sym typeface="Wingdings" pitchFamily="2" charset="2"/>
              </a:rPr>
              <a:t>Objet Java de « </a:t>
            </a:r>
            <a:r>
              <a:rPr lang="fr-FR" dirty="0" err="1" smtClean="0">
                <a:sym typeface="Wingdings" pitchFamily="2" charset="2"/>
              </a:rPr>
              <a:t>binding</a:t>
            </a:r>
            <a:r>
              <a:rPr lang="fr-FR" dirty="0" smtClean="0">
                <a:sym typeface="Wingdings" pitchFamily="2" charset="2"/>
              </a:rPr>
              <a:t> XML »  DTO, </a:t>
            </a:r>
            <a:r>
              <a:rPr lang="fr-FR" dirty="0" err="1" smtClean="0">
                <a:sym typeface="Wingdings" pitchFamily="2" charset="2"/>
              </a:rPr>
              <a:t>Entity</a:t>
            </a:r>
            <a:r>
              <a:rPr lang="fr-FR" dirty="0" smtClean="0">
                <a:sym typeface="Wingdings" pitchFamily="2" charset="2"/>
              </a:rPr>
              <a:t>, 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56914-4E8A-4BD2-8EC7-C8D02F9C845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mapping</a:t>
            </a:r>
            <a:r>
              <a:rPr lang="fr-FR" dirty="0" smtClean="0"/>
              <a:t> DOZER est réalisé de manière réflexive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mapping</a:t>
            </a:r>
            <a:r>
              <a:rPr lang="fr-FR" dirty="0" smtClean="0"/>
              <a:t> des propriétés de même nom est automatique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mapping</a:t>
            </a:r>
            <a:r>
              <a:rPr lang="fr-FR" dirty="0" smtClean="0"/>
              <a:t> peut être paramétré par XML, API et annotation.</a:t>
            </a:r>
          </a:p>
          <a:p>
            <a:r>
              <a:rPr lang="fr-FR" dirty="0" smtClean="0"/>
              <a:t>Un fichier de config pour le paramétrage global</a:t>
            </a:r>
          </a:p>
          <a:p>
            <a:r>
              <a:rPr lang="fr-FR" dirty="0" smtClean="0"/>
              <a:t>Gestion automatique d’un grand nombre de cas de conversion de type, extensible via des « custom </a:t>
            </a:r>
            <a:r>
              <a:rPr lang="fr-FR" dirty="0" err="1" smtClean="0"/>
              <a:t>converter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Intégration avec JAXB et </a:t>
            </a:r>
            <a:r>
              <a:rPr lang="fr-FR" dirty="0" err="1" smtClean="0"/>
              <a:t>XmlBeans</a:t>
            </a:r>
            <a:endParaRPr lang="fr-FR" dirty="0" smtClean="0"/>
          </a:p>
          <a:p>
            <a:r>
              <a:rPr lang="fr-FR" dirty="0" smtClean="0"/>
              <a:t>Intégration avec JMX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56914-4E8A-4BD2-8EC7-C8D02F9C845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3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5616" y="3454152"/>
            <a:ext cx="7056784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15616" y="2348880"/>
            <a:ext cx="7056784" cy="900113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63688" y="479715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0"/>
          </p:nvPr>
        </p:nvSpPr>
        <p:spPr>
          <a:xfrm>
            <a:off x="1763688" y="573325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908720"/>
            <a:ext cx="2143125" cy="5449218"/>
          </a:xfrm>
        </p:spPr>
        <p:txBody>
          <a:bodyPr vert="eaVert"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28625" y="908720"/>
            <a:ext cx="6276975" cy="544921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O2.png"/>
          <p:cNvPicPr>
            <a:picLocks noChangeAspect="1"/>
          </p:cNvPicPr>
          <p:nvPr userDrawn="1"/>
        </p:nvPicPr>
        <p:blipFill>
          <a:blip r:embed="rId2" cstate="screen">
            <a:lum brigh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4" descr="onePoint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28625"/>
            <a:ext cx="26638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1" descr="Panorama_La_Défense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212976"/>
            <a:ext cx="9144000" cy="17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1500" y="1437744"/>
            <a:ext cx="8572500" cy="6480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571500" y="2127313"/>
            <a:ext cx="8572500" cy="108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71500" y="5298792"/>
            <a:ext cx="4792588" cy="360363"/>
          </a:xfrm>
        </p:spPr>
        <p:txBody>
          <a:bodyPr/>
          <a:lstStyle>
            <a:lvl1pPr marL="0" indent="0">
              <a:buNone/>
              <a:defRPr lang="fr-FR" sz="1600" b="0" smtClean="0"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71500" y="5658832"/>
            <a:ext cx="4792588" cy="936104"/>
          </a:xfrm>
        </p:spPr>
        <p:txBody>
          <a:bodyPr/>
          <a:lstStyle>
            <a:lvl1pPr marL="0" indent="0">
              <a:buNone/>
              <a:defRPr lang="fr-FR" sz="1600" b="0" smtClean="0"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75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3" descr="O2.png"/>
          <p:cNvPicPr>
            <a:picLocks noChangeAspect="1"/>
          </p:cNvPicPr>
          <p:nvPr userDrawn="1"/>
        </p:nvPicPr>
        <p:blipFill>
          <a:blip r:embed="rId2" cstate="screen">
            <a:lum brigh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13" descr="silhouette-rouge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258" y="2925217"/>
            <a:ext cx="385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7" descr="silhouette-rouge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39" y="2204864"/>
            <a:ext cx="355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8" descr="silhouette-rouge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670" y="3681611"/>
            <a:ext cx="3889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9" descr="silhouette-rouge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39" y="4400103"/>
            <a:ext cx="3556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19" descr="silhouette-rouge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39" y="5120183"/>
            <a:ext cx="3556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4" descr="onePoint-logo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71500" y="428625"/>
            <a:ext cx="26638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72B9C4-27F9-42BB-8683-F593F2F7E778}" type="datetime1">
              <a:rPr lang="fr-FR" smtClean="0"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2627784" y="6356350"/>
            <a:ext cx="568863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8532440" y="6390764"/>
            <a:ext cx="432048" cy="2022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4EDFF8-73BD-4AEE-9430-160B218A464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403350" y="2106613"/>
            <a:ext cx="6913563" cy="3914775"/>
          </a:xfrm>
          <a:noFill/>
          <a:ln w="38100">
            <a:noFill/>
            <a:round/>
            <a:headEnd/>
            <a:tailEnd/>
          </a:ln>
          <a:effectLst/>
        </p:spPr>
        <p:txBody>
          <a:bodyPr lIns="90000" tIns="46800" rIns="90000" bIns="46800" anchor="t"/>
          <a:lstStyle>
            <a:lvl1pPr marL="0" indent="0">
              <a:buNone/>
              <a:defRPr lang="fr-FR" sz="1600" kern="1200" smtClean="0">
                <a:solidFill>
                  <a:srgbClr val="E42E18"/>
                </a:solidFill>
                <a:cs typeface="Arial" charset="0"/>
              </a:defRPr>
            </a:lvl1pPr>
            <a:lvl2pPr marL="457200" indent="-457200">
              <a:buNone/>
              <a:defRPr lang="fr-FR" sz="1400" b="1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fr-FR" kern="1200" smtClean="0">
                <a:latin typeface="Arial" charset="0"/>
                <a:ea typeface="+mn-ea"/>
                <a:cs typeface="Arial" charset="0"/>
              </a:defRPr>
            </a:lvl3pPr>
            <a:lvl4pPr>
              <a:defRPr lang="fr-FR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fr-FR" kern="1200"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fr-FR" dirty="0" smtClean="0"/>
              <a:t>Modifiez les styles du texte du masque</a:t>
            </a:r>
          </a:p>
          <a:p>
            <a:pPr marL="457200" lvl="1">
              <a:spcBef>
                <a:spcPct val="0"/>
              </a:spcBef>
            </a:pPr>
            <a:r>
              <a:rPr lang="fr-FR" dirty="0" smtClean="0"/>
              <a:t>Deuxième niveau</a:t>
            </a: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1" y="1412776"/>
            <a:ext cx="8316416" cy="461665"/>
          </a:xfrm>
          <a:solidFill>
            <a:srgbClr val="E42E1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55600" indent="0">
              <a:defRPr lang="fr-FR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defRPr>
            </a:lvl1pPr>
          </a:lstStyle>
          <a:p>
            <a:pPr marL="355600" lvl="0" indent="0"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88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O2.png"/>
          <p:cNvPicPr>
            <a:picLocks noChangeAspect="1"/>
          </p:cNvPicPr>
          <p:nvPr userDrawn="1"/>
        </p:nvPicPr>
        <p:blipFill>
          <a:blip r:embed="rId2" cstate="screen">
            <a:lum brigh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4" descr="onePoint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28625"/>
            <a:ext cx="26638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683320" y="1556792"/>
            <a:ext cx="7777360" cy="4607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79F92A-9FC4-4985-9803-CCDA18957B59}" type="datetime1">
              <a:rPr lang="fr-FR" smtClean="0"/>
              <a:t>12/04/2013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4EDFF8-73BD-4AEE-9430-160B218A4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O2.png"/>
          <p:cNvPicPr>
            <a:picLocks noChangeAspect="1"/>
          </p:cNvPicPr>
          <p:nvPr userDrawn="1"/>
        </p:nvPicPr>
        <p:blipFill>
          <a:blip r:embed="rId2" cstate="screen">
            <a:lum brigh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4" descr="onePoint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28625"/>
            <a:ext cx="26638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55679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29249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768109" y="1782257"/>
            <a:ext cx="7908347" cy="4464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 bwMode="auto">
          <a:xfrm>
            <a:off x="755577" y="1772816"/>
            <a:ext cx="0" cy="446405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768109" y="1782763"/>
            <a:ext cx="7692821" cy="4464050"/>
          </a:xfrm>
        </p:spPr>
        <p:txBody>
          <a:bodyPr/>
          <a:lstStyle/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46324"/>
            <a:ext cx="4356100" cy="461665"/>
          </a:xfrm>
          <a:solidFill>
            <a:srgbClr val="E42E18"/>
          </a:solidFill>
        </p:spPr>
        <p:txBody>
          <a:bodyPr wrap="square" anchor="ctr">
            <a:spAutoFit/>
          </a:bodyPr>
          <a:lstStyle>
            <a:lvl1pPr marL="355600" indent="0">
              <a:buNone/>
              <a:defRPr lang="fr-FR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  <a:lvl2pPr>
              <a:defRPr lang="fr-FR" kern="1200" smtClean="0">
                <a:latin typeface="Arial" charset="0"/>
                <a:ea typeface="+mn-ea"/>
                <a:cs typeface="Arial" charset="0"/>
              </a:defRPr>
            </a:lvl2pPr>
            <a:lvl3pPr>
              <a:defRPr lang="fr-FR" kern="1200" smtClean="0">
                <a:latin typeface="Arial" charset="0"/>
                <a:ea typeface="+mn-ea"/>
                <a:cs typeface="Arial" charset="0"/>
              </a:defRPr>
            </a:lvl3pPr>
            <a:lvl4pPr>
              <a:defRPr lang="fr-FR" kern="1200" smtClean="0">
                <a:latin typeface="Arial" charset="0"/>
                <a:ea typeface="+mn-ea"/>
                <a:cs typeface="Arial" charset="0"/>
              </a:defRPr>
            </a:lvl4pPr>
            <a:lvl5pPr>
              <a:defRPr lang="fr-FR" kern="1200">
                <a:latin typeface="Arial" charset="0"/>
                <a:ea typeface="+mn-ea"/>
                <a:cs typeface="Arial" charset="0"/>
              </a:defRPr>
            </a:lvl5pPr>
          </a:lstStyle>
          <a:p>
            <a:pPr marL="355600" lvl="0">
              <a:spcBef>
                <a:spcPct val="0"/>
              </a:spcBef>
            </a:pPr>
            <a:r>
              <a:rPr lang="fr-FR" dirty="0" smtClean="0"/>
              <a:t>Inter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0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88" y="1052736"/>
            <a:ext cx="8429625" cy="5089302"/>
          </a:xfrm>
        </p:spPr>
        <p:txBody>
          <a:bodyPr/>
          <a:lstStyle>
            <a:lvl3pPr>
              <a:defRPr sz="20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908720"/>
            <a:ext cx="4138613" cy="5449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62513" y="908720"/>
            <a:ext cx="4138612" cy="5449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730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95264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0"/>
          </p:nvPr>
        </p:nvSpPr>
        <p:spPr>
          <a:xfrm>
            <a:off x="467544" y="908720"/>
            <a:ext cx="3008313" cy="936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11" descr="O-page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40252" y="6280170"/>
            <a:ext cx="428998" cy="42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900113"/>
          </a:xfrm>
          <a:prstGeom prst="rect">
            <a:avLst/>
          </a:prstGeom>
          <a:gradFill flip="none" rotWithShape="1">
            <a:gsLst>
              <a:gs pos="0">
                <a:srgbClr val="E0E0DD"/>
              </a:gs>
              <a:gs pos="100000">
                <a:srgbClr val="EAEAE7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196752"/>
            <a:ext cx="8429625" cy="49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0"/>
            <a:ext cx="65182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323850" y="6454775"/>
            <a:ext cx="84963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fr-FR" sz="1000" b="1" dirty="0">
              <a:solidFill>
                <a:srgbClr val="333399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8558213" y="6391570"/>
            <a:ext cx="431800" cy="194670"/>
          </a:xfrm>
          <a:prstGeom prst="roundRect">
            <a:avLst>
              <a:gd name="adj" fmla="val 648"/>
            </a:avLst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lnSpc>
                <a:spcPct val="93000"/>
              </a:lnSpc>
              <a:buClr>
                <a:srgbClr val="66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FB84D15-0B20-4A75-9A18-9575D6C0860F}" type="slidenum">
              <a:rPr lang="en-GB" sz="700" b="1">
                <a:solidFill>
                  <a:srgbClr val="53534D"/>
                </a:solidFill>
                <a:latin typeface="Century Gothic" pitchFamily="34" charset="0"/>
                <a:cs typeface="+mn-cs"/>
              </a:rPr>
              <a:pPr algn="ctr" eaLnBrk="0" hangingPunct="0">
                <a:lnSpc>
                  <a:spcPct val="93000"/>
                </a:lnSpc>
                <a:buClr>
                  <a:srgbClr val="666666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‹N°›</a:t>
            </a:fld>
            <a:endParaRPr lang="en-GB" sz="700" b="1" dirty="0">
              <a:solidFill>
                <a:srgbClr val="53534D"/>
              </a:solidFill>
              <a:latin typeface="Century Gothic" pitchFamily="34" charset="0"/>
              <a:cs typeface="+mn-cs"/>
            </a:endParaRPr>
          </a:p>
        </p:txBody>
      </p:sp>
      <p:pic>
        <p:nvPicPr>
          <p:cNvPr id="1032" name="Image 9" descr="onePoint-logo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0088" y="209550"/>
            <a:ext cx="191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8" r:id="rId2"/>
    <p:sldLayoutId id="2147483759" r:id="rId3"/>
    <p:sldLayoutId id="2147483747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3534D"/>
          </a:solidFill>
          <a:effectLst>
            <a:outerShdw blurRad="127000" dir="5400000" algn="ctr" rotWithShape="0">
              <a:schemeClr val="bg1"/>
            </a:outerShdw>
          </a:effectLst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3534D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3534D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3534D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3534D"/>
          </a:solidFill>
          <a:latin typeface="Century Gothic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Calibri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rgbClr val="53534D"/>
          </a:solidFill>
          <a:latin typeface="Century Gothic" pitchFamily="34" charset="0"/>
          <a:ea typeface="+mn-ea"/>
          <a:cs typeface="+mn-cs"/>
        </a:defRPr>
      </a:lvl1pPr>
      <a:lvl2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E42E18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Century Gothic" pitchFamily="34" charset="0"/>
        </a:defRPr>
      </a:lvl2pPr>
      <a:lvl3pPr marL="533400" indent="-266700" algn="l" rtl="0" eaLnBrk="0" fontAlgn="base" hangingPunct="0">
        <a:spcBef>
          <a:spcPct val="20000"/>
        </a:spcBef>
        <a:spcAft>
          <a:spcPct val="0"/>
        </a:spcAft>
        <a:buClr>
          <a:srgbClr val="E42E18"/>
        </a:buClr>
        <a:buChar char="•"/>
        <a:defRPr sz="2000">
          <a:solidFill>
            <a:schemeClr val="tx1"/>
          </a:solidFill>
          <a:latin typeface="Century Gothic" pitchFamily="34" charset="0"/>
        </a:defRPr>
      </a:lvl3pPr>
      <a:lvl4pPr marL="812800" indent="-2794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Century Gothic" pitchFamily="34" charset="0"/>
        </a:defRPr>
      </a:lvl4pPr>
      <a:lvl5pPr marL="1079500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9249" y="332656"/>
            <a:ext cx="843122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3DA2-2608-4744-A9C6-677BEC01D909}" type="datetime1">
              <a:rPr lang="fr-FR" smtClean="0"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627784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7" name="Image 11" descr="O-page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540252" y="6280170"/>
            <a:ext cx="428998" cy="42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94104" y="6397333"/>
            <a:ext cx="370384" cy="1946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lang="fr-FR" sz="700" b="1" smtClean="0">
                <a:solidFill>
                  <a:srgbClr val="53534D"/>
                </a:solidFill>
                <a:latin typeface="Century Gothic" pitchFamily="34" charset="0"/>
                <a:cs typeface="+mn-cs"/>
              </a:defRPr>
            </a:lvl1pPr>
          </a:lstStyle>
          <a:p>
            <a:pPr algn="ctr" eaLnBrk="0" hangingPunct="0">
              <a:lnSpc>
                <a:spcPct val="93000"/>
              </a:lnSpc>
              <a:buClr>
                <a:srgbClr val="66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ED86E4A-C340-4938-A421-6599080112B6}" type="slidenum">
              <a:rPr lang="fr-FR" smtClean="0"/>
              <a:pPr algn="ctr" eaLnBrk="0" hangingPunct="0">
                <a:lnSpc>
                  <a:spcPct val="93000"/>
                </a:lnSpc>
                <a:buClr>
                  <a:srgbClr val="666666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‹N°›</a:t>
            </a:fld>
            <a:endParaRPr lang="fr-FR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847" y="1196752"/>
            <a:ext cx="8429625" cy="49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8288" lvl="0" indent="-268288">
              <a:buFont typeface="Arial" charset="0"/>
            </a:pPr>
            <a:r>
              <a:rPr lang="fr-FR" dirty="0" smtClean="0"/>
              <a:t>Cliquez pour modifier les styles du texte du masque</a:t>
            </a:r>
          </a:p>
          <a:p>
            <a:pPr marL="266700" lvl="1" indent="-266700">
              <a:buClr>
                <a:srgbClr val="E42E18"/>
              </a:buClr>
              <a:buSzPct val="120000"/>
              <a:buFont typeface="Wingdings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533400" lvl="2" indent="-266700">
              <a:buClr>
                <a:srgbClr val="E42E18"/>
              </a:buClr>
            </a:pPr>
            <a:r>
              <a:rPr lang="fr-FR" dirty="0" smtClean="0"/>
              <a:t>Troisième niveau</a:t>
            </a:r>
          </a:p>
          <a:p>
            <a:pPr marL="812800" lvl="3" indent="-279400">
              <a:buFont typeface="Wingdings" pitchFamily="2" charset="2"/>
              <a:buChar char="§"/>
            </a:pPr>
            <a:r>
              <a:rPr lang="fr-FR" dirty="0" smtClean="0"/>
              <a:t>Quatrième niveau</a:t>
            </a:r>
          </a:p>
          <a:p>
            <a:pPr marL="1079500" lvl="4" indent="-266700">
              <a:buFont typeface="Arial" charset="0"/>
              <a:buChar char="•"/>
            </a:pPr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1" r:id="rId3"/>
    <p:sldLayoutId id="21474837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3"/>
          </a:solidFill>
          <a:latin typeface="Century Gothic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2400" b="1" dirty="0" smtClean="0">
          <a:solidFill>
            <a:srgbClr val="53534D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2000" dirty="0" smtClean="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2000" dirty="0" smtClean="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600" dirty="0" smtClean="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400" dirty="0" smtClean="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« Expertises Techniques @ Nantes »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Pause </a:t>
            </a:r>
            <a:r>
              <a:rPr lang="fr-FR" dirty="0" err="1" smtClean="0"/>
              <a:t>Expertec</a:t>
            </a:r>
            <a:r>
              <a:rPr lang="fr-FR" dirty="0" smtClean="0"/>
              <a:t> Café : </a:t>
            </a:r>
            <a:r>
              <a:rPr lang="fr-FR" dirty="0" err="1"/>
              <a:t>Mapping</a:t>
            </a:r>
            <a:r>
              <a:rPr lang="fr-FR" dirty="0"/>
              <a:t> </a:t>
            </a:r>
            <a:r>
              <a:rPr lang="fr-FR" dirty="0" err="1"/>
              <a:t>Java</a:t>
            </a:r>
            <a:r>
              <a:rPr lang="fr-FR" dirty="0" err="1">
                <a:sym typeface="Wingdings" pitchFamily="2" charset="2"/>
              </a:rPr>
              <a:t>Java</a:t>
            </a:r>
            <a:r>
              <a:rPr lang="fr-FR" dirty="0">
                <a:sym typeface="Wingdings" pitchFamily="2" charset="2"/>
              </a:rPr>
              <a:t> avec </a:t>
            </a:r>
            <a:r>
              <a:rPr lang="fr-FR" dirty="0" err="1">
                <a:sym typeface="Wingdings" pitchFamily="2" charset="2"/>
              </a:rPr>
              <a:t>Dozer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Agence de Nantes – 12/04/2013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>
                <a:sym typeface="Wingdings" pitchFamily="2" charset="2"/>
              </a:rPr>
              <a:t>Dozer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: </a:t>
            </a:r>
            <a:r>
              <a:rPr lang="fr-FR" dirty="0" smtClean="0"/>
              <a:t>Framework de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/>
              <a:t>Java</a:t>
            </a:r>
            <a:r>
              <a:rPr lang="fr-FR" dirty="0" err="1">
                <a:sym typeface="Wingdings" pitchFamily="2" charset="2"/>
              </a:rPr>
              <a:t></a:t>
            </a:r>
            <a:r>
              <a:rPr lang="fr-FR" dirty="0" err="1" smtClean="0">
                <a:sym typeface="Wingdings" pitchFamily="2" charset="2"/>
              </a:rPr>
              <a:t>Java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874" y="305438"/>
            <a:ext cx="1542461" cy="1086819"/>
          </a:xfrm>
          <a:prstGeom prst="rect">
            <a:avLst/>
          </a:prstGeom>
        </p:spPr>
      </p:pic>
      <p:pic>
        <p:nvPicPr>
          <p:cNvPr id="1026" name="Picture 2" descr="C:\Users\d.maumenee\Documents\ExpertTec\Sinoway-Mining-Bulldozer-SWD9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84" y="5067126"/>
            <a:ext cx="243840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19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4EDFF8-73BD-4AEE-9430-160B218A464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Principes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Démo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Discussion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259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15616" y="3140968"/>
            <a:ext cx="7056784" cy="1752600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Pause </a:t>
            </a:r>
            <a:r>
              <a:rPr lang="fr-FR" dirty="0" err="1" smtClean="0"/>
              <a:t>Expertec</a:t>
            </a:r>
            <a:r>
              <a:rPr lang="fr-FR" dirty="0" smtClean="0"/>
              <a:t> Café : </a:t>
            </a:r>
            <a:r>
              <a:rPr lang="fr-FR" dirty="0" err="1" smtClean="0"/>
              <a:t>Dozer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557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7188" y="1052736"/>
            <a:ext cx="8429625" cy="518457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mapping</a:t>
            </a:r>
            <a:r>
              <a:rPr lang="fr-FR" dirty="0" smtClean="0"/>
              <a:t> Java </a:t>
            </a:r>
            <a:r>
              <a:rPr lang="fr-FR" dirty="0" smtClean="0">
                <a:sym typeface="Wingdings" pitchFamily="2" charset="2"/>
              </a:rPr>
              <a:t> Java ça sert à quoi ?</a:t>
            </a:r>
            <a:endParaRPr lang="fr-FR" dirty="0" smtClean="0"/>
          </a:p>
          <a:p>
            <a:pPr lvl="1"/>
            <a:r>
              <a:rPr lang="fr-FR" dirty="0" smtClean="0"/>
              <a:t>Simplifier la mise en place d’architectures en </a:t>
            </a:r>
            <a:r>
              <a:rPr lang="fr-FR" dirty="0" smtClean="0"/>
              <a:t>couche :</a:t>
            </a:r>
            <a:endParaRPr lang="fr-FR" dirty="0" smtClean="0"/>
          </a:p>
          <a:p>
            <a:pPr lvl="2"/>
            <a:r>
              <a:rPr lang="fr-FR" dirty="0" smtClean="0"/>
              <a:t>Limiter l’adhérence </a:t>
            </a:r>
            <a:endParaRPr lang="fr-FR" dirty="0" smtClean="0"/>
          </a:p>
          <a:p>
            <a:pPr lvl="2"/>
            <a:r>
              <a:rPr lang="fr-FR" dirty="0" smtClean="0"/>
              <a:t>Principe d’encapsulation</a:t>
            </a:r>
            <a:endParaRPr lang="fr-FR" dirty="0" smtClean="0"/>
          </a:p>
          <a:p>
            <a:pPr lvl="1"/>
            <a:r>
              <a:rPr lang="fr-FR" dirty="0" smtClean="0"/>
              <a:t>Simplifier l’interopérabilité entre les systèmes </a:t>
            </a:r>
          </a:p>
          <a:p>
            <a:pPr lvl="1"/>
            <a:r>
              <a:rPr lang="fr-FR" dirty="0" smtClean="0"/>
              <a:t>Résumé des usages :</a:t>
            </a:r>
          </a:p>
          <a:p>
            <a:pPr lvl="2"/>
            <a:r>
              <a:rPr lang="fr-FR" dirty="0" smtClean="0"/>
              <a:t>DTO</a:t>
            </a:r>
            <a:r>
              <a:rPr lang="fr-FR" dirty="0" smtClean="0">
                <a:sym typeface="Wingdings" pitchFamily="2" charset="2"/>
              </a:rPr>
              <a:t> </a:t>
            </a:r>
            <a:r>
              <a:rPr lang="fr-FR" dirty="0" err="1" smtClean="0">
                <a:sym typeface="Wingdings" pitchFamily="2" charset="2"/>
              </a:rPr>
              <a:t>Entity</a:t>
            </a:r>
            <a:endParaRPr lang="fr-FR" dirty="0" smtClean="0">
              <a:sym typeface="Wingdings" pitchFamily="2" charset="2"/>
            </a:endParaRPr>
          </a:p>
          <a:p>
            <a:pPr lvl="2"/>
            <a:r>
              <a:rPr lang="fr-FR" dirty="0" smtClean="0">
                <a:sym typeface="Wingdings" pitchFamily="2" charset="2"/>
              </a:rPr>
              <a:t>Objet Java de « </a:t>
            </a:r>
            <a:r>
              <a:rPr lang="fr-FR" dirty="0" err="1" smtClean="0">
                <a:sym typeface="Wingdings" pitchFamily="2" charset="2"/>
              </a:rPr>
              <a:t>binding</a:t>
            </a:r>
            <a:r>
              <a:rPr lang="fr-FR" dirty="0" smtClean="0">
                <a:sym typeface="Wingdings" pitchFamily="2" charset="2"/>
              </a:rPr>
              <a:t> XML »  DTO, </a:t>
            </a:r>
            <a:r>
              <a:rPr lang="fr-FR" dirty="0" err="1" smtClean="0">
                <a:sym typeface="Wingdings" pitchFamily="2" charset="2"/>
              </a:rPr>
              <a:t>Entity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smtClean="0">
                <a:sym typeface="Wingdings" pitchFamily="2" charset="2"/>
              </a:rPr>
              <a:t>…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Copie en profondeur d’objet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Dozer</a:t>
            </a:r>
            <a:r>
              <a:rPr lang="fr-FR" dirty="0" smtClean="0"/>
              <a:t> –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281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Réflexivité</a:t>
            </a:r>
            <a:endParaRPr lang="fr-FR" dirty="0" smtClean="0"/>
          </a:p>
          <a:p>
            <a:r>
              <a:rPr lang="fr-FR" dirty="0" err="1" smtClean="0"/>
              <a:t>mapping</a:t>
            </a:r>
            <a:r>
              <a:rPr lang="fr-FR" dirty="0"/>
              <a:t> automatique </a:t>
            </a:r>
            <a:r>
              <a:rPr lang="fr-FR" dirty="0" smtClean="0"/>
              <a:t>(</a:t>
            </a:r>
            <a:r>
              <a:rPr lang="fr-FR" dirty="0" smtClean="0"/>
              <a:t>propriétés </a:t>
            </a:r>
            <a:r>
              <a:rPr lang="fr-FR" dirty="0" smtClean="0"/>
              <a:t>de même </a:t>
            </a:r>
            <a:r>
              <a:rPr lang="fr-FR" dirty="0" smtClean="0"/>
              <a:t>nom)</a:t>
            </a:r>
          </a:p>
          <a:p>
            <a:r>
              <a:rPr lang="fr-FR" dirty="0" smtClean="0"/>
              <a:t>paramétrable </a:t>
            </a:r>
            <a:r>
              <a:rPr lang="fr-FR" dirty="0" smtClean="0"/>
              <a:t>par XML, API et annotation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Un fichier de config pour le paramétrage global</a:t>
            </a:r>
          </a:p>
          <a:p>
            <a:r>
              <a:rPr lang="fr-FR" dirty="0" smtClean="0"/>
              <a:t>conversion </a:t>
            </a:r>
            <a:r>
              <a:rPr lang="fr-FR" dirty="0" smtClean="0"/>
              <a:t>de </a:t>
            </a:r>
            <a:r>
              <a:rPr lang="fr-FR" dirty="0" smtClean="0"/>
              <a:t>type automatique et </a:t>
            </a:r>
            <a:r>
              <a:rPr lang="fr-FR" dirty="0" smtClean="0"/>
              <a:t>extensible via des « custom </a:t>
            </a:r>
            <a:r>
              <a:rPr lang="fr-FR" dirty="0" err="1" smtClean="0"/>
              <a:t>converter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Intégration avec JAXB et </a:t>
            </a:r>
            <a:r>
              <a:rPr lang="fr-FR" dirty="0" err="1" smtClean="0"/>
              <a:t>XmlBeans</a:t>
            </a:r>
            <a:endParaRPr lang="fr-FR" dirty="0" smtClean="0"/>
          </a:p>
          <a:p>
            <a:r>
              <a:rPr lang="fr-FR" dirty="0" smtClean="0"/>
              <a:t>Intégration avec JMX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DOZER – Principes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DOZER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Obtenir </a:t>
            </a:r>
            <a:r>
              <a:rPr lang="fr-FR" dirty="0" err="1" smtClean="0"/>
              <a:t>Dozer</a:t>
            </a:r>
            <a:r>
              <a:rPr lang="fr-FR" dirty="0" smtClean="0"/>
              <a:t> via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 smtClean="0"/>
              <a:t>net.sf.dozer</a:t>
            </a:r>
            <a:endParaRPr lang="fr-FR" dirty="0" smtClean="0"/>
          </a:p>
          <a:p>
            <a:pPr lvl="1"/>
            <a:r>
              <a:rPr lang="fr-FR" dirty="0" smtClean="0"/>
              <a:t>Instanciation du mapper (dans le code ou avec </a:t>
            </a:r>
            <a:r>
              <a:rPr lang="fr-FR" dirty="0" err="1" smtClean="0"/>
              <a:t>Spring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Mapping</a:t>
            </a:r>
            <a:r>
              <a:rPr lang="fr-FR" dirty="0" smtClean="0"/>
              <a:t> auto : rien a déclarer ! (uniquement pour les attributs de même nom)</a:t>
            </a:r>
          </a:p>
          <a:p>
            <a:pPr lvl="1"/>
            <a:r>
              <a:rPr lang="fr-FR" dirty="0" smtClean="0"/>
              <a:t>Personnalisation du </a:t>
            </a:r>
            <a:r>
              <a:rPr lang="fr-FR" dirty="0" err="1" smtClean="0"/>
              <a:t>mapping</a:t>
            </a:r>
            <a:r>
              <a:rPr lang="fr-FR" dirty="0" smtClean="0"/>
              <a:t> via XML (possible aussi par annotation et API)</a:t>
            </a:r>
          </a:p>
          <a:p>
            <a:pPr lvl="2"/>
            <a:r>
              <a:rPr lang="fr-FR" dirty="0" smtClean="0"/>
              <a:t>Différence dans le nom des attributs</a:t>
            </a:r>
          </a:p>
          <a:p>
            <a:pPr lvl="2"/>
            <a:r>
              <a:rPr lang="fr-FR" dirty="0" smtClean="0"/>
              <a:t>Conversion de type automatique et avec déclaration XML</a:t>
            </a:r>
          </a:p>
          <a:p>
            <a:pPr lvl="2"/>
            <a:r>
              <a:rPr lang="fr-FR" dirty="0" smtClean="0"/>
              <a:t>Gestion des </a:t>
            </a:r>
            <a:r>
              <a:rPr lang="fr-FR" dirty="0" smtClean="0"/>
              <a:t>listes</a:t>
            </a:r>
          </a:p>
          <a:p>
            <a:pPr lvl="2"/>
            <a:r>
              <a:rPr lang="fr-FR" dirty="0" smtClean="0"/>
              <a:t>Gestion de l’héritage (abstrait)</a:t>
            </a:r>
          </a:p>
          <a:p>
            <a:pPr lvl="2"/>
            <a:r>
              <a:rPr lang="fr-FR" dirty="0" smtClean="0"/>
              <a:t>Custom </a:t>
            </a:r>
            <a:r>
              <a:rPr lang="fr-FR" dirty="0" err="1" smtClean="0"/>
              <a:t>converter</a:t>
            </a:r>
            <a:r>
              <a:rPr lang="fr-FR" dirty="0" smtClean="0"/>
              <a:t> String </a:t>
            </a:r>
            <a:r>
              <a:rPr lang="fr-FR" dirty="0" smtClean="0">
                <a:sym typeface="Wingdings" pitchFamily="2" charset="2"/>
              </a:rPr>
              <a:t> </a:t>
            </a:r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DOZER – Démos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7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Qu’en pensez-vous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Expertises techniques @ Nantes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064" y="3140968"/>
            <a:ext cx="2932360" cy="35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8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all folks…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146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xi_Modèle+de+présentation_V1.00">
  <a:themeElements>
    <a:clrScheme name="Groupe onePoint Corporate Colors">
      <a:dk1>
        <a:srgbClr val="000000"/>
      </a:dk1>
      <a:lt1>
        <a:srgbClr val="FFFFFF"/>
      </a:lt1>
      <a:dk2>
        <a:srgbClr val="53534D"/>
      </a:dk2>
      <a:lt2>
        <a:srgbClr val="D9D9D7"/>
      </a:lt2>
      <a:accent1>
        <a:srgbClr val="B83D4F"/>
      </a:accent1>
      <a:accent2>
        <a:srgbClr val="D23C3A"/>
      </a:accent2>
      <a:accent3>
        <a:srgbClr val="EF3B24"/>
      </a:accent3>
      <a:accent4>
        <a:srgbClr val="F26322"/>
      </a:accent4>
      <a:accent5>
        <a:srgbClr val="F58220"/>
      </a:accent5>
      <a:accent6>
        <a:srgbClr val="FFC000"/>
      </a:accent6>
      <a:hlink>
        <a:srgbClr val="0000FF"/>
      </a:hlink>
      <a:folHlink>
        <a:srgbClr val="800080"/>
      </a:folHlink>
    </a:clrScheme>
    <a:fontScheme name="Fuxi_Modèle+de+présentation_V1.00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Fuxi_Modèle+de+présentation_V1.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xi_Modèle+de+présentation_V1.0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xi_Modèle+de+présentation_V1.0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xi_Modèle+de+présentation_V1.0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xi_Modèle+de+présentation_V1.0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xi_Modèle+de+présentation_V1.0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xi_Modèle+de+présentation_V1.0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uxi_Modèle+de+présentation_V1.00">
  <a:themeElements>
    <a:clrScheme name="Groupe onePoint Corporate Colors">
      <a:dk1>
        <a:srgbClr val="000000"/>
      </a:dk1>
      <a:lt1>
        <a:srgbClr val="FFFFFF"/>
      </a:lt1>
      <a:dk2>
        <a:srgbClr val="53534D"/>
      </a:dk2>
      <a:lt2>
        <a:srgbClr val="D9D9D7"/>
      </a:lt2>
      <a:accent1>
        <a:srgbClr val="B83D4F"/>
      </a:accent1>
      <a:accent2>
        <a:srgbClr val="D23C3A"/>
      </a:accent2>
      <a:accent3>
        <a:srgbClr val="EF3B24"/>
      </a:accent3>
      <a:accent4>
        <a:srgbClr val="F26322"/>
      </a:accent4>
      <a:accent5>
        <a:srgbClr val="F58220"/>
      </a:accent5>
      <a:accent6>
        <a:srgbClr val="FFC000"/>
      </a:accent6>
      <a:hlink>
        <a:srgbClr val="0000FF"/>
      </a:hlink>
      <a:folHlink>
        <a:srgbClr val="800080"/>
      </a:folHlink>
    </a:clrScheme>
    <a:fontScheme name="2_Fuxi_Modèle+de+présentation_V1.00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4dfa376-c4c8-4142-90f9-e6d7f9fd32b5">5KJKEVRX5PQ7-11-69</_dlc_DocId>
    <_dlc_DocIdUrl xmlns="14dfa376-c4c8-4142-90f9-e6d7f9fd32b5">
      <Url>https://pfc-projets.groupeonepoint.com/cds/nts/Expertec/_layouts/DocIdRedir.aspx?ID=5KJKEVRX5PQ7-11-69</Url>
      <Description>5KJKEVRX5PQ7-11-69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107D2B73D10428F39969546B9B6D7" ma:contentTypeVersion="1" ma:contentTypeDescription="Crée un document." ma:contentTypeScope="" ma:versionID="ffbd72f8845b233b1d76bc1235dedc91">
  <xsd:schema xmlns:xsd="http://www.w3.org/2001/XMLSchema" xmlns:xs="http://www.w3.org/2001/XMLSchema" xmlns:p="http://schemas.microsoft.com/office/2006/metadata/properties" xmlns:ns2="14dfa376-c4c8-4142-90f9-e6d7f9fd32b5" targetNamespace="http://schemas.microsoft.com/office/2006/metadata/properties" ma:root="true" ma:fieldsID="4a046602d9ae92d669d56c9fa4af4b20" ns2:_="">
    <xsd:import namespace="14dfa376-c4c8-4142-90f9-e6d7f9fd32b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dfa376-c4c8-4142-90f9-e6d7f9fd32b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EB0B23-F427-49F5-AEBE-2400788C0792}"/>
</file>

<file path=customXml/itemProps2.xml><?xml version="1.0" encoding="utf-8"?>
<ds:datastoreItem xmlns:ds="http://schemas.openxmlformats.org/officeDocument/2006/customXml" ds:itemID="{92C340E0-35F3-4D74-A244-31E109931517}"/>
</file>

<file path=customXml/itemProps3.xml><?xml version="1.0" encoding="utf-8"?>
<ds:datastoreItem xmlns:ds="http://schemas.openxmlformats.org/officeDocument/2006/customXml" ds:itemID="{D372627A-07CB-4470-97AF-403A6F9FD6AD}"/>
</file>

<file path=customXml/itemProps4.xml><?xml version="1.0" encoding="utf-8"?>
<ds:datastoreItem xmlns:ds="http://schemas.openxmlformats.org/officeDocument/2006/customXml" ds:itemID="{4C9ABDE3-B541-4E19-943C-B758B37C1A1C}"/>
</file>

<file path=docProps/app.xml><?xml version="1.0" encoding="utf-8"?>
<Properties xmlns="http://schemas.openxmlformats.org/officeDocument/2006/extended-properties" xmlns:vt="http://schemas.openxmlformats.org/officeDocument/2006/docPropsVTypes">
  <Template>Fuxi_Modèle+de+présentation_V1.00.potm</Template>
  <TotalTime>38825</TotalTime>
  <Words>357</Words>
  <Application>Microsoft Office PowerPoint</Application>
  <PresentationFormat>Affichage à l'écran (4:3)</PresentationFormat>
  <Paragraphs>67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Fuxi_Modèle+de+présentation_V1.00</vt:lpstr>
      <vt:lpstr>2_Fuxi_Modèle+de+présentation_V1.00</vt:lpstr>
      <vt:lpstr>« Expertises Techniques @ Nantes »</vt:lpstr>
      <vt:lpstr>Sommaire</vt:lpstr>
      <vt:lpstr>Pause Expertec Café : Dozer</vt:lpstr>
      <vt:lpstr>Dozer – Introduction</vt:lpstr>
      <vt:lpstr>DOZER – Principes</vt:lpstr>
      <vt:lpstr>DOZER – Démos</vt:lpstr>
      <vt:lpstr>Expertises techniques @ Nantes</vt:lpstr>
      <vt:lpstr>That’s all folks…</vt:lpstr>
    </vt:vector>
  </TitlesOfParts>
  <Manager>David LAYANI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Pôle technique Nantes</dc:title>
  <dc:subject>CNRS / Réunion de Lancement</dc:subject>
  <dc:creator>Sébastien RAVOUX</dc:creator>
  <cp:lastModifiedBy>David MAUMENEE</cp:lastModifiedBy>
  <cp:revision>1024</cp:revision>
  <cp:lastPrinted>2011-10-21T18:01:53Z</cp:lastPrinted>
  <dcterms:created xsi:type="dcterms:W3CDTF">2009-05-26T09:46:12Z</dcterms:created>
  <dcterms:modified xsi:type="dcterms:W3CDTF">2013-04-12T12:10:11Z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0x010100DA2107D2B73D10428F39969546B9B6D7</vt:lpwstr>
  </property>
  <property fmtid="{D5CDD505-2E9C-101B-9397-08002B2CF9AE}" pid="3" name="_dlc_DocIdItemGuid">
    <vt:lpwstr>f2a187d3-49c7-4a77-875f-c472de220f37</vt:lpwstr>
  </property>
</Properties>
</file>