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1932-116C-2F48-B7BA-01AE2CCC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CC7D-3AA1-AE42-B2EE-072995CFF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9068-655D-2D41-A30F-3E11558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3A05-591B-B44A-80FA-53C5BCD4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5CC0-1290-BA4A-B4D5-853D2055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583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E3A-86E0-8243-AECD-FD9BC51F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0A25A-7675-D646-91FD-F27F7981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D0D2-19C1-FC46-9F73-AE68DA8A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0DB5-ACD9-9447-A89D-40C065BA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19BF-94F5-7C42-97B3-3EEF81B5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754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D827-15B0-9842-8436-93A546D9C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7635-12D2-CC48-9BB4-23E897C83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7788-931D-EB4B-8475-96C2EB9B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92AC-0163-AA4B-8A31-66E530B3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2D8E-0431-8247-9FAE-3217B68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1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084-AEFF-164D-AA06-6092E6BE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207B-C3DA-5B42-9C9D-64E6B5C9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0EF9-E7C6-BE42-BFE9-17876D8C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7998-0691-2841-86E7-A990262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74AB-DC8D-1745-88B6-01CD03F6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0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D51-2DE4-3A44-B792-51FB197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82B6-EADA-B148-ACAB-FABD70D0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EE68-FCDB-794A-A59B-091F5EC7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EB68-A96C-D949-A037-75801A87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F6FC-2F19-9940-A93A-D4B657E1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5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CE54-EAEB-5349-80BF-2E339CE6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E91D-87D7-6943-B26A-AB89EA005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3AE01-D31B-144A-A72E-206E520A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2633-AE3F-184C-8CB8-221FFCDF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8F84-404C-3E45-9150-119450D9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DEF36-D2F0-1443-A1CD-5206263B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92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C631-A4FC-E449-8ACB-5D98F3C5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B65A-4D42-7C49-9323-46A38306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65C5-793C-8D44-95B3-834DD03DE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28532-0ABD-4942-8345-B66B37038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54F17-B393-BC46-B180-5EE54B8B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6B264-BFB9-9E43-AE3E-68960A63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ECA48-1E24-0241-85D9-9ADB328A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22E99-A9BB-0047-9E8F-619A2BC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25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7635-ED15-9C40-9B31-31BA1088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826C-5E71-9348-A9AB-0ACCE5D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E4F86-E43A-0746-8F0A-D16890ED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BFA2C-85B6-4A4C-BF37-85DDF479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43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94E7B-4E25-E84E-9E65-83A28DA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884DD-F48D-3344-BACA-28D6F37E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2C285-7E04-BB41-BAB6-2DBC9AD1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122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5C8D-6F5B-A444-97F5-86870A3C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78-9748-204C-B836-F82A4F0C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720C9-C117-BE47-BF42-90D7C0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1AA62-27E0-0D40-AD20-C15179FA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E2DE-B652-1F41-83EC-A2A3209B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60726-25EB-4146-A92E-8CA6F0E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64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98A9-4FEC-4149-97E2-E76A8306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DB0EE-1CDD-6345-BBA4-F2B12CAEC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025F7-AF87-8E46-88D4-A4A549B5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2EA39-8551-504C-B1B5-FA9763A2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49C6-893A-2046-BD83-6F7453AC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7988-2896-0645-AD9A-D82A19CE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3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DE21A-C15C-2C48-A1ED-FEC9AB87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CC27-95FF-FA45-854D-A3C00153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071F-6ED8-0C46-8E03-2C0A1A615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4FF6-0AFB-2741-8DE4-342DB30781A4}" type="datetimeFigureOut">
              <a:rPr lang="en-DE" smtClean="0"/>
              <a:t>19.02.21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E8DB-91FC-8144-9C98-0893C770C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20DF-9858-3644-8FF6-8DF0AD25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AD5C-FDD0-7647-AA78-A3247665B21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1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ayscale photo of people holding assorted music instruments">
            <a:extLst>
              <a:ext uri="{FF2B5EF4-FFF2-40B4-BE49-F238E27FC236}">
                <a16:creationId xmlns:a16="http://schemas.microsoft.com/office/drawing/2014/main" id="{6E30BED2-6768-A24E-870B-41485CB52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78511-BA0D-BF4D-A4D1-D1658070AED7}"/>
              </a:ext>
            </a:extLst>
          </p:cNvPr>
          <p:cNvSpPr txBox="1"/>
          <p:nvPr/>
        </p:nvSpPr>
        <p:spPr>
          <a:xfrm>
            <a:off x="2845180" y="1937595"/>
            <a:ext cx="10219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b="1" dirty="0">
                <a:solidFill>
                  <a:schemeClr val="bg1"/>
                </a:solidFill>
                <a:latin typeface="Avenir Heavy" panose="02000503020000020003" pitchFamily="2" charset="0"/>
              </a:rPr>
              <a:t>HIT THE CHARTS</a:t>
            </a:r>
          </a:p>
        </p:txBody>
      </p:sp>
    </p:spTree>
    <p:extLst>
      <p:ext uri="{BB962C8B-B14F-4D97-AF65-F5344CB8AC3E}">
        <p14:creationId xmlns:p14="http://schemas.microsoft.com/office/powerpoint/2010/main" val="40296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7BD8889-B59B-0546-B3AE-B1F6C564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280"/>
            <a:ext cx="12192000" cy="3901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164818-D256-9A4E-93C7-58F50BD63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2B95A25C-3584-564C-8C8D-E0CFB398E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r="7162"/>
          <a:stretch/>
        </p:blipFill>
        <p:spPr>
          <a:xfrm>
            <a:off x="184341" y="1289017"/>
            <a:ext cx="11823317" cy="442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CF9FF-A6CA-0848-8F43-3CCDC435F9A8}"/>
              </a:ext>
            </a:extLst>
          </p:cNvPr>
          <p:cNvSpPr txBox="1"/>
          <p:nvPr/>
        </p:nvSpPr>
        <p:spPr>
          <a:xfrm>
            <a:off x="373828" y="232363"/>
            <a:ext cx="10219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b="1" dirty="0">
                <a:solidFill>
                  <a:schemeClr val="bg1"/>
                </a:solidFill>
                <a:latin typeface="Avenir Heavy" panose="02000503020000020003" pitchFamily="2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91835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2E42-F859-604D-9FDB-23F175BA3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5536C-6BAF-6C42-8726-AA2CCCC10799}"/>
              </a:ext>
            </a:extLst>
          </p:cNvPr>
          <p:cNvSpPr txBox="1"/>
          <p:nvPr/>
        </p:nvSpPr>
        <p:spPr>
          <a:xfrm>
            <a:off x="8366611" y="3146963"/>
            <a:ext cx="189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77F98-98AD-0A43-875A-51938DF44100}"/>
              </a:ext>
            </a:extLst>
          </p:cNvPr>
          <p:cNvSpPr txBox="1"/>
          <p:nvPr/>
        </p:nvSpPr>
        <p:spPr>
          <a:xfrm>
            <a:off x="5046209" y="290672"/>
            <a:ext cx="189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ARTIST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2F306-4D3C-9246-A87D-E590721ED738}"/>
              </a:ext>
            </a:extLst>
          </p:cNvPr>
          <p:cNvSpPr/>
          <p:nvPr/>
        </p:nvSpPr>
        <p:spPr>
          <a:xfrm rot="2751598">
            <a:off x="4189083" y="1742596"/>
            <a:ext cx="3351219" cy="32767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13236-7883-0944-A895-DA8D7E9F6251}"/>
              </a:ext>
            </a:extLst>
          </p:cNvPr>
          <p:cNvSpPr txBox="1"/>
          <p:nvPr/>
        </p:nvSpPr>
        <p:spPr>
          <a:xfrm>
            <a:off x="1551812" y="3088573"/>
            <a:ext cx="189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MGMT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A6FAD4-0E77-3748-98B1-DBD3006DAB72}"/>
              </a:ext>
            </a:extLst>
          </p:cNvPr>
          <p:cNvSpPr txBox="1"/>
          <p:nvPr/>
        </p:nvSpPr>
        <p:spPr>
          <a:xfrm>
            <a:off x="4185890" y="5886476"/>
            <a:ext cx="343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PR / PUBLICIST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3A266-F29F-E74D-8ACC-68806B9F798A}"/>
              </a:ext>
            </a:extLst>
          </p:cNvPr>
          <p:cNvSpPr txBox="1"/>
          <p:nvPr/>
        </p:nvSpPr>
        <p:spPr>
          <a:xfrm>
            <a:off x="4833440" y="2362133"/>
            <a:ext cx="1890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WHATS THE SINGLE?</a:t>
            </a:r>
          </a:p>
        </p:txBody>
      </p:sp>
    </p:spTree>
    <p:extLst>
      <p:ext uri="{BB962C8B-B14F-4D97-AF65-F5344CB8AC3E}">
        <p14:creationId xmlns:p14="http://schemas.microsoft.com/office/powerpoint/2010/main" val="1063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D5925-391A-9147-A59D-4E7B1FE63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8B3C5-9549-6E49-AE59-B65E6640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50" y="795173"/>
            <a:ext cx="8165949" cy="5370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62A46-960D-E242-831A-68DD2A7A985D}"/>
              </a:ext>
            </a:extLst>
          </p:cNvPr>
          <p:cNvSpPr txBox="1"/>
          <p:nvPr/>
        </p:nvSpPr>
        <p:spPr>
          <a:xfrm>
            <a:off x="217282" y="795173"/>
            <a:ext cx="34032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33 COUNTRIES</a:t>
            </a:r>
          </a:p>
          <a:p>
            <a:endParaRPr lang="en-DE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01/01/2018 -</a:t>
            </a: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31/01/2021</a:t>
            </a:r>
          </a:p>
          <a:p>
            <a:endParaRPr lang="en-DE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TOP 50</a:t>
            </a:r>
          </a:p>
          <a:p>
            <a:endParaRPr lang="en-DE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EVERY 90 DAYS</a:t>
            </a:r>
          </a:p>
          <a:p>
            <a:endParaRPr lang="en-DE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9.000 </a:t>
            </a:r>
          </a:p>
          <a:p>
            <a:r>
              <a:rPr lang="en-DE" sz="3200" dirty="0">
                <a:solidFill>
                  <a:schemeClr val="bg1"/>
                </a:solidFill>
                <a:latin typeface="Avenir Book" panose="02000503020000020003" pitchFamily="2" charset="0"/>
              </a:rPr>
              <a:t>UNIQUE SONGS</a:t>
            </a:r>
          </a:p>
        </p:txBody>
      </p:sp>
    </p:spTree>
    <p:extLst>
      <p:ext uri="{BB962C8B-B14F-4D97-AF65-F5344CB8AC3E}">
        <p14:creationId xmlns:p14="http://schemas.microsoft.com/office/powerpoint/2010/main" val="1800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yscale photo of people holding assorted music instruments">
            <a:extLst>
              <a:ext uri="{FF2B5EF4-FFF2-40B4-BE49-F238E27FC236}">
                <a16:creationId xmlns:a16="http://schemas.microsoft.com/office/drawing/2014/main" id="{4D48A511-0D44-9348-82D0-AEF11E08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 bwMode="auto">
          <a:xfrm>
            <a:off x="-12337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89849-B7F7-F642-9416-8E2ABCF2A84B}"/>
              </a:ext>
            </a:extLst>
          </p:cNvPr>
          <p:cNvSpPr txBox="1"/>
          <p:nvPr/>
        </p:nvSpPr>
        <p:spPr>
          <a:xfrm>
            <a:off x="3883148" y="1949952"/>
            <a:ext cx="10219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b="1" dirty="0">
                <a:solidFill>
                  <a:schemeClr val="bg1"/>
                </a:solidFill>
                <a:latin typeface="Avenir Heavy" panose="0200050302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0141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DED59C-04B1-764B-A173-19729F4A2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782273-D99F-F44F-8492-8B7741CF6F00}"/>
              </a:ext>
            </a:extLst>
          </p:cNvPr>
          <p:cNvSpPr/>
          <p:nvPr/>
        </p:nvSpPr>
        <p:spPr>
          <a:xfrm>
            <a:off x="980294" y="747012"/>
            <a:ext cx="57747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Danceability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Acousticness</a:t>
            </a: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Energy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Instrumentalness</a:t>
            </a: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Loudness in decibels (dB)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5AFF7-0BD0-FB4C-9CF5-E9FC28EB8C51}"/>
              </a:ext>
            </a:extLst>
          </p:cNvPr>
          <p:cNvSpPr txBox="1"/>
          <p:nvPr/>
        </p:nvSpPr>
        <p:spPr>
          <a:xfrm>
            <a:off x="6450208" y="593124"/>
            <a:ext cx="52269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chemeClr val="bg1"/>
                </a:solidFill>
                <a:latin typeface="Avenir Heavy" panose="02000503020000020003" pitchFamily="2" charset="0"/>
              </a:rPr>
              <a:t>Speechiness</a:t>
            </a:r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: </a:t>
            </a:r>
          </a:p>
          <a:p>
            <a:r>
              <a:rPr lang="en-GB" sz="3200" b="1" dirty="0">
                <a:solidFill>
                  <a:schemeClr val="bg1"/>
                </a:solidFill>
                <a:latin typeface="Avenir Light" panose="020B0402020203020204" pitchFamily="34" charset="77"/>
              </a:rPr>
              <a:t>presence of spoken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Tempo: (BPM).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Valence: positiveness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Liveness: </a:t>
            </a:r>
          </a:p>
          <a:p>
            <a:r>
              <a:rPr lang="en-GB" sz="3200" dirty="0">
                <a:solidFill>
                  <a:schemeClr val="bg1"/>
                </a:solidFill>
                <a:latin typeface="Avenir Light" panose="020B0402020203020204" pitchFamily="34" charset="77"/>
              </a:rPr>
              <a:t>presence of an audience</a:t>
            </a:r>
          </a:p>
          <a:p>
            <a:endParaRPr lang="en-DE" sz="3200" b="1" dirty="0">
              <a:solidFill>
                <a:schemeClr val="bg1"/>
              </a:solidFill>
              <a:latin typeface="Avenir Heavy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2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9C9D8-2908-964E-A4A6-DC5CCF31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5B05A1F-E0D6-684D-9FF2-4349BA38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A9DC8-ADAD-794D-B8E2-C82D87EA5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7C457D54-4A77-934C-B4A6-3D0AD372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51BC2C-F29E-7E4D-81F1-C33C1A42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2613B0-FCA1-8544-9BE8-808BE0329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858" t="699" r="42528" b="-699"/>
          <a:stretch/>
        </p:blipFill>
        <p:spPr>
          <a:xfrm>
            <a:off x="-253314" y="1437546"/>
            <a:ext cx="11759513" cy="3542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CB8B8E-063D-B14B-B305-E8A828F72354}"/>
              </a:ext>
            </a:extLst>
          </p:cNvPr>
          <p:cNvSpPr txBox="1"/>
          <p:nvPr/>
        </p:nvSpPr>
        <p:spPr>
          <a:xfrm>
            <a:off x="373828" y="232363"/>
            <a:ext cx="10219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0" b="1" dirty="0">
                <a:solidFill>
                  <a:schemeClr val="bg1"/>
                </a:solidFill>
                <a:latin typeface="Avenir Heavy" panose="02000503020000020003" pitchFamily="2" charset="0"/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3999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B57A3-911B-6D4B-B3BB-FBEE1A2B2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" r="255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3F55AE33-A328-F04C-8C61-D6DDC739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1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Book</vt:lpstr>
      <vt:lpstr>Avenir Heavy</vt:lpstr>
      <vt:lpstr>Avenir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Spitzer</dc:creator>
  <cp:lastModifiedBy>Thomas Spitzer</cp:lastModifiedBy>
  <cp:revision>14</cp:revision>
  <dcterms:created xsi:type="dcterms:W3CDTF">2021-02-18T17:41:36Z</dcterms:created>
  <dcterms:modified xsi:type="dcterms:W3CDTF">2021-02-20T09:07:40Z</dcterms:modified>
</cp:coreProperties>
</file>