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6" r:id="rId6"/>
    <p:sldId id="270" r:id="rId7"/>
    <p:sldId id="269" r:id="rId8"/>
    <p:sldId id="276" r:id="rId9"/>
    <p:sldId id="271" r:id="rId10"/>
    <p:sldId id="272" r:id="rId11"/>
  </p:sldIdLst>
  <p:sldSz cx="12192000" cy="6858000"/>
  <p:notesSz cx="6858000" cy="9144000"/>
  <p:embeddedFontLst>
    <p:embeddedFont>
      <p:font typeface="Quattrocento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60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32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76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52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77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19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7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75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0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codacy.com/manual/thomas-claireau/PHP-P7-Openclassrooms/commit?bid=16574156&amp;cid=446269614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-claireau/PHP-P7-Openclassrooms/pull/11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611346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P7 </a:t>
            </a: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– Créez un web service exposant une API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</a:t>
            </a:r>
            <a:r>
              <a:rPr lang="fr-FR" dirty="0" smtClean="0"/>
              <a:t>– PHP / </a:t>
            </a:r>
            <a:r>
              <a:rPr lang="fr-FR" dirty="0" err="1" smtClean="0"/>
              <a:t>Symfony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d’un correctif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Codacy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5940"/>
            <a:ext cx="10515600" cy="4584772"/>
          </a:xfrm>
        </p:spPr>
        <p:txBody>
          <a:bodyPr/>
          <a:lstStyle/>
          <a:p>
            <a:r>
              <a:rPr lang="fr-FR" sz="2400" dirty="0" smtClean="0"/>
              <a:t>Erreur </a:t>
            </a:r>
            <a:r>
              <a:rPr lang="fr-FR" sz="2400" dirty="0" err="1" smtClean="0"/>
              <a:t>codacy</a:t>
            </a:r>
            <a:r>
              <a:rPr lang="fr-FR" sz="2400" dirty="0" smtClean="0"/>
              <a:t> : « </a:t>
            </a:r>
            <a:r>
              <a:rPr lang="fr-FR" sz="2400" dirty="0" err="1"/>
              <a:t>Avoid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smtClean="0"/>
              <a:t>expressions »</a:t>
            </a:r>
          </a:p>
          <a:p>
            <a:r>
              <a:rPr lang="fr-FR" sz="2400" dirty="0" smtClean="0"/>
              <a:t>Utilisation inutile d’un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après un return</a:t>
            </a:r>
          </a:p>
          <a:p>
            <a:r>
              <a:rPr lang="fr-FR" sz="2400" dirty="0" smtClean="0"/>
              <a:t>Suppression du </a:t>
            </a:r>
            <a:r>
              <a:rPr lang="fr-FR" sz="2400" dirty="0" err="1" smtClean="0"/>
              <a:t>else</a:t>
            </a:r>
            <a:endParaRPr lang="fr-FR" sz="2400" dirty="0" smtClean="0"/>
          </a:p>
          <a:p>
            <a:r>
              <a:rPr lang="fr-FR" sz="2400" dirty="0" smtClean="0"/>
              <a:t>Modification dans tous les fichiers utilisant un </a:t>
            </a:r>
            <a:r>
              <a:rPr lang="fr-FR" sz="2400" dirty="0" err="1" smtClean="0"/>
              <a:t>else</a:t>
            </a:r>
            <a:r>
              <a:rPr lang="fr-FR" sz="2400" dirty="0" smtClean="0"/>
              <a:t> inutile</a:t>
            </a:r>
          </a:p>
          <a:p>
            <a:r>
              <a:rPr lang="fr-FR" sz="2400" dirty="0" smtClean="0"/>
              <a:t>Création d’un commit structuré de la manière suivante :</a:t>
            </a:r>
          </a:p>
          <a:p>
            <a:pPr lvl="1"/>
            <a:r>
              <a:rPr lang="fr-FR" sz="1800" dirty="0" err="1" smtClean="0"/>
              <a:t>Codacy</a:t>
            </a:r>
            <a:r>
              <a:rPr lang="fr-FR" sz="1800" dirty="0" smtClean="0"/>
              <a:t> </a:t>
            </a:r>
            <a:r>
              <a:rPr lang="fr-FR" sz="1800" dirty="0" err="1" smtClean="0"/>
              <a:t>fix</a:t>
            </a:r>
            <a:r>
              <a:rPr lang="fr-FR" sz="1800" dirty="0" smtClean="0"/>
              <a:t> </a:t>
            </a:r>
            <a:r>
              <a:rPr lang="fr-FR" sz="1800" dirty="0" err="1" smtClean="0"/>
              <a:t>error</a:t>
            </a:r>
            <a:r>
              <a:rPr lang="fr-FR" sz="1800" dirty="0" smtClean="0"/>
              <a:t> + le nom de l’erreur</a:t>
            </a:r>
          </a:p>
          <a:p>
            <a:r>
              <a:rPr lang="fr-FR" sz="2400" dirty="0" err="1" smtClean="0"/>
              <a:t>Codacy</a:t>
            </a:r>
            <a:r>
              <a:rPr lang="fr-FR" sz="2400" dirty="0" smtClean="0"/>
              <a:t> </a:t>
            </a:r>
            <a:r>
              <a:rPr lang="fr-FR" sz="2400" dirty="0" err="1" smtClean="0"/>
              <a:t>réanalyse</a:t>
            </a:r>
            <a:r>
              <a:rPr lang="fr-FR" sz="2400" dirty="0" smtClean="0"/>
              <a:t> le dernier commit et corrige les issues relatives à l’utilisation inutile du </a:t>
            </a:r>
            <a:r>
              <a:rPr lang="fr-FR" sz="2400" dirty="0" err="1" smtClean="0"/>
              <a:t>else</a:t>
            </a:r>
            <a:r>
              <a:rPr lang="fr-FR" sz="2400" dirty="0" smtClean="0"/>
              <a:t>.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686003" y="1590700"/>
            <a:ext cx="2954671" cy="307777"/>
            <a:chOff x="7916912" y="1278147"/>
            <a:chExt cx="2954671" cy="307777"/>
          </a:xfrm>
        </p:grpSpPr>
        <p:pic>
          <p:nvPicPr>
            <p:cNvPr id="1026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du correctif </a:t>
              </a:r>
              <a:r>
                <a:rPr lang="fr-FR" dirty="0" err="1" smtClean="0"/>
                <a:t>Codacy</a:t>
              </a:r>
              <a:endParaRPr lang="fr-FR" dirty="0" smtClean="0"/>
            </a:p>
          </p:txBody>
        </p:sp>
      </p:grpSp>
      <p:sp>
        <p:nvSpPr>
          <p:cNvPr id="10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61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Contexte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10515600" cy="4351200"/>
          </a:xfrm>
        </p:spPr>
        <p:txBody>
          <a:bodyPr/>
          <a:lstStyle/>
          <a:p>
            <a:r>
              <a:rPr lang="fr-FR" sz="2000" dirty="0" smtClean="0"/>
              <a:t>En charge du développement de la vitrine de téléphone mobile de l’entreprise </a:t>
            </a:r>
            <a:r>
              <a:rPr lang="fr-FR" sz="2000" dirty="0" err="1" smtClean="0"/>
              <a:t>Bilemo</a:t>
            </a:r>
            <a:endParaRPr lang="fr-FR" sz="2000" dirty="0" smtClean="0"/>
          </a:p>
          <a:p>
            <a:r>
              <a:rPr lang="fr-FR" sz="2000" dirty="0" smtClean="0"/>
              <a:t>Création d’une API pour gérer la catalogue de téléphone mobile</a:t>
            </a:r>
            <a:endParaRPr lang="fr-FR" sz="2000" dirty="0"/>
          </a:p>
          <a:p>
            <a:pPr lvl="1"/>
            <a:r>
              <a:rPr lang="fr-FR" sz="1800" dirty="0" smtClean="0"/>
              <a:t>Développement front :</a:t>
            </a:r>
          </a:p>
          <a:p>
            <a:pPr lvl="2"/>
            <a:r>
              <a:rPr lang="fr-FR" sz="1600" dirty="0" smtClean="0"/>
              <a:t>Mise en place d’une documentation pour l’api</a:t>
            </a:r>
          </a:p>
          <a:p>
            <a:pPr lvl="1"/>
            <a:r>
              <a:rPr lang="fr-FR" sz="1800" dirty="0" smtClean="0"/>
              <a:t>Développement back :</a:t>
            </a:r>
          </a:p>
          <a:p>
            <a:pPr lvl="2"/>
            <a:r>
              <a:rPr lang="fr-FR" sz="1600" dirty="0" smtClean="0"/>
              <a:t>Utilisateurs</a:t>
            </a:r>
          </a:p>
          <a:p>
            <a:pPr lvl="2"/>
            <a:r>
              <a:rPr lang="fr-FR" sz="1600" dirty="0" smtClean="0"/>
              <a:t>Client</a:t>
            </a:r>
          </a:p>
          <a:p>
            <a:pPr lvl="2"/>
            <a:r>
              <a:rPr lang="fr-FR" sz="1600" dirty="0" smtClean="0"/>
              <a:t>Produits</a:t>
            </a:r>
          </a:p>
          <a:p>
            <a:pPr lvl="1"/>
            <a:r>
              <a:rPr lang="fr-FR" sz="1800" dirty="0" smtClean="0"/>
              <a:t>Création d’un système sécurisé pour l’accès à l’API</a:t>
            </a:r>
          </a:p>
        </p:txBody>
      </p:sp>
    </p:spTree>
    <p:extLst>
      <p:ext uri="{BB962C8B-B14F-4D97-AF65-F5344CB8AC3E}">
        <p14:creationId xmlns:p14="http://schemas.microsoft.com/office/powerpoint/2010/main" val="219885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Analyse du besoin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5836"/>
            <a:ext cx="8200292" cy="4351200"/>
          </a:xfrm>
        </p:spPr>
        <p:txBody>
          <a:bodyPr/>
          <a:lstStyle/>
          <a:p>
            <a:r>
              <a:rPr lang="fr-FR" dirty="0" smtClean="0"/>
              <a:t>Création des schémas UML pour la gestion de l’API :</a:t>
            </a:r>
          </a:p>
          <a:p>
            <a:pPr lvl="1"/>
            <a:r>
              <a:rPr lang="fr-FR" dirty="0" smtClean="0"/>
              <a:t>Les utilisateurs</a:t>
            </a:r>
          </a:p>
          <a:p>
            <a:pPr lvl="1"/>
            <a:r>
              <a:rPr lang="fr-FR" dirty="0" smtClean="0"/>
              <a:t>Les clients</a:t>
            </a:r>
          </a:p>
          <a:p>
            <a:pPr lvl="1"/>
            <a:r>
              <a:rPr lang="fr-FR" dirty="0" smtClean="0"/>
              <a:t>Les produits (téléphones)</a:t>
            </a:r>
          </a:p>
          <a:p>
            <a:r>
              <a:rPr lang="fr-FR" dirty="0" smtClean="0"/>
              <a:t>Présentation des schémas UML pour ajouter un nouveau produit</a:t>
            </a: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6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Organisation du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584772"/>
          </a:xfrm>
        </p:spPr>
        <p:txBody>
          <a:bodyPr/>
          <a:lstStyle/>
          <a:p>
            <a:r>
              <a:rPr lang="fr-FR" sz="2000" dirty="0" smtClean="0"/>
              <a:t>Après lecture détaillée du projet : </a:t>
            </a:r>
          </a:p>
          <a:p>
            <a:pPr lvl="1"/>
            <a:r>
              <a:rPr lang="fr-FR" sz="1800" dirty="0" smtClean="0"/>
              <a:t>Création d’</a:t>
            </a:r>
            <a:r>
              <a:rPr lang="fr-FR" sz="1800" b="1" dirty="0" smtClean="0"/>
              <a:t>issues</a:t>
            </a:r>
            <a:r>
              <a:rPr lang="fr-FR" sz="1800" dirty="0" smtClean="0"/>
              <a:t> sur </a:t>
            </a:r>
            <a:r>
              <a:rPr lang="fr-FR" sz="1800" dirty="0" err="1" smtClean="0"/>
              <a:t>Github</a:t>
            </a:r>
            <a:r>
              <a:rPr lang="fr-FR" sz="1800" dirty="0" smtClean="0"/>
              <a:t> (puis au fur et à mesure du développement)</a:t>
            </a:r>
          </a:p>
          <a:p>
            <a:pPr lvl="1"/>
            <a:r>
              <a:rPr lang="fr-FR" sz="1800" dirty="0" smtClean="0"/>
              <a:t>Utilisation des </a:t>
            </a:r>
            <a:r>
              <a:rPr lang="fr-FR" sz="1800" b="1" dirty="0" err="1" smtClean="0"/>
              <a:t>Milestones</a:t>
            </a:r>
            <a:r>
              <a:rPr lang="fr-FR" sz="1800" dirty="0" smtClean="0"/>
              <a:t> pour estimer le temps de travail pour chaque issue.</a:t>
            </a:r>
          </a:p>
          <a:p>
            <a:r>
              <a:rPr lang="fr-FR" sz="2000" dirty="0" smtClean="0"/>
              <a:t>A chaque nouvelle issue :</a:t>
            </a:r>
          </a:p>
          <a:p>
            <a:pPr lvl="2"/>
            <a:r>
              <a:rPr lang="fr-FR" sz="1600" dirty="0" smtClean="0"/>
              <a:t>Création d’une nouvelle branche de développement (portant le nom de l’issue)</a:t>
            </a:r>
          </a:p>
          <a:p>
            <a:pPr lvl="2"/>
            <a:r>
              <a:rPr lang="fr-FR" sz="1600" dirty="0" smtClean="0"/>
              <a:t>Création d’une pull </a:t>
            </a:r>
            <a:r>
              <a:rPr lang="fr-FR" sz="1600" dirty="0" err="1" smtClean="0"/>
              <a:t>request</a:t>
            </a:r>
            <a:endParaRPr lang="fr-FR" sz="1600" dirty="0" smtClean="0"/>
          </a:p>
          <a:p>
            <a:pPr lvl="2"/>
            <a:r>
              <a:rPr lang="fr-FR" sz="1600" dirty="0" smtClean="0"/>
              <a:t>La branche reste ouverte tant que l’issue n’est pas résolue</a:t>
            </a:r>
          </a:p>
          <a:p>
            <a:pPr lvl="2"/>
            <a:r>
              <a:rPr lang="fr-FR" sz="1600" dirty="0" smtClean="0"/>
              <a:t>L’issue est résolue, la pull </a:t>
            </a:r>
            <a:r>
              <a:rPr lang="fr-FR" sz="1600" dirty="0" err="1" smtClean="0"/>
              <a:t>request</a:t>
            </a:r>
            <a:r>
              <a:rPr lang="fr-FR" sz="1600" dirty="0" smtClean="0"/>
              <a:t> est acceptée et un </a:t>
            </a:r>
            <a:r>
              <a:rPr lang="fr-FR" sz="1600" dirty="0" err="1" smtClean="0"/>
              <a:t>merge</a:t>
            </a:r>
            <a:r>
              <a:rPr lang="fr-FR" sz="1600" dirty="0" smtClean="0"/>
              <a:t> vers la branche principale est réalisé</a:t>
            </a:r>
          </a:p>
          <a:p>
            <a:r>
              <a:rPr lang="fr-FR" sz="2400" dirty="0" smtClean="0"/>
              <a:t>A la fin du projet : </a:t>
            </a:r>
          </a:p>
          <a:p>
            <a:pPr lvl="1"/>
            <a:r>
              <a:rPr lang="fr-FR" sz="2000" dirty="0" smtClean="0"/>
              <a:t>Une release est générée : v1.0.1 actuellement</a:t>
            </a:r>
          </a:p>
          <a:p>
            <a:pPr lvl="1"/>
            <a:r>
              <a:rPr lang="fr-FR" sz="2000" dirty="0" smtClean="0"/>
              <a:t>Synchronisation avec Composer et </a:t>
            </a:r>
            <a:r>
              <a:rPr lang="fr-FR" sz="2000" dirty="0" err="1" smtClean="0"/>
              <a:t>Packagist</a:t>
            </a:r>
            <a:endParaRPr lang="fr-FR" sz="20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1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de l’application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Points d’entrées de l’API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4385"/>
            <a:ext cx="10515600" cy="4584772"/>
          </a:xfrm>
        </p:spPr>
        <p:txBody>
          <a:bodyPr/>
          <a:lstStyle/>
          <a:p>
            <a:r>
              <a:rPr lang="fr-FR" sz="1800" dirty="0" smtClean="0"/>
              <a:t>Documentation sur l’API</a:t>
            </a:r>
          </a:p>
          <a:p>
            <a:r>
              <a:rPr lang="fr-FR" sz="1800" dirty="0" smtClean="0"/>
              <a:t>Utilisation d’API Platform pour le respect du 3</a:t>
            </a:r>
            <a:r>
              <a:rPr lang="fr-FR" sz="1800" baseline="30000" dirty="0" smtClean="0"/>
              <a:t>ème</a:t>
            </a:r>
            <a:r>
              <a:rPr lang="fr-FR" sz="1800" dirty="0" smtClean="0"/>
              <a:t> principe du Modèle de Richardson : l’API doit être auto découvrable</a:t>
            </a:r>
          </a:p>
          <a:p>
            <a:r>
              <a:rPr lang="fr-FR" sz="1800" dirty="0" smtClean="0"/>
              <a:t>Client :</a:t>
            </a:r>
          </a:p>
          <a:p>
            <a:pPr lvl="1"/>
            <a:r>
              <a:rPr lang="fr-FR" sz="1400" dirty="0" smtClean="0"/>
              <a:t>GET /api/clients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la liste des clients</a:t>
            </a:r>
            <a:endParaRPr lang="fr-FR" sz="1400" i="1" dirty="0" smtClean="0">
              <a:solidFill>
                <a:schemeClr val="accent6"/>
              </a:solidFill>
            </a:endParaRPr>
          </a:p>
          <a:p>
            <a:pPr lvl="1"/>
            <a:r>
              <a:rPr lang="fr-FR" sz="1400" dirty="0" smtClean="0"/>
              <a:t>GET /api/clients/{id}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client par son identifiant</a:t>
            </a:r>
          </a:p>
          <a:p>
            <a:r>
              <a:rPr lang="fr-FR" sz="1800" dirty="0" smtClean="0"/>
              <a:t>Product :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products</a:t>
            </a:r>
            <a:r>
              <a:rPr lang="fr-FR" sz="1400" dirty="0" smtClean="0"/>
              <a:t>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la liste des produits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products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produit par son identifiant</a:t>
            </a:r>
            <a:endParaRPr lang="fr-FR" sz="1400" i="1" dirty="0" smtClean="0">
              <a:solidFill>
                <a:schemeClr val="accent6"/>
              </a:solidFill>
            </a:endParaRPr>
          </a:p>
          <a:p>
            <a:r>
              <a:rPr lang="fr-FR" sz="1800" dirty="0" smtClean="0"/>
              <a:t>User :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users_client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des utilisateurs liés à un identifiant client</a:t>
            </a:r>
          </a:p>
          <a:p>
            <a:pPr lvl="1"/>
            <a:r>
              <a:rPr lang="fr-FR" sz="1400" dirty="0" smtClean="0"/>
              <a:t>GET /api/</a:t>
            </a:r>
            <a:r>
              <a:rPr lang="fr-FR" sz="1400" dirty="0" err="1" smtClean="0"/>
              <a:t>users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Récupérer un utilisateur par son identifiant</a:t>
            </a:r>
          </a:p>
          <a:p>
            <a:pPr lvl="1"/>
            <a:r>
              <a:rPr lang="fr-FR" sz="1400" dirty="0" smtClean="0"/>
              <a:t>POST /api/</a:t>
            </a:r>
            <a:r>
              <a:rPr lang="fr-FR" sz="1400" dirty="0" err="1" smtClean="0"/>
              <a:t>users_client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Créer un utilisateur lié à un client</a:t>
            </a:r>
          </a:p>
          <a:p>
            <a:pPr lvl="1"/>
            <a:r>
              <a:rPr lang="fr-FR" sz="1400" dirty="0" smtClean="0"/>
              <a:t>DELETE /api/</a:t>
            </a:r>
            <a:r>
              <a:rPr lang="fr-FR" sz="1400" dirty="0" err="1" smtClean="0"/>
              <a:t>users</a:t>
            </a:r>
            <a:r>
              <a:rPr lang="fr-FR" sz="1400" dirty="0" smtClean="0"/>
              <a:t>/{id} : </a:t>
            </a:r>
            <a:r>
              <a:rPr lang="fr-FR" sz="1200" i="1" dirty="0" smtClean="0">
                <a:solidFill>
                  <a:schemeClr val="accent6"/>
                </a:solidFill>
              </a:rPr>
              <a:t>Supprimer un utilisateur par son identifiant</a:t>
            </a:r>
          </a:p>
          <a:p>
            <a:endParaRPr lang="fr-FR" sz="1800" dirty="0" smtClean="0"/>
          </a:p>
          <a:p>
            <a:endParaRPr lang="fr-FR" sz="14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9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projet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653" y="2019581"/>
            <a:ext cx="6468208" cy="4584772"/>
          </a:xfrm>
        </p:spPr>
        <p:txBody>
          <a:bodyPr/>
          <a:lstStyle/>
          <a:p>
            <a:r>
              <a:rPr lang="fr-FR" sz="2400" dirty="0" err="1" smtClean="0"/>
              <a:t>Symfony</a:t>
            </a:r>
            <a:r>
              <a:rPr lang="fr-FR" sz="2400" dirty="0" smtClean="0"/>
              <a:t> 4.2</a:t>
            </a:r>
          </a:p>
          <a:p>
            <a:r>
              <a:rPr lang="fr-FR" sz="2400" dirty="0"/>
              <a:t>Architecture MVC (Model </a:t>
            </a:r>
            <a:r>
              <a:rPr lang="fr-FR" sz="2400" dirty="0" err="1"/>
              <a:t>View</a:t>
            </a:r>
            <a:r>
              <a:rPr lang="fr-FR" sz="2400" dirty="0"/>
              <a:t> Controller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r>
              <a:rPr lang="fr-FR" sz="2400" dirty="0" smtClean="0"/>
              <a:t>Librairies 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smtClean="0"/>
              <a:t>Fos </a:t>
            </a:r>
            <a:r>
              <a:rPr lang="fr-FR" sz="2000" dirty="0" err="1" smtClean="0"/>
              <a:t>rest</a:t>
            </a:r>
            <a:r>
              <a:rPr lang="fr-FR" sz="2000" dirty="0" smtClean="0"/>
              <a:t> bundle</a:t>
            </a:r>
          </a:p>
          <a:p>
            <a:pPr lvl="2"/>
            <a:r>
              <a:rPr lang="fr-FR" sz="1600" dirty="0" smtClean="0"/>
              <a:t>Aide pour le développement d’API REST (annotation, implémentation du JMS </a:t>
            </a:r>
            <a:r>
              <a:rPr lang="fr-FR" sz="1600" dirty="0" err="1" smtClean="0"/>
              <a:t>Serializer</a:t>
            </a:r>
            <a:r>
              <a:rPr lang="fr-FR" sz="1600" dirty="0" smtClean="0"/>
              <a:t>…)</a:t>
            </a:r>
            <a:endParaRPr lang="fr-FR" sz="1600" dirty="0" smtClean="0"/>
          </a:p>
          <a:p>
            <a:pPr lvl="1"/>
            <a:r>
              <a:rPr lang="fr-FR" sz="1800" dirty="0" smtClean="0"/>
              <a:t>Api </a:t>
            </a:r>
            <a:r>
              <a:rPr lang="fr-FR" sz="1800" dirty="0" err="1" smtClean="0"/>
              <a:t>platform</a:t>
            </a:r>
            <a:r>
              <a:rPr lang="fr-FR" sz="1800" dirty="0"/>
              <a:t> </a:t>
            </a:r>
            <a:r>
              <a:rPr lang="fr-FR" sz="1800" dirty="0" smtClean="0"/>
              <a:t>:</a:t>
            </a:r>
          </a:p>
          <a:p>
            <a:pPr lvl="2"/>
            <a:r>
              <a:rPr lang="fr-FR" sz="1400" dirty="0" smtClean="0"/>
              <a:t>Documentation de l’API</a:t>
            </a:r>
          </a:p>
          <a:p>
            <a:pPr lvl="2"/>
            <a:r>
              <a:rPr lang="fr-FR" sz="1400" dirty="0" smtClean="0"/>
              <a:t>Présentation et test des points d’entrées</a:t>
            </a:r>
          </a:p>
          <a:p>
            <a:pPr lvl="1"/>
            <a:r>
              <a:rPr lang="fr-FR" sz="1800" dirty="0" err="1" smtClean="0"/>
              <a:t>Json</a:t>
            </a:r>
            <a:r>
              <a:rPr lang="fr-FR" sz="1800" dirty="0" smtClean="0"/>
              <a:t> Web </a:t>
            </a:r>
            <a:r>
              <a:rPr lang="fr-FR" sz="1800" dirty="0" err="1" smtClean="0"/>
              <a:t>Token</a:t>
            </a:r>
            <a:r>
              <a:rPr lang="fr-FR" sz="1800" dirty="0" smtClean="0"/>
              <a:t>:</a:t>
            </a:r>
          </a:p>
          <a:p>
            <a:pPr lvl="2"/>
            <a:r>
              <a:rPr lang="fr-FR" sz="1400" dirty="0" smtClean="0"/>
              <a:t>Authentification à chaque requête</a:t>
            </a:r>
          </a:p>
          <a:p>
            <a:pPr lvl="2"/>
            <a:r>
              <a:rPr lang="fr-FR" sz="1400" dirty="0" smtClean="0"/>
              <a:t>Récupération d’un </a:t>
            </a:r>
            <a:r>
              <a:rPr lang="fr-FR" sz="1400" dirty="0" err="1" smtClean="0"/>
              <a:t>token</a:t>
            </a:r>
            <a:r>
              <a:rPr lang="fr-FR" sz="1400" dirty="0" smtClean="0"/>
              <a:t> de </a:t>
            </a:r>
            <a:r>
              <a:rPr lang="fr-FR" sz="1400" dirty="0" smtClean="0"/>
              <a:t>vérification</a:t>
            </a:r>
          </a:p>
        </p:txBody>
      </p:sp>
      <p:pic>
        <p:nvPicPr>
          <p:cNvPr id="1026" name="Picture 2" descr="Résultat de recherche d'images pour &quot;symfon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83" y="1799187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Résultat de recherche d'images pour &quot;api platfor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30" y="3823093"/>
            <a:ext cx="1586956" cy="15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ésultat de recherche d'images pour &quot;json web toke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703" y="4311967"/>
            <a:ext cx="2078160" cy="6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6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Présentation </a:t>
            </a: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Authentification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3228"/>
            <a:ext cx="7224346" cy="4584772"/>
          </a:xfrm>
        </p:spPr>
        <p:txBody>
          <a:bodyPr/>
          <a:lstStyle/>
          <a:p>
            <a:r>
              <a:rPr lang="fr-FR" sz="2400" dirty="0" err="1" smtClean="0"/>
              <a:t>Json</a:t>
            </a:r>
            <a:r>
              <a:rPr lang="fr-FR" sz="2400" dirty="0" smtClean="0"/>
              <a:t> web </a:t>
            </a:r>
            <a:r>
              <a:rPr lang="fr-FR" sz="2400" dirty="0" err="1" smtClean="0"/>
              <a:t>token</a:t>
            </a:r>
            <a:endParaRPr lang="fr-FR" sz="2400" dirty="0" smtClean="0"/>
          </a:p>
          <a:p>
            <a:r>
              <a:rPr lang="fr-FR" sz="2400" dirty="0" smtClean="0"/>
              <a:t>Signature numérique à l’aide d’un </a:t>
            </a:r>
            <a:r>
              <a:rPr lang="fr-FR" sz="2400" dirty="0" err="1" smtClean="0"/>
              <a:t>token</a:t>
            </a:r>
            <a:r>
              <a:rPr lang="fr-FR" sz="2400" dirty="0" smtClean="0"/>
              <a:t> généré en JSON</a:t>
            </a:r>
          </a:p>
          <a:p>
            <a:r>
              <a:rPr lang="fr-FR" sz="2000" dirty="0" smtClean="0"/>
              <a:t>L’authentification est gérée par la librairie </a:t>
            </a:r>
            <a:r>
              <a:rPr lang="fr-FR" sz="2000" dirty="0" err="1" smtClean="0"/>
              <a:t>Lexik</a:t>
            </a:r>
            <a:r>
              <a:rPr lang="fr-FR" sz="2000" dirty="0" smtClean="0"/>
              <a:t> </a:t>
            </a:r>
            <a:r>
              <a:rPr lang="fr-FR" sz="2000" dirty="0" err="1" smtClean="0"/>
              <a:t>Jwt</a:t>
            </a:r>
            <a:r>
              <a:rPr lang="fr-FR" sz="2000" dirty="0"/>
              <a:t> </a:t>
            </a:r>
            <a:r>
              <a:rPr lang="fr-FR" sz="2000" dirty="0" smtClean="0"/>
              <a:t>:</a:t>
            </a:r>
          </a:p>
          <a:p>
            <a:pPr lvl="1"/>
            <a:r>
              <a:rPr lang="fr-FR" sz="1800" dirty="0" smtClean="0"/>
              <a:t>On passe en entrée un utilisateur (au format </a:t>
            </a:r>
            <a:r>
              <a:rPr lang="fr-FR" sz="1800" dirty="0" err="1" smtClean="0"/>
              <a:t>json</a:t>
            </a:r>
            <a:r>
              <a:rPr lang="fr-FR" sz="1800" dirty="0" smtClean="0"/>
              <a:t>)</a:t>
            </a:r>
            <a:endParaRPr lang="fr-FR" sz="1800" dirty="0"/>
          </a:p>
          <a:p>
            <a:pPr lvl="1"/>
            <a:r>
              <a:rPr lang="fr-FR" sz="1800" dirty="0" smtClean="0"/>
              <a:t>On définit une route POST pour vérifier l’utilisateur</a:t>
            </a:r>
          </a:p>
          <a:p>
            <a:pPr lvl="1"/>
            <a:r>
              <a:rPr lang="fr-FR" sz="1800" dirty="0" smtClean="0"/>
              <a:t>Si l’utilisateur a les bons droits et est présent en base de données, la librairie </a:t>
            </a:r>
            <a:r>
              <a:rPr lang="fr-FR" sz="1800" dirty="0" smtClean="0"/>
              <a:t>renvoie </a:t>
            </a:r>
            <a:r>
              <a:rPr lang="fr-FR" sz="1800" dirty="0" smtClean="0"/>
              <a:t>un </a:t>
            </a:r>
            <a:r>
              <a:rPr lang="fr-FR" sz="1800" dirty="0" err="1" smtClean="0"/>
              <a:t>token</a:t>
            </a:r>
            <a:endParaRPr lang="fr-FR" sz="1800" dirty="0" smtClean="0"/>
          </a:p>
          <a:p>
            <a:pPr lvl="1"/>
            <a:r>
              <a:rPr lang="fr-FR" sz="1800" dirty="0" smtClean="0"/>
              <a:t>Ce </a:t>
            </a:r>
            <a:r>
              <a:rPr lang="fr-FR" sz="1800" dirty="0" err="1" smtClean="0"/>
              <a:t>token</a:t>
            </a:r>
            <a:r>
              <a:rPr lang="fr-FR" sz="1800" dirty="0" smtClean="0"/>
              <a:t> est utilisé ensuite dans toutes les requêtes avec l’API</a:t>
            </a:r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4" descr="Résultat de recherche d'images pour &quot;json web toke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08" y="1898477"/>
            <a:ext cx="3230632" cy="9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de l’application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6704"/>
            <a:ext cx="10515600" cy="4584772"/>
          </a:xfrm>
        </p:spPr>
        <p:txBody>
          <a:bodyPr/>
          <a:lstStyle/>
          <a:p>
            <a:r>
              <a:rPr lang="fr-FR" sz="1800" u="sng" dirty="0" smtClean="0"/>
              <a:t>Dossier </a:t>
            </a:r>
            <a:r>
              <a:rPr lang="fr-FR" sz="1800" u="sng" dirty="0"/>
              <a:t>config/packages/*.</a:t>
            </a:r>
            <a:r>
              <a:rPr lang="fr-FR" sz="1800" u="sng" dirty="0" err="1"/>
              <a:t>yaml</a:t>
            </a:r>
            <a:r>
              <a:rPr lang="fr-FR" sz="1800" dirty="0"/>
              <a:t>  :</a:t>
            </a:r>
            <a:r>
              <a:rPr lang="fr-FR" sz="1800" dirty="0" smtClean="0"/>
              <a:t> gère </a:t>
            </a:r>
            <a:r>
              <a:rPr lang="fr-FR" sz="1800" dirty="0"/>
              <a:t>la configuration des librairies suivantes :</a:t>
            </a:r>
          </a:p>
          <a:p>
            <a:pPr lvl="1"/>
            <a:r>
              <a:rPr lang="fr-FR" sz="1400" dirty="0" err="1"/>
              <a:t>Lexik</a:t>
            </a:r>
            <a:r>
              <a:rPr lang="fr-FR" sz="1400" dirty="0"/>
              <a:t> JWT Authentification</a:t>
            </a:r>
          </a:p>
          <a:p>
            <a:pPr lvl="1"/>
            <a:r>
              <a:rPr lang="fr-FR" sz="1400" dirty="0"/>
              <a:t>Api Platform</a:t>
            </a:r>
          </a:p>
          <a:p>
            <a:pPr lvl="1"/>
            <a:r>
              <a:rPr lang="fr-FR" sz="1400" dirty="0"/>
              <a:t>Fos </a:t>
            </a:r>
            <a:r>
              <a:rPr lang="fr-FR" sz="1400" dirty="0" err="1"/>
              <a:t>Rest</a:t>
            </a:r>
            <a:r>
              <a:rPr lang="fr-FR" sz="1400" dirty="0"/>
              <a:t> </a:t>
            </a:r>
            <a:r>
              <a:rPr lang="fr-FR" sz="1400" dirty="0" smtClean="0"/>
              <a:t>Bundle (+ JMS </a:t>
            </a:r>
            <a:r>
              <a:rPr lang="fr-FR" sz="1400" dirty="0" err="1" smtClean="0"/>
              <a:t>Serializer</a:t>
            </a:r>
            <a:r>
              <a:rPr lang="fr-FR" sz="1400" dirty="0" smtClean="0"/>
              <a:t> implémenté)</a:t>
            </a:r>
            <a:endParaRPr lang="fr-FR" sz="1400" dirty="0"/>
          </a:p>
          <a:p>
            <a:r>
              <a:rPr lang="fr-FR" sz="1800" u="sng" dirty="0" smtClean="0"/>
              <a:t>Dossier </a:t>
            </a:r>
            <a:r>
              <a:rPr lang="fr-FR" sz="1800" u="sng" dirty="0" err="1" smtClean="0"/>
              <a:t>src</a:t>
            </a:r>
            <a:r>
              <a:rPr lang="fr-FR" sz="1800" u="sng" dirty="0" smtClean="0"/>
              <a:t>/Api </a:t>
            </a:r>
            <a:r>
              <a:rPr lang="fr-FR" sz="1800" dirty="0" smtClean="0"/>
              <a:t>: protégé par l’authentification avec JWT</a:t>
            </a:r>
          </a:p>
          <a:p>
            <a:r>
              <a:rPr lang="fr-FR" sz="1800" u="sng" dirty="0" smtClean="0"/>
              <a:t>Dossier Admin/Security </a:t>
            </a:r>
            <a:r>
              <a:rPr lang="fr-FR" sz="1800" dirty="0" smtClean="0"/>
              <a:t>: gère la validation des utilisateurs et la vérification de </a:t>
            </a:r>
            <a:r>
              <a:rPr lang="fr-FR" sz="1800" dirty="0" err="1" smtClean="0"/>
              <a:t>token</a:t>
            </a:r>
            <a:r>
              <a:rPr lang="fr-FR" sz="1800" dirty="0" smtClean="0"/>
              <a:t> de régénération de mot de passe</a:t>
            </a:r>
          </a:p>
          <a:p>
            <a:r>
              <a:rPr lang="fr-FR" sz="1800" u="sng" dirty="0" smtClean="0"/>
              <a:t>Api*Controller</a:t>
            </a:r>
            <a:r>
              <a:rPr lang="fr-FR" sz="1800" dirty="0" smtClean="0"/>
              <a:t> : gère les différentes entrées de l’API :</a:t>
            </a:r>
          </a:p>
          <a:p>
            <a:pPr lvl="1"/>
            <a:r>
              <a:rPr lang="fr-FR" sz="1400" dirty="0" err="1" smtClean="0"/>
              <a:t>ApiClientController</a:t>
            </a:r>
            <a:r>
              <a:rPr lang="fr-FR" sz="1400" dirty="0" smtClean="0"/>
              <a:t> : gère les entrées pour l’entité Client</a:t>
            </a:r>
          </a:p>
          <a:p>
            <a:pPr lvl="1"/>
            <a:r>
              <a:rPr lang="fr-FR" sz="1400" dirty="0" err="1" smtClean="0"/>
              <a:t>ApiUserController</a:t>
            </a:r>
            <a:r>
              <a:rPr lang="fr-FR" sz="1400" dirty="0" smtClean="0"/>
              <a:t> : gère les entrées pour l’entité User</a:t>
            </a:r>
          </a:p>
          <a:p>
            <a:pPr lvl="1"/>
            <a:r>
              <a:rPr lang="fr-FR" sz="1400" dirty="0" err="1" smtClean="0"/>
              <a:t>ApiProductController</a:t>
            </a:r>
            <a:r>
              <a:rPr lang="fr-FR" sz="1400" dirty="0" smtClean="0"/>
              <a:t> : gère les entrées pour l’entité Product</a:t>
            </a:r>
          </a:p>
          <a:p>
            <a:r>
              <a:rPr lang="fr-FR" sz="1800" u="sng" dirty="0" smtClean="0"/>
              <a:t>Dossier </a:t>
            </a:r>
            <a:r>
              <a:rPr lang="fr-FR" sz="1800" u="sng" dirty="0" err="1" smtClean="0"/>
              <a:t>Entity</a:t>
            </a:r>
            <a:r>
              <a:rPr lang="fr-FR" sz="1800" u="sng" dirty="0" smtClean="0"/>
              <a:t> </a:t>
            </a:r>
            <a:r>
              <a:rPr lang="fr-FR" sz="1800" dirty="0" smtClean="0"/>
              <a:t>: les entités </a:t>
            </a:r>
            <a:r>
              <a:rPr lang="fr-FR" sz="1800" dirty="0" err="1" smtClean="0"/>
              <a:t>Symfony</a:t>
            </a:r>
            <a:r>
              <a:rPr lang="fr-FR" sz="1800" dirty="0" smtClean="0"/>
              <a:t> des différents composants de l’application, citées juste au dessus</a:t>
            </a:r>
            <a:r>
              <a:rPr lang="fr-FR" sz="1800" dirty="0"/>
              <a:t>.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7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959"/>
            </a:pPr>
            <a: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Présentation technique</a:t>
            </a:r>
            <a:br>
              <a:rPr lang="fr-FR" sz="3959" dirty="0" smtClean="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Une pull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request</a:t>
            </a:r>
            <a:r>
              <a:rPr lang="fr-FR" sz="2400" dirty="0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sur GitHub : Controller </a:t>
            </a:r>
            <a:r>
              <a:rPr lang="fr-FR" sz="2400" dirty="0" err="1" smtClean="0">
                <a:solidFill>
                  <a:schemeClr val="bg1">
                    <a:lumMod val="65000"/>
                  </a:schemeClr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entities</a:t>
            </a:r>
            <a:endParaRPr sz="1979" dirty="0">
              <a:solidFill>
                <a:schemeClr val="bg1">
                  <a:lumMod val="65000"/>
                </a:schemeClr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3228"/>
            <a:ext cx="10515600" cy="4584772"/>
          </a:xfrm>
        </p:spPr>
        <p:txBody>
          <a:bodyPr/>
          <a:lstStyle/>
          <a:p>
            <a:r>
              <a:rPr lang="fr-FR" sz="2400" dirty="0" smtClean="0"/>
              <a:t>Une nouvelle branche a été créée du même nom que la pull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marL="114300" indent="0">
              <a:buNone/>
            </a:pPr>
            <a:endParaRPr lang="fr-FR" sz="2400" dirty="0" smtClean="0"/>
          </a:p>
          <a:p>
            <a:r>
              <a:rPr lang="fr-FR" sz="2400" dirty="0" smtClean="0"/>
              <a:t>Le but de cette pull-</a:t>
            </a:r>
            <a:r>
              <a:rPr lang="fr-FR" sz="2400" dirty="0" err="1" smtClean="0"/>
              <a:t>request</a:t>
            </a:r>
            <a:r>
              <a:rPr lang="fr-FR" sz="2400" dirty="0" smtClean="0"/>
              <a:t> :</a:t>
            </a:r>
          </a:p>
          <a:p>
            <a:pPr lvl="1"/>
            <a:r>
              <a:rPr lang="fr-FR" sz="1800" dirty="0" smtClean="0"/>
              <a:t>Créer les </a:t>
            </a:r>
            <a:r>
              <a:rPr lang="fr-FR" sz="1800" dirty="0" err="1" smtClean="0"/>
              <a:t>controllers</a:t>
            </a:r>
            <a:r>
              <a:rPr lang="fr-FR" sz="1800" dirty="0" smtClean="0"/>
              <a:t> pour chaque entité de l’application (client, user, </a:t>
            </a:r>
            <a:r>
              <a:rPr lang="fr-FR" sz="1800" dirty="0" err="1" smtClean="0"/>
              <a:t>product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Ajout du JMS </a:t>
            </a:r>
            <a:r>
              <a:rPr lang="fr-FR" sz="1800" dirty="0" err="1" smtClean="0"/>
              <a:t>Serializer</a:t>
            </a:r>
            <a:r>
              <a:rPr lang="fr-FR" sz="1800" dirty="0" smtClean="0"/>
              <a:t> pour traiter les données entrantes et sortantes</a:t>
            </a:r>
          </a:p>
          <a:p>
            <a:pPr lvl="1"/>
            <a:r>
              <a:rPr lang="fr-FR" sz="1800" dirty="0" smtClean="0"/>
              <a:t>Faire la liaison entre le </a:t>
            </a:r>
            <a:r>
              <a:rPr lang="fr-FR" sz="1800" dirty="0" err="1" smtClean="0"/>
              <a:t>controller</a:t>
            </a:r>
            <a:r>
              <a:rPr lang="fr-FR" sz="1800" dirty="0" smtClean="0"/>
              <a:t> et le </a:t>
            </a:r>
            <a:r>
              <a:rPr lang="fr-FR" sz="1800" dirty="0" err="1" smtClean="0"/>
              <a:t>repository</a:t>
            </a:r>
            <a:r>
              <a:rPr lang="fr-FR" sz="1800" dirty="0"/>
              <a:t> </a:t>
            </a:r>
            <a:r>
              <a:rPr lang="fr-FR" sz="1800" dirty="0" smtClean="0"/>
              <a:t>(base de données)</a:t>
            </a:r>
          </a:p>
          <a:p>
            <a:pPr lvl="1"/>
            <a:r>
              <a:rPr lang="fr-FR" sz="1800" dirty="0" smtClean="0"/>
              <a:t>Faire des custom </a:t>
            </a:r>
            <a:r>
              <a:rPr lang="fr-FR" sz="1800" dirty="0" err="1" smtClean="0"/>
              <a:t>queries</a:t>
            </a:r>
            <a:r>
              <a:rPr lang="fr-FR" sz="1800" dirty="0" smtClean="0"/>
              <a:t> au niveau du </a:t>
            </a:r>
            <a:r>
              <a:rPr lang="fr-FR" sz="1800" dirty="0" err="1" smtClean="0"/>
              <a:t>repository</a:t>
            </a:r>
            <a:r>
              <a:rPr lang="fr-FR" sz="1800" dirty="0" smtClean="0"/>
              <a:t> « user » pour récupérer les utilisateurs lié à un client</a:t>
            </a:r>
          </a:p>
          <a:p>
            <a:pPr lvl="1"/>
            <a:r>
              <a:rPr lang="fr-FR" sz="1800" dirty="0" smtClean="0"/>
              <a:t>Implémenter la suppression des utilisateurs</a:t>
            </a:r>
          </a:p>
          <a:p>
            <a:pPr lvl="1"/>
            <a:r>
              <a:rPr lang="fr-FR" sz="1800" dirty="0" smtClean="0"/>
              <a:t>Compléter les données fictives envoyées à l’installation de l’application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7732184" y="1590700"/>
            <a:ext cx="2954671" cy="307777"/>
            <a:chOff x="7916912" y="1278147"/>
            <a:chExt cx="2954671" cy="307777"/>
          </a:xfrm>
        </p:grpSpPr>
        <p:pic>
          <p:nvPicPr>
            <p:cNvPr id="7" name="Picture 2" descr="Résultat de recherche d'images pour &quot;index emoji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912" y="1278147"/>
              <a:ext cx="303357" cy="303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hlinkClick r:id="rId5"/>
            </p:cNvPr>
            <p:cNvSpPr txBox="1"/>
            <p:nvPr/>
          </p:nvSpPr>
          <p:spPr>
            <a:xfrm>
              <a:off x="8301565" y="1278147"/>
              <a:ext cx="2570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Lien de la pull </a:t>
              </a:r>
              <a:r>
                <a:rPr lang="fr-FR" dirty="0" err="1" smtClean="0"/>
                <a:t>request</a:t>
              </a:r>
              <a:endParaRPr lang="fr-FR" dirty="0" smtClean="0"/>
            </a:p>
          </p:txBody>
        </p:sp>
      </p:grpSp>
      <p:sp>
        <p:nvSpPr>
          <p:cNvPr id="10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 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Créez un web service exposant une API</a:t>
            </a:r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DA-PHP/</a:t>
            </a:r>
            <a:r>
              <a:rPr lang="fr-FR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531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724</Words>
  <Application>Microsoft Office PowerPoint</Application>
  <PresentationFormat>Grand écran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Quattrocento Sans</vt:lpstr>
      <vt:lpstr>Calibri</vt:lpstr>
      <vt:lpstr>Arial</vt:lpstr>
      <vt:lpstr>Thème Office</vt:lpstr>
      <vt:lpstr>P7 – Créez un web service exposant une API</vt:lpstr>
      <vt:lpstr>Introduction Contexte du projet</vt:lpstr>
      <vt:lpstr>Introduction Analyse du besoin</vt:lpstr>
      <vt:lpstr>Introduction Organisation du projet</vt:lpstr>
      <vt:lpstr>Présentation de l’application Points d’entrées de l’API</vt:lpstr>
      <vt:lpstr>Présentation technique Le projet</vt:lpstr>
      <vt:lpstr>Présentation technique Authentification</vt:lpstr>
      <vt:lpstr>Présentation technique Architecture de l’application</vt:lpstr>
      <vt:lpstr>Présentation technique Une pull request sur GitHub : Controller entities</vt:lpstr>
      <vt:lpstr>Présentation technique Analyse d’un correctif Codacy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dc:creator>Thomas Claireau</dc:creator>
  <cp:lastModifiedBy>Thomas</cp:lastModifiedBy>
  <cp:revision>92</cp:revision>
  <dcterms:modified xsi:type="dcterms:W3CDTF">2020-03-05T06:30:37Z</dcterms:modified>
</cp:coreProperties>
</file>