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62" r:id="rId3"/>
    <p:sldId id="263" r:id="rId4"/>
    <p:sldId id="264" r:id="rId5"/>
    <p:sldId id="266" r:id="rId6"/>
    <p:sldId id="273" r:id="rId7"/>
    <p:sldId id="268" r:id="rId8"/>
    <p:sldId id="274" r:id="rId9"/>
    <p:sldId id="275" r:id="rId10"/>
    <p:sldId id="269" r:id="rId11"/>
    <p:sldId id="270" r:id="rId12"/>
    <p:sldId id="276" r:id="rId13"/>
    <p:sldId id="271" r:id="rId14"/>
    <p:sldId id="272" r:id="rId15"/>
  </p:sldIdLst>
  <p:sldSz cx="12192000" cy="6858000"/>
  <p:notesSz cx="6858000" cy="9144000"/>
  <p:embeddedFontLst>
    <p:embeddedFont>
      <p:font typeface="Quattrocento Sans" panose="020B0604020202020204" charset="0"/>
      <p:regular r:id="rId17"/>
      <p:bold r:id="rId18"/>
      <p:italic r:id="rId19"/>
      <p:boldItalic r:id="rId20"/>
    </p:embeddedFont>
    <p:embeddedFont>
      <p:font typeface="Calibri" panose="020F0502020204030204" pitchFamily="3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6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2" name="Google Shape;1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267775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2" name="Google Shape;1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661960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2" name="Google Shape;1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727586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2" name="Google Shape;1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537086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2" name="Google Shape;1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816036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33326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327633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2" name="Google Shape;1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895269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2" name="Google Shape;1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707703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2" name="Google Shape;1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752464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2" name="Google Shape;1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105929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2" name="Google Shape;1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485470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2" name="Google Shape;1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513151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e de titr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texte vertical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vertical et texte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00" y="-596075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contenu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de section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ux contenus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seul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de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u avec légende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avec légende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thomas-claireau/PHP-P5-Openclassrooms/pull/44" TargetMode="Externa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pp.codacy.com/manual/thomas-claireau/PHP-P6-Openclassrooms/commit?bid=16301822&amp;cid=441903607" TargetMode="Externa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>
            <a:spLocks noGrp="1"/>
          </p:cNvSpPr>
          <p:nvPr>
            <p:ph type="ctrTitle"/>
          </p:nvPr>
        </p:nvSpPr>
        <p:spPr>
          <a:xfrm>
            <a:off x="1524000" y="2611346"/>
            <a:ext cx="9144000" cy="1481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>
              <a:buSzPts val="5400"/>
            </a:pPr>
            <a:r>
              <a:rPr lang="fr-FR" sz="4400" b="1" dirty="0" smtClean="0">
                <a:latin typeface="Quattrocento Sans"/>
                <a:ea typeface="Quattrocento Sans"/>
                <a:cs typeface="Quattrocento Sans"/>
                <a:sym typeface="Quattrocento Sans"/>
              </a:rPr>
              <a:t>P6 </a:t>
            </a:r>
            <a:r>
              <a:rPr lang="fr-FR" sz="4400" b="1" dirty="0">
                <a:latin typeface="Quattrocento Sans"/>
                <a:ea typeface="Quattrocento Sans"/>
                <a:cs typeface="Quattrocento Sans"/>
                <a:sym typeface="Quattrocento Sans"/>
              </a:rPr>
              <a:t>– </a:t>
            </a:r>
            <a:r>
              <a:rPr lang="fr-FR" sz="4400" b="1" dirty="0">
                <a:latin typeface="Quattrocento Sans"/>
                <a:ea typeface="Quattrocento Sans"/>
                <a:cs typeface="Quattrocento Sans"/>
                <a:sym typeface="Quattrocento Sans"/>
              </a:rPr>
              <a:t>Développez de A à Z le site communautaire </a:t>
            </a:r>
            <a:r>
              <a:rPr lang="fr-FR" sz="4400" b="1" dirty="0" err="1">
                <a:latin typeface="Quattrocento Sans"/>
                <a:ea typeface="Quattrocento Sans"/>
                <a:cs typeface="Quattrocento Sans"/>
                <a:sym typeface="Quattrocento Sans"/>
              </a:rPr>
              <a:t>SnowTricks</a:t>
            </a:r>
            <a:endParaRPr sz="4400" b="1"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1"/>
          </p:nvPr>
        </p:nvSpPr>
        <p:spPr>
          <a:xfrm>
            <a:off x="1524000" y="5164835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fr-FR" dirty="0"/>
              <a:t>Thomas Claireau</a:t>
            </a: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fr-FR" dirty="0"/>
              <a:t>Parcours Développeur d’application </a:t>
            </a:r>
            <a:r>
              <a:rPr lang="fr-FR" dirty="0" smtClean="0"/>
              <a:t>– PHP / </a:t>
            </a:r>
            <a:r>
              <a:rPr lang="fr-FR" dirty="0" err="1" smtClean="0"/>
              <a:t>Symfony</a:t>
            </a:r>
            <a:endParaRPr dirty="0"/>
          </a:p>
        </p:txBody>
      </p:sp>
      <p:pic>
        <p:nvPicPr>
          <p:cNvPr id="87" name="Google Shape;87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51022" y="865056"/>
            <a:ext cx="1089956" cy="10899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>
            <a:spLocks noGrp="1"/>
          </p:cNvSpPr>
          <p:nvPr>
            <p:ph type="title"/>
          </p:nvPr>
        </p:nvSpPr>
        <p:spPr>
          <a:xfrm>
            <a:off x="838200" y="964277"/>
            <a:ext cx="10515600" cy="93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3959"/>
            </a:pPr>
            <a:r>
              <a:rPr lang="fr-FR" sz="3959" dirty="0">
                <a:latin typeface="Quattrocento Sans"/>
                <a:ea typeface="Quattrocento Sans"/>
                <a:cs typeface="Quattrocento Sans"/>
                <a:sym typeface="Quattrocento Sans"/>
              </a:rPr>
              <a:t>Présentation de l’application</a:t>
            </a:r>
            <a:r>
              <a:rPr lang="fr-FR" sz="3959" dirty="0" smtClean="0">
                <a:latin typeface="Quattrocento Sans"/>
                <a:ea typeface="Quattrocento Sans"/>
                <a:cs typeface="Quattrocento Sans"/>
                <a:sym typeface="Quattrocento Sans"/>
              </a:rPr>
              <a:t/>
            </a:r>
            <a:br>
              <a:rPr lang="fr-FR" sz="3959" dirty="0" smtClean="0">
                <a:latin typeface="Quattrocento Sans"/>
                <a:ea typeface="Quattrocento Sans"/>
                <a:cs typeface="Quattrocento Sans"/>
                <a:sym typeface="Quattrocento Sans"/>
              </a:rPr>
            </a:br>
            <a:r>
              <a:rPr lang="fr-FR" sz="2400" dirty="0" smtClean="0">
                <a:solidFill>
                  <a:schemeClr val="bg1">
                    <a:lumMod val="65000"/>
                  </a:schemeClr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Page </a:t>
            </a:r>
            <a:r>
              <a:rPr lang="fr-FR" sz="2400" dirty="0" smtClean="0">
                <a:solidFill>
                  <a:schemeClr val="bg1">
                    <a:lumMod val="65000"/>
                  </a:schemeClr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administration des figures</a:t>
            </a:r>
            <a:endParaRPr sz="1979" dirty="0">
              <a:solidFill>
                <a:schemeClr val="bg1">
                  <a:lumMod val="65000"/>
                </a:schemeClr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08" name="Google Shape;108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75769" y="236741"/>
            <a:ext cx="591628" cy="59162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9CE6623-9ABA-47C3-964E-A9C08CABCC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02813"/>
            <a:ext cx="10515600" cy="4584772"/>
          </a:xfrm>
        </p:spPr>
        <p:txBody>
          <a:bodyPr/>
          <a:lstStyle/>
          <a:p>
            <a:r>
              <a:rPr lang="fr-FR" sz="2400" dirty="0" smtClean="0"/>
              <a:t>Si </a:t>
            </a:r>
            <a:r>
              <a:rPr lang="fr-FR" sz="2400" dirty="0" smtClean="0"/>
              <a:t>pas connecté : redirection vers la page de connexion</a:t>
            </a:r>
          </a:p>
          <a:p>
            <a:r>
              <a:rPr lang="fr-FR" sz="2400" dirty="0" smtClean="0"/>
              <a:t>Si connecté : accès à la page </a:t>
            </a:r>
            <a:r>
              <a:rPr lang="fr-FR" sz="2400" dirty="0" smtClean="0"/>
              <a:t>d’administration d’une figure :</a:t>
            </a:r>
          </a:p>
          <a:p>
            <a:pPr lvl="1"/>
            <a:r>
              <a:rPr lang="fr-FR" sz="2000" dirty="0" smtClean="0"/>
              <a:t>Création ou édition de figure</a:t>
            </a:r>
          </a:p>
          <a:p>
            <a:pPr lvl="1"/>
            <a:r>
              <a:rPr lang="fr-FR" sz="2000" dirty="0" smtClean="0"/>
              <a:t>Changement de l’image principale</a:t>
            </a:r>
          </a:p>
          <a:p>
            <a:pPr lvl="1"/>
            <a:r>
              <a:rPr lang="fr-FR" sz="2000" dirty="0" smtClean="0"/>
              <a:t>Ajout d’images principales</a:t>
            </a:r>
          </a:p>
          <a:p>
            <a:pPr lvl="1"/>
            <a:r>
              <a:rPr lang="fr-FR" sz="2000" dirty="0" smtClean="0"/>
              <a:t>Ajout de vidéos (</a:t>
            </a:r>
            <a:r>
              <a:rPr lang="fr-FR" sz="2000" dirty="0" err="1" smtClean="0"/>
              <a:t>iframes</a:t>
            </a:r>
            <a:r>
              <a:rPr lang="fr-FR" sz="2000" dirty="0" smtClean="0"/>
              <a:t> seulement)</a:t>
            </a:r>
          </a:p>
          <a:p>
            <a:pPr lvl="1"/>
            <a:r>
              <a:rPr lang="fr-FR" sz="2000" dirty="0" smtClean="0"/>
              <a:t>Nom de la figure</a:t>
            </a:r>
          </a:p>
          <a:p>
            <a:pPr lvl="1"/>
            <a:r>
              <a:rPr lang="fr-FR" sz="2000" dirty="0" smtClean="0"/>
              <a:t>Description de la figure</a:t>
            </a:r>
          </a:p>
          <a:p>
            <a:pPr lvl="1"/>
            <a:r>
              <a:rPr lang="fr-FR" sz="2000" dirty="0" smtClean="0"/>
              <a:t>Catégories (possible d’en choisir plusieurs)</a:t>
            </a:r>
          </a:p>
          <a:p>
            <a:pPr lvl="1"/>
            <a:r>
              <a:rPr lang="fr-FR" sz="2000" dirty="0" smtClean="0"/>
              <a:t>Au besoin, ajout de nouvelles catégories</a:t>
            </a:r>
          </a:p>
          <a:p>
            <a:pPr lvl="1"/>
            <a:r>
              <a:rPr lang="fr-FR" sz="2000" dirty="0" smtClean="0"/>
              <a:t>Bouton de suppression, de création ou de modification d’une figure</a:t>
            </a:r>
            <a:endParaRPr lang="fr-FR" sz="2000" dirty="0" smtClean="0"/>
          </a:p>
        </p:txBody>
      </p:sp>
      <p:sp>
        <p:nvSpPr>
          <p:cNvPr id="6" name="Google Shape;106;p15"/>
          <p:cNvSpPr txBox="1"/>
          <p:nvPr/>
        </p:nvSpPr>
        <p:spPr>
          <a:xfrm>
            <a:off x="839931" y="236741"/>
            <a:ext cx="7380338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fr-FR" sz="14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P6 </a:t>
            </a:r>
            <a:r>
              <a:rPr lang="fr-FR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fr-FR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Développez de A à Z le site communautaire </a:t>
            </a:r>
            <a:r>
              <a:rPr lang="fr-FR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SnowTricks</a:t>
            </a:r>
            <a:r>
              <a:rPr lang="fr-FR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fr-FR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fr-FR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Thomas Claireau – </a:t>
            </a:r>
            <a:r>
              <a:rPr lang="fr-FR" sz="1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DA-PHP/</a:t>
            </a:r>
            <a:r>
              <a:rPr lang="fr-FR" sz="14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Symfony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904008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>
            <a:spLocks noGrp="1"/>
          </p:cNvSpPr>
          <p:nvPr>
            <p:ph type="title"/>
          </p:nvPr>
        </p:nvSpPr>
        <p:spPr>
          <a:xfrm>
            <a:off x="838200" y="964277"/>
            <a:ext cx="10515600" cy="93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3959"/>
            </a:pPr>
            <a:r>
              <a:rPr lang="fr-FR" sz="3959" dirty="0" smtClean="0">
                <a:latin typeface="Quattrocento Sans"/>
                <a:ea typeface="Quattrocento Sans"/>
                <a:cs typeface="Quattrocento Sans"/>
                <a:sym typeface="Quattrocento Sans"/>
              </a:rPr>
              <a:t>Présentation technique</a:t>
            </a:r>
            <a:br>
              <a:rPr lang="fr-FR" sz="3959" dirty="0" smtClean="0">
                <a:latin typeface="Quattrocento Sans"/>
                <a:ea typeface="Quattrocento Sans"/>
                <a:cs typeface="Quattrocento Sans"/>
                <a:sym typeface="Quattrocento Sans"/>
              </a:rPr>
            </a:br>
            <a:r>
              <a:rPr lang="fr-FR" sz="2400" dirty="0" smtClean="0">
                <a:solidFill>
                  <a:schemeClr val="bg1">
                    <a:lumMod val="65000"/>
                  </a:schemeClr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Le projet</a:t>
            </a:r>
            <a:endParaRPr sz="1979" dirty="0">
              <a:solidFill>
                <a:schemeClr val="bg1">
                  <a:lumMod val="65000"/>
                </a:schemeClr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08" name="Google Shape;108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75769" y="236741"/>
            <a:ext cx="591628" cy="59162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9CE6623-9ABA-47C3-964E-A9C08CABCC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76704"/>
            <a:ext cx="10515600" cy="4584772"/>
          </a:xfrm>
        </p:spPr>
        <p:txBody>
          <a:bodyPr/>
          <a:lstStyle/>
          <a:p>
            <a:r>
              <a:rPr lang="fr-FR" sz="2400" dirty="0" err="1" smtClean="0"/>
              <a:t>Symfony</a:t>
            </a:r>
            <a:r>
              <a:rPr lang="fr-FR" sz="2400" dirty="0" smtClean="0"/>
              <a:t> 4.2</a:t>
            </a:r>
          </a:p>
          <a:p>
            <a:r>
              <a:rPr lang="fr-FR" sz="2400" dirty="0"/>
              <a:t>Architecture MVC (Model </a:t>
            </a:r>
            <a:r>
              <a:rPr lang="fr-FR" sz="2400" dirty="0" err="1"/>
              <a:t>View</a:t>
            </a:r>
            <a:r>
              <a:rPr lang="fr-FR" sz="2400" dirty="0"/>
              <a:t> Controller</a:t>
            </a:r>
            <a:r>
              <a:rPr lang="fr-FR" sz="2400" dirty="0" smtClean="0"/>
              <a:t>)</a:t>
            </a:r>
            <a:endParaRPr lang="fr-FR" sz="2400" dirty="0" smtClean="0"/>
          </a:p>
          <a:p>
            <a:r>
              <a:rPr lang="fr-FR" sz="2400" dirty="0" smtClean="0"/>
              <a:t>Public : utilisation de </a:t>
            </a:r>
            <a:r>
              <a:rPr lang="fr-FR" sz="2400" dirty="0" err="1" smtClean="0"/>
              <a:t>webpack</a:t>
            </a:r>
            <a:r>
              <a:rPr lang="fr-FR" sz="2400" dirty="0" smtClean="0"/>
              <a:t> encore via </a:t>
            </a:r>
            <a:r>
              <a:rPr lang="fr-FR" sz="2400" dirty="0" err="1" smtClean="0"/>
              <a:t>Symfony</a:t>
            </a:r>
            <a:endParaRPr lang="fr-FR" sz="2400" dirty="0" smtClean="0"/>
          </a:p>
          <a:p>
            <a:r>
              <a:rPr lang="fr-FR" sz="2400" dirty="0" smtClean="0"/>
              <a:t>Style : </a:t>
            </a:r>
            <a:r>
              <a:rPr lang="fr-FR" sz="2400" dirty="0" err="1" smtClean="0"/>
              <a:t>sass</a:t>
            </a:r>
            <a:endParaRPr lang="fr-FR" sz="2400" dirty="0" smtClean="0"/>
          </a:p>
          <a:p>
            <a:endParaRPr lang="fr-FR" sz="2400" dirty="0"/>
          </a:p>
          <a:p>
            <a:r>
              <a:rPr lang="fr-FR" sz="2400" dirty="0" smtClean="0"/>
              <a:t>Librairie : </a:t>
            </a:r>
          </a:p>
          <a:p>
            <a:pPr lvl="1"/>
            <a:r>
              <a:rPr lang="fr-FR" sz="1800" dirty="0" err="1" smtClean="0"/>
              <a:t>Twig</a:t>
            </a:r>
            <a:r>
              <a:rPr lang="fr-FR" sz="1800" dirty="0" smtClean="0"/>
              <a:t> : moteur de </a:t>
            </a:r>
            <a:r>
              <a:rPr lang="fr-FR" sz="1800" dirty="0" err="1" smtClean="0"/>
              <a:t>template</a:t>
            </a:r>
            <a:endParaRPr lang="fr-FR" sz="1800" dirty="0" smtClean="0"/>
          </a:p>
          <a:p>
            <a:pPr lvl="1"/>
            <a:r>
              <a:rPr lang="fr-FR" sz="1800" dirty="0" err="1" smtClean="0"/>
              <a:t>SwiftMailer</a:t>
            </a:r>
            <a:r>
              <a:rPr lang="fr-FR" sz="1800" dirty="0" smtClean="0"/>
              <a:t> : envoie des mails de </a:t>
            </a:r>
            <a:r>
              <a:rPr lang="fr-FR" sz="1800" dirty="0" smtClean="0"/>
              <a:t>vérification d’adresse email et d’oublie de mot de passe</a:t>
            </a:r>
            <a:endParaRPr lang="fr-FR" sz="1800" dirty="0" smtClean="0"/>
          </a:p>
          <a:p>
            <a:endParaRPr lang="fr-FR" sz="2400" dirty="0" smtClean="0"/>
          </a:p>
        </p:txBody>
      </p:sp>
      <p:sp>
        <p:nvSpPr>
          <p:cNvPr id="6" name="Google Shape;106;p15"/>
          <p:cNvSpPr txBox="1"/>
          <p:nvPr/>
        </p:nvSpPr>
        <p:spPr>
          <a:xfrm>
            <a:off x="839931" y="236741"/>
            <a:ext cx="7380338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fr-FR" sz="14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P6 </a:t>
            </a:r>
            <a:r>
              <a:rPr lang="fr-FR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fr-FR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Développez de A à Z le site communautaire </a:t>
            </a:r>
            <a:r>
              <a:rPr lang="fr-FR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SnowTricks</a:t>
            </a:r>
            <a:r>
              <a:rPr lang="fr-FR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fr-FR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fr-FR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Thomas Claireau – </a:t>
            </a:r>
            <a:r>
              <a:rPr lang="fr-FR" sz="1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DA-PHP/</a:t>
            </a:r>
            <a:r>
              <a:rPr lang="fr-FR" sz="14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Symfony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6" name="Picture 2" descr="Résultat de recherche d'images pour &quot;symfony&quot;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2275" y="1269375"/>
            <a:ext cx="1905000" cy="166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ésultat de recherche d'images pour &quot;webpack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0038" y="3052833"/>
            <a:ext cx="2067359" cy="2092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25659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>
            <a:spLocks noGrp="1"/>
          </p:cNvSpPr>
          <p:nvPr>
            <p:ph type="title"/>
          </p:nvPr>
        </p:nvSpPr>
        <p:spPr>
          <a:xfrm>
            <a:off x="838200" y="964277"/>
            <a:ext cx="10515600" cy="93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3959"/>
            </a:pPr>
            <a:r>
              <a:rPr lang="fr-FR" sz="3959" dirty="0" smtClean="0">
                <a:latin typeface="Quattrocento Sans"/>
                <a:ea typeface="Quattrocento Sans"/>
                <a:cs typeface="Quattrocento Sans"/>
                <a:sym typeface="Quattrocento Sans"/>
              </a:rPr>
              <a:t>Présentation technique</a:t>
            </a:r>
            <a:br>
              <a:rPr lang="fr-FR" sz="3959" dirty="0" smtClean="0">
                <a:latin typeface="Quattrocento Sans"/>
                <a:ea typeface="Quattrocento Sans"/>
                <a:cs typeface="Quattrocento Sans"/>
                <a:sym typeface="Quattrocento Sans"/>
              </a:rPr>
            </a:br>
            <a:r>
              <a:rPr lang="fr-FR" sz="2400" dirty="0" smtClean="0">
                <a:solidFill>
                  <a:schemeClr val="bg1">
                    <a:lumMod val="65000"/>
                  </a:schemeClr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Architecture de l’application</a:t>
            </a:r>
            <a:endParaRPr sz="1979" dirty="0">
              <a:solidFill>
                <a:schemeClr val="bg1">
                  <a:lumMod val="65000"/>
                </a:schemeClr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08" name="Google Shape;108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75769" y="236741"/>
            <a:ext cx="591628" cy="59162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9CE6623-9ABA-47C3-964E-A9C08CABCC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76704"/>
            <a:ext cx="10515600" cy="4584772"/>
          </a:xfrm>
        </p:spPr>
        <p:txBody>
          <a:bodyPr/>
          <a:lstStyle/>
          <a:p>
            <a:r>
              <a:rPr lang="fr-FR" sz="2000" u="sng" dirty="0" smtClean="0"/>
              <a:t>Home Controller </a:t>
            </a:r>
            <a:r>
              <a:rPr lang="fr-FR" sz="2000" dirty="0" smtClean="0"/>
              <a:t>: gère les routes vers la home page</a:t>
            </a:r>
          </a:p>
          <a:p>
            <a:r>
              <a:rPr lang="fr-FR" sz="2000" u="sng" dirty="0" err="1" smtClean="0"/>
              <a:t>FigureController</a:t>
            </a:r>
            <a:r>
              <a:rPr lang="fr-FR" sz="2000" dirty="0" smtClean="0"/>
              <a:t> : gère les routes vers les figures quand l’utilisateur n’est pas en mode admin</a:t>
            </a:r>
          </a:p>
          <a:p>
            <a:r>
              <a:rPr lang="fr-FR" sz="2000" u="sng" dirty="0" smtClean="0"/>
              <a:t>Dossier </a:t>
            </a:r>
            <a:r>
              <a:rPr lang="fr-FR" sz="2000" u="sng" dirty="0" err="1" smtClean="0"/>
              <a:t>src</a:t>
            </a:r>
            <a:r>
              <a:rPr lang="fr-FR" sz="2000" u="sng" dirty="0" smtClean="0"/>
              <a:t>/Admin </a:t>
            </a:r>
            <a:r>
              <a:rPr lang="fr-FR" sz="2000" dirty="0" smtClean="0"/>
              <a:t>: protégé par l’authentification</a:t>
            </a:r>
          </a:p>
          <a:p>
            <a:r>
              <a:rPr lang="fr-FR" sz="2000" u="sng" dirty="0" smtClean="0"/>
              <a:t>Dossier Admin/Security </a:t>
            </a:r>
            <a:r>
              <a:rPr lang="fr-FR" sz="2000" dirty="0" smtClean="0"/>
              <a:t>: gère la validation des utilisateurs et la vérification de </a:t>
            </a:r>
            <a:r>
              <a:rPr lang="fr-FR" sz="2000" dirty="0" err="1" smtClean="0"/>
              <a:t>token</a:t>
            </a:r>
            <a:r>
              <a:rPr lang="fr-FR" sz="2000" dirty="0" smtClean="0"/>
              <a:t> de régénération de mot de passe</a:t>
            </a:r>
          </a:p>
          <a:p>
            <a:r>
              <a:rPr lang="fr-FR" sz="2000" u="sng" dirty="0" smtClean="0"/>
              <a:t>Admin*Controller</a:t>
            </a:r>
            <a:r>
              <a:rPr lang="fr-FR" sz="2000" dirty="0" smtClean="0"/>
              <a:t> : CRUD des différentes entités : figures, photos, vidéos, commentaires</a:t>
            </a:r>
          </a:p>
          <a:p>
            <a:r>
              <a:rPr lang="fr-FR" sz="2000" u="sng" dirty="0" smtClean="0"/>
              <a:t>Dossier </a:t>
            </a:r>
            <a:r>
              <a:rPr lang="fr-FR" sz="2000" u="sng" dirty="0" err="1" smtClean="0"/>
              <a:t>Entity</a:t>
            </a:r>
            <a:r>
              <a:rPr lang="fr-FR" sz="2000" u="sng" dirty="0" smtClean="0"/>
              <a:t> </a:t>
            </a:r>
            <a:r>
              <a:rPr lang="fr-FR" sz="2000" dirty="0" smtClean="0"/>
              <a:t>: les entités </a:t>
            </a:r>
            <a:r>
              <a:rPr lang="fr-FR" sz="2000" dirty="0" err="1" smtClean="0"/>
              <a:t>Symfony</a:t>
            </a:r>
            <a:r>
              <a:rPr lang="fr-FR" sz="2000" dirty="0" smtClean="0"/>
              <a:t> des différents composants de l’application, citées juste au dessus.</a:t>
            </a:r>
          </a:p>
          <a:p>
            <a:r>
              <a:rPr lang="fr-FR" sz="2000" u="sng" dirty="0" smtClean="0"/>
              <a:t>Dossier Form </a:t>
            </a:r>
            <a:r>
              <a:rPr lang="fr-FR" sz="2000" dirty="0" smtClean="0"/>
              <a:t>: accès aux formulaires reliés aux entités </a:t>
            </a:r>
            <a:r>
              <a:rPr lang="fr-FR" sz="2000" dirty="0" err="1" smtClean="0"/>
              <a:t>Symfony</a:t>
            </a:r>
            <a:endParaRPr lang="fr-FR" sz="2000" dirty="0" smtClean="0"/>
          </a:p>
          <a:p>
            <a:endParaRPr lang="fr-FR" sz="2000" dirty="0" smtClean="0"/>
          </a:p>
        </p:txBody>
      </p:sp>
      <p:sp>
        <p:nvSpPr>
          <p:cNvPr id="6" name="Google Shape;106;p15"/>
          <p:cNvSpPr txBox="1"/>
          <p:nvPr/>
        </p:nvSpPr>
        <p:spPr>
          <a:xfrm>
            <a:off x="839931" y="236741"/>
            <a:ext cx="7380338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fr-FR" sz="14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P6 </a:t>
            </a:r>
            <a:r>
              <a:rPr lang="fr-FR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fr-FR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Développez de A à Z le site communautaire </a:t>
            </a:r>
            <a:r>
              <a:rPr lang="fr-FR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SnowTricks</a:t>
            </a:r>
            <a:r>
              <a:rPr lang="fr-FR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fr-FR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fr-FR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Thomas Claireau – </a:t>
            </a:r>
            <a:r>
              <a:rPr lang="fr-FR" sz="1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DA-PHP/</a:t>
            </a:r>
            <a:r>
              <a:rPr lang="fr-FR" sz="14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Symfony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28045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>
            <a:spLocks noGrp="1"/>
          </p:cNvSpPr>
          <p:nvPr>
            <p:ph type="title"/>
          </p:nvPr>
        </p:nvSpPr>
        <p:spPr>
          <a:xfrm>
            <a:off x="838200" y="964277"/>
            <a:ext cx="10515600" cy="93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3959"/>
            </a:pPr>
            <a:r>
              <a:rPr lang="fr-FR" sz="3959" dirty="0" smtClean="0">
                <a:latin typeface="Quattrocento Sans"/>
                <a:ea typeface="Quattrocento Sans"/>
                <a:cs typeface="Quattrocento Sans"/>
                <a:sym typeface="Quattrocento Sans"/>
              </a:rPr>
              <a:t>Présentation technique</a:t>
            </a:r>
            <a:br>
              <a:rPr lang="fr-FR" sz="3959" dirty="0" smtClean="0">
                <a:latin typeface="Quattrocento Sans"/>
                <a:ea typeface="Quattrocento Sans"/>
                <a:cs typeface="Quattrocento Sans"/>
                <a:sym typeface="Quattrocento Sans"/>
              </a:rPr>
            </a:br>
            <a:r>
              <a:rPr lang="fr-FR" sz="2400" dirty="0" smtClean="0">
                <a:solidFill>
                  <a:schemeClr val="bg1">
                    <a:lumMod val="65000"/>
                  </a:schemeClr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Une pull </a:t>
            </a:r>
            <a:r>
              <a:rPr lang="fr-FR" sz="2400" dirty="0" err="1" smtClean="0">
                <a:solidFill>
                  <a:schemeClr val="bg1">
                    <a:lumMod val="65000"/>
                  </a:schemeClr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request</a:t>
            </a:r>
            <a:r>
              <a:rPr lang="fr-FR" sz="2400" dirty="0" smtClean="0">
                <a:solidFill>
                  <a:schemeClr val="bg1">
                    <a:lumMod val="65000"/>
                  </a:schemeClr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sur GitHub : </a:t>
            </a:r>
            <a:r>
              <a:rPr lang="fr-FR" sz="2400" dirty="0" err="1" smtClean="0">
                <a:solidFill>
                  <a:schemeClr val="bg1">
                    <a:lumMod val="65000"/>
                  </a:schemeClr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Create</a:t>
            </a:r>
            <a:r>
              <a:rPr lang="fr-FR" sz="2400" dirty="0" smtClean="0">
                <a:solidFill>
                  <a:schemeClr val="bg1">
                    <a:lumMod val="65000"/>
                  </a:schemeClr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fr-FR" sz="2400" dirty="0" err="1" smtClean="0">
                <a:solidFill>
                  <a:schemeClr val="bg1">
                    <a:lumMod val="65000"/>
                  </a:schemeClr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View</a:t>
            </a:r>
            <a:endParaRPr sz="1979" dirty="0">
              <a:solidFill>
                <a:schemeClr val="bg1">
                  <a:lumMod val="65000"/>
                </a:schemeClr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08" name="Google Shape;108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75769" y="236741"/>
            <a:ext cx="591628" cy="59162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9CE6623-9ABA-47C3-964E-A9C08CABCC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273228"/>
            <a:ext cx="10515600" cy="4584772"/>
          </a:xfrm>
        </p:spPr>
        <p:txBody>
          <a:bodyPr/>
          <a:lstStyle/>
          <a:p>
            <a:r>
              <a:rPr lang="fr-FR" sz="2400" dirty="0" smtClean="0"/>
              <a:t>Une nouvelle branche a été créée du même nom que la pull </a:t>
            </a:r>
            <a:r>
              <a:rPr lang="fr-FR" sz="2400" dirty="0" err="1" smtClean="0"/>
              <a:t>request</a:t>
            </a:r>
            <a:endParaRPr lang="fr-FR" sz="2400" dirty="0" smtClean="0"/>
          </a:p>
          <a:p>
            <a:pPr marL="114300" indent="0">
              <a:buNone/>
            </a:pPr>
            <a:endParaRPr lang="fr-FR" sz="2400" dirty="0" smtClean="0"/>
          </a:p>
          <a:p>
            <a:r>
              <a:rPr lang="fr-FR" sz="2400" dirty="0" smtClean="0"/>
              <a:t>Le but de cette pull-</a:t>
            </a:r>
            <a:r>
              <a:rPr lang="fr-FR" sz="2400" dirty="0" err="1" smtClean="0"/>
              <a:t>request</a:t>
            </a:r>
            <a:r>
              <a:rPr lang="fr-FR" sz="2400" dirty="0" smtClean="0"/>
              <a:t> :</a:t>
            </a:r>
          </a:p>
          <a:p>
            <a:pPr lvl="1"/>
            <a:r>
              <a:rPr lang="fr-FR" sz="1800" dirty="0" smtClean="0"/>
              <a:t>Créer les vues de l’application sur </a:t>
            </a:r>
            <a:r>
              <a:rPr lang="fr-FR" sz="1800" dirty="0" err="1" smtClean="0"/>
              <a:t>Twig</a:t>
            </a:r>
            <a:endParaRPr lang="fr-FR" sz="1800" dirty="0" smtClean="0"/>
          </a:p>
          <a:p>
            <a:pPr lvl="1"/>
            <a:r>
              <a:rPr lang="fr-FR" sz="1800" dirty="0" smtClean="0"/>
              <a:t>Ajout du </a:t>
            </a:r>
            <a:r>
              <a:rPr lang="fr-FR" sz="1800" dirty="0" err="1" smtClean="0"/>
              <a:t>layout</a:t>
            </a:r>
            <a:r>
              <a:rPr lang="fr-FR" sz="1800" dirty="0" smtClean="0"/>
              <a:t> global (</a:t>
            </a:r>
            <a:r>
              <a:rPr lang="fr-FR" sz="1800" dirty="0" err="1" smtClean="0"/>
              <a:t>base.html.twi</a:t>
            </a:r>
            <a:r>
              <a:rPr lang="fr-FR" sz="1800" dirty="0" err="1" smtClean="0"/>
              <a:t>g</a:t>
            </a:r>
            <a:r>
              <a:rPr lang="fr-FR" sz="1800" dirty="0" smtClean="0"/>
              <a:t>)</a:t>
            </a:r>
          </a:p>
          <a:p>
            <a:pPr lvl="1"/>
            <a:r>
              <a:rPr lang="fr-FR" sz="1800" dirty="0" smtClean="0"/>
              <a:t>Ajout d’une </a:t>
            </a:r>
            <a:r>
              <a:rPr lang="fr-FR" sz="1800" dirty="0" err="1" smtClean="0"/>
              <a:t>navbar</a:t>
            </a:r>
            <a:endParaRPr lang="fr-FR" sz="1800" dirty="0" smtClean="0"/>
          </a:p>
          <a:p>
            <a:pPr lvl="1"/>
            <a:r>
              <a:rPr lang="fr-FR" sz="1800" dirty="0" smtClean="0"/>
              <a:t>Ajout d’un header er d’un </a:t>
            </a:r>
            <a:r>
              <a:rPr lang="fr-FR" sz="1800" dirty="0" err="1" smtClean="0"/>
              <a:t>footer</a:t>
            </a:r>
            <a:endParaRPr lang="fr-FR" sz="1800" dirty="0" smtClean="0"/>
          </a:p>
          <a:p>
            <a:pPr lvl="1"/>
            <a:r>
              <a:rPr lang="fr-FR" sz="1800" dirty="0" smtClean="0"/>
              <a:t>Création des vues </a:t>
            </a:r>
            <a:r>
              <a:rPr lang="fr-FR" sz="1800" dirty="0" err="1" smtClean="0"/>
              <a:t>Twig</a:t>
            </a:r>
            <a:r>
              <a:rPr lang="fr-FR" sz="1800" dirty="0" smtClean="0"/>
              <a:t> pour les différentes pages : accueil, détail d’une figure, formulaire, commentaire</a:t>
            </a:r>
          </a:p>
          <a:p>
            <a:pPr lvl="1"/>
            <a:r>
              <a:rPr lang="fr-FR" sz="1800" dirty="0" smtClean="0"/>
              <a:t>Mise en place du style des différentes pages (</a:t>
            </a:r>
            <a:r>
              <a:rPr lang="fr-FR" sz="1800" dirty="0" err="1" smtClean="0"/>
              <a:t>scss</a:t>
            </a:r>
            <a:r>
              <a:rPr lang="fr-FR" sz="1800" dirty="0" smtClean="0"/>
              <a:t>, </a:t>
            </a:r>
            <a:r>
              <a:rPr lang="fr-FR" sz="1800" dirty="0" err="1" smtClean="0"/>
              <a:t>webpack</a:t>
            </a:r>
            <a:r>
              <a:rPr lang="fr-FR" sz="1800" dirty="0" smtClean="0"/>
              <a:t> encore)</a:t>
            </a:r>
            <a:endParaRPr lang="fr-FR" sz="1800" dirty="0" smtClean="0"/>
          </a:p>
        </p:txBody>
      </p:sp>
      <p:grpSp>
        <p:nvGrpSpPr>
          <p:cNvPr id="6" name="Groupe 5"/>
          <p:cNvGrpSpPr/>
          <p:nvPr/>
        </p:nvGrpSpPr>
        <p:grpSpPr>
          <a:xfrm>
            <a:off x="7732184" y="1590700"/>
            <a:ext cx="2954671" cy="307777"/>
            <a:chOff x="7916912" y="1278147"/>
            <a:chExt cx="2954671" cy="307777"/>
          </a:xfrm>
        </p:grpSpPr>
        <p:pic>
          <p:nvPicPr>
            <p:cNvPr id="7" name="Picture 2" descr="Résultat de recherche d'images pour &quot;index emoji&quot;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16912" y="1278147"/>
              <a:ext cx="303357" cy="3033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ZoneTexte 7">
              <a:hlinkClick r:id="rId5"/>
            </p:cNvPr>
            <p:cNvSpPr txBox="1"/>
            <p:nvPr/>
          </p:nvSpPr>
          <p:spPr>
            <a:xfrm>
              <a:off x="8301565" y="1278147"/>
              <a:ext cx="257001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Lien de la pull </a:t>
              </a:r>
              <a:r>
                <a:rPr lang="fr-FR" dirty="0" err="1" smtClean="0"/>
                <a:t>request</a:t>
              </a:r>
              <a:endParaRPr lang="fr-FR" dirty="0" smtClean="0"/>
            </a:p>
          </p:txBody>
        </p:sp>
      </p:grpSp>
      <p:sp>
        <p:nvSpPr>
          <p:cNvPr id="9" name="Google Shape;106;p15"/>
          <p:cNvSpPr txBox="1"/>
          <p:nvPr/>
        </p:nvSpPr>
        <p:spPr>
          <a:xfrm>
            <a:off x="839931" y="236741"/>
            <a:ext cx="7380338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fr-FR" sz="14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P6 </a:t>
            </a:r>
            <a:r>
              <a:rPr lang="fr-FR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fr-FR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Développez de A à Z le site communautaire </a:t>
            </a:r>
            <a:r>
              <a:rPr lang="fr-FR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SnowTricks</a:t>
            </a:r>
            <a:r>
              <a:rPr lang="fr-FR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fr-FR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fr-FR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Thomas Claireau – </a:t>
            </a:r>
            <a:r>
              <a:rPr lang="fr-FR" sz="1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DA-PHP/</a:t>
            </a:r>
            <a:r>
              <a:rPr lang="fr-FR" sz="14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Symfony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985314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>
            <a:spLocks noGrp="1"/>
          </p:cNvSpPr>
          <p:nvPr>
            <p:ph type="title"/>
          </p:nvPr>
        </p:nvSpPr>
        <p:spPr>
          <a:xfrm>
            <a:off x="838200" y="964277"/>
            <a:ext cx="10515600" cy="93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3959"/>
            </a:pPr>
            <a:r>
              <a:rPr lang="fr-FR" sz="3959" dirty="0" smtClean="0">
                <a:latin typeface="Quattrocento Sans"/>
                <a:ea typeface="Quattrocento Sans"/>
                <a:cs typeface="Quattrocento Sans"/>
                <a:sym typeface="Quattrocento Sans"/>
              </a:rPr>
              <a:t>Présentation technique</a:t>
            </a:r>
            <a:br>
              <a:rPr lang="fr-FR" sz="3959" dirty="0" smtClean="0">
                <a:latin typeface="Quattrocento Sans"/>
                <a:ea typeface="Quattrocento Sans"/>
                <a:cs typeface="Quattrocento Sans"/>
                <a:sym typeface="Quattrocento Sans"/>
              </a:rPr>
            </a:br>
            <a:r>
              <a:rPr lang="fr-FR" sz="2400" dirty="0" smtClean="0">
                <a:solidFill>
                  <a:schemeClr val="bg1">
                    <a:lumMod val="65000"/>
                  </a:schemeClr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Analyse d’un correctif </a:t>
            </a:r>
            <a:r>
              <a:rPr lang="fr-FR" sz="2400" dirty="0" err="1" smtClean="0">
                <a:solidFill>
                  <a:schemeClr val="bg1">
                    <a:lumMod val="65000"/>
                  </a:schemeClr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Codacy</a:t>
            </a:r>
            <a:endParaRPr sz="1979" dirty="0">
              <a:solidFill>
                <a:schemeClr val="bg1">
                  <a:lumMod val="65000"/>
                </a:schemeClr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08" name="Google Shape;108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75769" y="236741"/>
            <a:ext cx="591628" cy="59162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9CE6623-9ABA-47C3-964E-A9C08CABCC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85940"/>
            <a:ext cx="10515600" cy="4584772"/>
          </a:xfrm>
        </p:spPr>
        <p:txBody>
          <a:bodyPr/>
          <a:lstStyle/>
          <a:p>
            <a:r>
              <a:rPr lang="fr-FR" sz="2400" dirty="0" smtClean="0"/>
              <a:t>Erreur </a:t>
            </a:r>
            <a:r>
              <a:rPr lang="fr-FR" sz="2400" dirty="0" err="1" smtClean="0"/>
              <a:t>codacy</a:t>
            </a:r>
            <a:r>
              <a:rPr lang="fr-FR" sz="2400" dirty="0" smtClean="0"/>
              <a:t> : « </a:t>
            </a:r>
            <a:r>
              <a:rPr lang="fr-FR" sz="2400" dirty="0" err="1"/>
              <a:t>Avoid</a:t>
            </a:r>
            <a:r>
              <a:rPr lang="fr-FR" sz="2400" dirty="0"/>
              <a:t> </a:t>
            </a:r>
            <a:r>
              <a:rPr lang="fr-FR" sz="2400" dirty="0" err="1"/>
              <a:t>else</a:t>
            </a:r>
            <a:r>
              <a:rPr lang="fr-FR" sz="2400" dirty="0"/>
              <a:t> </a:t>
            </a:r>
            <a:r>
              <a:rPr lang="fr-FR" sz="2400" dirty="0" smtClean="0"/>
              <a:t>expressions</a:t>
            </a:r>
            <a:r>
              <a:rPr lang="fr-FR" sz="2400" dirty="0" smtClean="0"/>
              <a:t> »</a:t>
            </a:r>
          </a:p>
          <a:p>
            <a:r>
              <a:rPr lang="fr-FR" sz="2400" dirty="0" smtClean="0"/>
              <a:t>Utilisation inutile d’un </a:t>
            </a:r>
            <a:r>
              <a:rPr lang="fr-FR" sz="2400" dirty="0" err="1" smtClean="0"/>
              <a:t>else</a:t>
            </a:r>
            <a:r>
              <a:rPr lang="fr-FR" sz="2400" dirty="0" smtClean="0"/>
              <a:t> après un return</a:t>
            </a:r>
          </a:p>
          <a:p>
            <a:r>
              <a:rPr lang="fr-FR" sz="2400" dirty="0" smtClean="0"/>
              <a:t>Suppression du </a:t>
            </a:r>
            <a:r>
              <a:rPr lang="fr-FR" sz="2400" dirty="0" err="1" smtClean="0"/>
              <a:t>else</a:t>
            </a:r>
            <a:endParaRPr lang="fr-FR" sz="2400" dirty="0" smtClean="0"/>
          </a:p>
          <a:p>
            <a:r>
              <a:rPr lang="fr-FR" sz="2400" dirty="0" smtClean="0"/>
              <a:t>Modification </a:t>
            </a:r>
            <a:r>
              <a:rPr lang="fr-FR" sz="2400" dirty="0" smtClean="0"/>
              <a:t>dans tous les fichiers utilisant </a:t>
            </a:r>
            <a:r>
              <a:rPr lang="fr-FR" sz="2400" dirty="0" smtClean="0"/>
              <a:t>un </a:t>
            </a:r>
            <a:r>
              <a:rPr lang="fr-FR" sz="2400" dirty="0" err="1" smtClean="0"/>
              <a:t>else</a:t>
            </a:r>
            <a:r>
              <a:rPr lang="fr-FR" sz="2400" dirty="0" smtClean="0"/>
              <a:t> inutile</a:t>
            </a:r>
            <a:endParaRPr lang="fr-FR" sz="2400" dirty="0" smtClean="0"/>
          </a:p>
          <a:p>
            <a:r>
              <a:rPr lang="fr-FR" sz="2400" dirty="0" smtClean="0"/>
              <a:t>Création d’un commit structuré de la manière suivante :</a:t>
            </a:r>
          </a:p>
          <a:p>
            <a:pPr lvl="1"/>
            <a:r>
              <a:rPr lang="fr-FR" sz="1800" dirty="0" err="1" smtClean="0"/>
              <a:t>Codacy</a:t>
            </a:r>
            <a:r>
              <a:rPr lang="fr-FR" sz="1800" dirty="0" smtClean="0"/>
              <a:t> </a:t>
            </a:r>
            <a:r>
              <a:rPr lang="fr-FR" sz="1800" dirty="0" err="1" smtClean="0"/>
              <a:t>fix</a:t>
            </a:r>
            <a:r>
              <a:rPr lang="fr-FR" sz="1800" dirty="0" smtClean="0"/>
              <a:t> </a:t>
            </a:r>
            <a:r>
              <a:rPr lang="fr-FR" sz="1800" dirty="0" err="1" smtClean="0"/>
              <a:t>error</a:t>
            </a:r>
            <a:r>
              <a:rPr lang="fr-FR" sz="1800" dirty="0" smtClean="0"/>
              <a:t> + le nom de l’erreur</a:t>
            </a:r>
          </a:p>
          <a:p>
            <a:r>
              <a:rPr lang="fr-FR" sz="2400" dirty="0" err="1" smtClean="0"/>
              <a:t>Codacy</a:t>
            </a:r>
            <a:r>
              <a:rPr lang="fr-FR" sz="2400" dirty="0" smtClean="0"/>
              <a:t> </a:t>
            </a:r>
            <a:r>
              <a:rPr lang="fr-FR" sz="2400" dirty="0" err="1" smtClean="0"/>
              <a:t>réanalyse</a:t>
            </a:r>
            <a:r>
              <a:rPr lang="fr-FR" sz="2400" dirty="0" smtClean="0"/>
              <a:t> le dernier commit et corrige les issues relatives à </a:t>
            </a:r>
            <a:r>
              <a:rPr lang="fr-FR" sz="2400" dirty="0" smtClean="0"/>
              <a:t>l’utilisation inutile du </a:t>
            </a:r>
            <a:r>
              <a:rPr lang="fr-FR" sz="2400" dirty="0" err="1" smtClean="0"/>
              <a:t>else</a:t>
            </a:r>
            <a:r>
              <a:rPr lang="fr-FR" sz="2400" dirty="0" smtClean="0"/>
              <a:t>.</a:t>
            </a:r>
            <a:endParaRPr lang="fr-FR" sz="2400" dirty="0" smtClean="0"/>
          </a:p>
        </p:txBody>
      </p:sp>
      <p:grpSp>
        <p:nvGrpSpPr>
          <p:cNvPr id="5" name="Groupe 4"/>
          <p:cNvGrpSpPr/>
          <p:nvPr/>
        </p:nvGrpSpPr>
        <p:grpSpPr>
          <a:xfrm>
            <a:off x="7686003" y="1590700"/>
            <a:ext cx="2954671" cy="307777"/>
            <a:chOff x="7916912" y="1278147"/>
            <a:chExt cx="2954671" cy="307777"/>
          </a:xfrm>
        </p:grpSpPr>
        <p:pic>
          <p:nvPicPr>
            <p:cNvPr id="1026" name="Picture 2" descr="Résultat de recherche d'images pour &quot;index emoji&quot;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16912" y="1278147"/>
              <a:ext cx="303357" cy="3033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ZoneTexte 3">
              <a:hlinkClick r:id="rId5"/>
            </p:cNvPr>
            <p:cNvSpPr txBox="1"/>
            <p:nvPr/>
          </p:nvSpPr>
          <p:spPr>
            <a:xfrm>
              <a:off x="8301565" y="1278147"/>
              <a:ext cx="257001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Lien du correctif </a:t>
              </a:r>
              <a:r>
                <a:rPr lang="fr-FR" dirty="0" err="1" smtClean="0"/>
                <a:t>Codacy</a:t>
              </a:r>
              <a:endParaRPr lang="fr-FR" dirty="0" smtClean="0"/>
            </a:p>
          </p:txBody>
        </p:sp>
      </p:grpSp>
      <p:sp>
        <p:nvSpPr>
          <p:cNvPr id="9" name="Google Shape;106;p15"/>
          <p:cNvSpPr txBox="1"/>
          <p:nvPr/>
        </p:nvSpPr>
        <p:spPr>
          <a:xfrm>
            <a:off x="839931" y="236741"/>
            <a:ext cx="7380338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fr-FR" sz="14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P6 </a:t>
            </a:r>
            <a:r>
              <a:rPr lang="fr-FR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fr-FR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Développez de A à Z le site communautaire </a:t>
            </a:r>
            <a:r>
              <a:rPr lang="fr-FR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SnowTricks</a:t>
            </a:r>
            <a:r>
              <a:rPr lang="fr-FR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fr-FR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fr-FR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Thomas Claireau – </a:t>
            </a:r>
            <a:r>
              <a:rPr lang="fr-FR" sz="1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DA-PHP/</a:t>
            </a:r>
            <a:r>
              <a:rPr lang="fr-FR" sz="14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Symfony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23614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>
            <a:spLocks noGrp="1"/>
          </p:cNvSpPr>
          <p:nvPr>
            <p:ph type="title"/>
          </p:nvPr>
        </p:nvSpPr>
        <p:spPr>
          <a:xfrm>
            <a:off x="838200" y="964277"/>
            <a:ext cx="10515600" cy="93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Quattrocento Sans"/>
              <a:buNone/>
            </a:pPr>
            <a:r>
              <a:rPr lang="fr-FR" sz="3959" dirty="0" smtClean="0">
                <a:latin typeface="Quattrocento Sans"/>
                <a:ea typeface="Quattrocento Sans"/>
                <a:cs typeface="Quattrocento Sans"/>
                <a:sym typeface="Quattrocento Sans"/>
              </a:rPr>
              <a:t>Introduction</a:t>
            </a:r>
            <a:br>
              <a:rPr lang="fr-FR" sz="3959" dirty="0" smtClean="0">
                <a:latin typeface="Quattrocento Sans"/>
                <a:ea typeface="Quattrocento Sans"/>
                <a:cs typeface="Quattrocento Sans"/>
                <a:sym typeface="Quattrocento Sans"/>
              </a:rPr>
            </a:br>
            <a:r>
              <a:rPr lang="fr-FR" sz="2400" dirty="0" smtClean="0">
                <a:solidFill>
                  <a:schemeClr val="bg1">
                    <a:lumMod val="65000"/>
                  </a:schemeClr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Contexte du projet</a:t>
            </a:r>
            <a:endParaRPr sz="1979" dirty="0">
              <a:solidFill>
                <a:schemeClr val="bg1">
                  <a:lumMod val="65000"/>
                </a:schemeClr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06" name="Google Shape;106;p15"/>
          <p:cNvSpPr txBox="1"/>
          <p:nvPr/>
        </p:nvSpPr>
        <p:spPr>
          <a:xfrm>
            <a:off x="839931" y="236741"/>
            <a:ext cx="7380338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fr-FR" sz="14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P6 </a:t>
            </a:r>
            <a:r>
              <a:rPr lang="fr-FR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fr-FR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Développez de A à Z le site communautaire </a:t>
            </a:r>
            <a:r>
              <a:rPr lang="fr-FR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SnowTricks</a:t>
            </a:r>
            <a:r>
              <a:rPr lang="fr-FR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fr-FR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fr-FR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Thomas Claireau – </a:t>
            </a:r>
            <a:r>
              <a:rPr lang="fr-FR" sz="1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DA-PHP/</a:t>
            </a:r>
            <a:r>
              <a:rPr lang="fr-FR" sz="14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Symfony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8" name="Google Shape;108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75769" y="236741"/>
            <a:ext cx="591628" cy="59162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9CE6623-9ABA-47C3-964E-A9C08CABCC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035836"/>
            <a:ext cx="10515600" cy="4351200"/>
          </a:xfrm>
        </p:spPr>
        <p:txBody>
          <a:bodyPr/>
          <a:lstStyle/>
          <a:p>
            <a:r>
              <a:rPr lang="fr-FR" sz="2000" dirty="0" smtClean="0"/>
              <a:t>Création </a:t>
            </a:r>
            <a:r>
              <a:rPr lang="fr-FR" sz="2000" dirty="0" smtClean="0"/>
              <a:t>d’un </a:t>
            </a:r>
            <a:r>
              <a:rPr lang="fr-FR" sz="2000" dirty="0" smtClean="0"/>
              <a:t>site collaboratif pour faire connaitre le snowboard et aider à l’apprentissage des figures.</a:t>
            </a:r>
            <a:endParaRPr lang="fr-FR" sz="2000" dirty="0"/>
          </a:p>
          <a:p>
            <a:pPr lvl="1"/>
            <a:r>
              <a:rPr lang="fr-FR" sz="1800" dirty="0" smtClean="0"/>
              <a:t>Développement front : pages utiles aux visiteurs :</a:t>
            </a:r>
          </a:p>
          <a:p>
            <a:pPr lvl="2"/>
            <a:r>
              <a:rPr lang="fr-FR" sz="1600" dirty="0" smtClean="0"/>
              <a:t>Accueil</a:t>
            </a:r>
          </a:p>
          <a:p>
            <a:pPr lvl="2"/>
            <a:r>
              <a:rPr lang="fr-FR" sz="1600" dirty="0" smtClean="0"/>
              <a:t>Liste des figures</a:t>
            </a:r>
            <a:endParaRPr lang="fr-FR" sz="1600" dirty="0" smtClean="0"/>
          </a:p>
          <a:p>
            <a:pPr lvl="2"/>
            <a:r>
              <a:rPr lang="fr-FR" sz="1600" dirty="0" smtClean="0"/>
              <a:t>Détail d’une figure</a:t>
            </a:r>
            <a:endParaRPr lang="fr-FR" sz="1600" dirty="0" smtClean="0"/>
          </a:p>
          <a:p>
            <a:pPr lvl="2"/>
            <a:r>
              <a:rPr lang="fr-FR" sz="1600" dirty="0" smtClean="0"/>
              <a:t>Autre pages : </a:t>
            </a:r>
            <a:r>
              <a:rPr lang="fr-FR" sz="1600" dirty="0" smtClean="0"/>
              <a:t>connexion, </a:t>
            </a:r>
            <a:r>
              <a:rPr lang="fr-FR" sz="1600" dirty="0" smtClean="0"/>
              <a:t>création de compte...</a:t>
            </a:r>
          </a:p>
          <a:p>
            <a:pPr lvl="1"/>
            <a:r>
              <a:rPr lang="fr-FR" sz="1800" dirty="0" smtClean="0"/>
              <a:t>Développement back : pages administrant le </a:t>
            </a:r>
            <a:r>
              <a:rPr lang="fr-FR" sz="1800" dirty="0" smtClean="0"/>
              <a:t>site </a:t>
            </a:r>
            <a:r>
              <a:rPr lang="fr-FR" sz="1800" dirty="0" smtClean="0"/>
              <a:t>:</a:t>
            </a:r>
          </a:p>
          <a:p>
            <a:pPr lvl="2"/>
            <a:r>
              <a:rPr lang="fr-FR" sz="1600" dirty="0" smtClean="0"/>
              <a:t>Figures</a:t>
            </a:r>
            <a:endParaRPr lang="fr-FR" sz="1600" dirty="0" smtClean="0"/>
          </a:p>
          <a:p>
            <a:pPr lvl="2"/>
            <a:r>
              <a:rPr lang="fr-FR" sz="1600" dirty="0" smtClean="0"/>
              <a:t>Commentaires</a:t>
            </a:r>
          </a:p>
          <a:p>
            <a:pPr lvl="2"/>
            <a:r>
              <a:rPr lang="fr-FR" sz="1600" dirty="0" smtClean="0"/>
              <a:t>Catégories</a:t>
            </a:r>
          </a:p>
          <a:p>
            <a:pPr lvl="2"/>
            <a:r>
              <a:rPr lang="fr-FR" sz="1600" dirty="0" smtClean="0"/>
              <a:t>Photos</a:t>
            </a:r>
          </a:p>
          <a:p>
            <a:pPr lvl="2"/>
            <a:r>
              <a:rPr lang="fr-FR" sz="1600" dirty="0" err="1" smtClean="0"/>
              <a:t>Videos</a:t>
            </a:r>
            <a:endParaRPr lang="fr-FR" sz="1600" dirty="0" smtClean="0"/>
          </a:p>
          <a:p>
            <a:pPr lvl="1"/>
            <a:r>
              <a:rPr lang="fr-FR" sz="1800" dirty="0" smtClean="0"/>
              <a:t>Création </a:t>
            </a:r>
            <a:r>
              <a:rPr lang="fr-FR" sz="1800" dirty="0" smtClean="0"/>
              <a:t>d’un système sécurisé pour l’accès </a:t>
            </a:r>
            <a:r>
              <a:rPr lang="fr-FR" sz="1800" dirty="0" smtClean="0"/>
              <a:t>à l’administration</a:t>
            </a:r>
            <a:endParaRPr lang="fr-FR" sz="1800" dirty="0" smtClean="0"/>
          </a:p>
        </p:txBody>
      </p:sp>
    </p:spTree>
    <p:extLst>
      <p:ext uri="{BB962C8B-B14F-4D97-AF65-F5344CB8AC3E}">
        <p14:creationId xmlns:p14="http://schemas.microsoft.com/office/powerpoint/2010/main" val="2198853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>
            <a:spLocks noGrp="1"/>
          </p:cNvSpPr>
          <p:nvPr>
            <p:ph type="title"/>
          </p:nvPr>
        </p:nvSpPr>
        <p:spPr>
          <a:xfrm>
            <a:off x="838200" y="964277"/>
            <a:ext cx="10515600" cy="93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Quattrocento Sans"/>
              <a:buNone/>
            </a:pPr>
            <a:r>
              <a:rPr lang="fr-FR" sz="3959" dirty="0" smtClean="0">
                <a:latin typeface="Quattrocento Sans"/>
                <a:ea typeface="Quattrocento Sans"/>
                <a:cs typeface="Quattrocento Sans"/>
                <a:sym typeface="Quattrocento Sans"/>
              </a:rPr>
              <a:t>Introduction</a:t>
            </a:r>
            <a:br>
              <a:rPr lang="fr-FR" sz="3959" dirty="0" smtClean="0">
                <a:latin typeface="Quattrocento Sans"/>
                <a:ea typeface="Quattrocento Sans"/>
                <a:cs typeface="Quattrocento Sans"/>
                <a:sym typeface="Quattrocento Sans"/>
              </a:rPr>
            </a:br>
            <a:r>
              <a:rPr lang="fr-FR" sz="2400" dirty="0" smtClean="0">
                <a:solidFill>
                  <a:schemeClr val="bg1">
                    <a:lumMod val="65000"/>
                  </a:schemeClr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Analyse du besoin</a:t>
            </a:r>
            <a:endParaRPr sz="1979" dirty="0">
              <a:solidFill>
                <a:schemeClr val="bg1">
                  <a:lumMod val="65000"/>
                </a:schemeClr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08" name="Google Shape;108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75769" y="236741"/>
            <a:ext cx="591628" cy="59162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9CE6623-9ABA-47C3-964E-A9C08CABCC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035836"/>
            <a:ext cx="6802315" cy="4351200"/>
          </a:xfrm>
        </p:spPr>
        <p:txBody>
          <a:bodyPr/>
          <a:lstStyle/>
          <a:p>
            <a:r>
              <a:rPr lang="fr-FR" dirty="0" smtClean="0"/>
              <a:t>Création des schémas UML pour la gestion de 3 fonctionnalités sur le </a:t>
            </a:r>
            <a:r>
              <a:rPr lang="fr-FR" dirty="0" smtClean="0"/>
              <a:t>site</a:t>
            </a:r>
            <a:r>
              <a:rPr lang="fr-FR" dirty="0" smtClean="0"/>
              <a:t> </a:t>
            </a:r>
            <a:r>
              <a:rPr lang="fr-FR" dirty="0" smtClean="0"/>
              <a:t>:</a:t>
            </a:r>
          </a:p>
          <a:p>
            <a:pPr lvl="1"/>
            <a:r>
              <a:rPr lang="fr-FR" dirty="0" smtClean="0"/>
              <a:t>Les figures</a:t>
            </a:r>
            <a:endParaRPr lang="fr-FR" dirty="0" smtClean="0"/>
          </a:p>
          <a:p>
            <a:pPr lvl="1"/>
            <a:r>
              <a:rPr lang="fr-FR" dirty="0" smtClean="0"/>
              <a:t>Les commentaires</a:t>
            </a:r>
          </a:p>
          <a:p>
            <a:pPr lvl="1"/>
            <a:r>
              <a:rPr lang="fr-FR" dirty="0" smtClean="0"/>
              <a:t>Les utilisateurs inscrits</a:t>
            </a:r>
          </a:p>
          <a:p>
            <a:r>
              <a:rPr lang="fr-FR" dirty="0" smtClean="0"/>
              <a:t>Présentation des schémas UML pour ajouter </a:t>
            </a:r>
            <a:r>
              <a:rPr lang="fr-FR" dirty="0" smtClean="0"/>
              <a:t>une figure</a:t>
            </a:r>
            <a:endParaRPr lang="fr-FR" dirty="0" smtClean="0"/>
          </a:p>
        </p:txBody>
      </p:sp>
      <p:sp>
        <p:nvSpPr>
          <p:cNvPr id="6" name="Google Shape;106;p15"/>
          <p:cNvSpPr txBox="1"/>
          <p:nvPr/>
        </p:nvSpPr>
        <p:spPr>
          <a:xfrm>
            <a:off x="839931" y="236741"/>
            <a:ext cx="7380338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fr-FR" sz="14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P6 </a:t>
            </a:r>
            <a:r>
              <a:rPr lang="fr-FR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fr-FR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Développez de A à Z le site communautaire </a:t>
            </a:r>
            <a:r>
              <a:rPr lang="fr-FR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SnowTricks</a:t>
            </a:r>
            <a:r>
              <a:rPr lang="fr-FR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fr-FR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fr-FR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Thomas Claireau – </a:t>
            </a:r>
            <a:r>
              <a:rPr lang="fr-FR" sz="1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DA-PHP/</a:t>
            </a:r>
            <a:r>
              <a:rPr lang="fr-FR" sz="14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Symfony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78694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>
            <a:spLocks noGrp="1"/>
          </p:cNvSpPr>
          <p:nvPr>
            <p:ph type="title"/>
          </p:nvPr>
        </p:nvSpPr>
        <p:spPr>
          <a:xfrm>
            <a:off x="838200" y="964277"/>
            <a:ext cx="10515600" cy="93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Quattrocento Sans"/>
              <a:buNone/>
            </a:pPr>
            <a:r>
              <a:rPr lang="fr-FR" sz="3959" dirty="0" smtClean="0">
                <a:latin typeface="Quattrocento Sans"/>
                <a:ea typeface="Quattrocento Sans"/>
                <a:cs typeface="Quattrocento Sans"/>
                <a:sym typeface="Quattrocento Sans"/>
              </a:rPr>
              <a:t>Introduction</a:t>
            </a:r>
            <a:br>
              <a:rPr lang="fr-FR" sz="3959" dirty="0" smtClean="0">
                <a:latin typeface="Quattrocento Sans"/>
                <a:ea typeface="Quattrocento Sans"/>
                <a:cs typeface="Quattrocento Sans"/>
                <a:sym typeface="Quattrocento Sans"/>
              </a:rPr>
            </a:br>
            <a:r>
              <a:rPr lang="fr-FR" sz="2400" dirty="0" smtClean="0">
                <a:solidFill>
                  <a:schemeClr val="bg1">
                    <a:lumMod val="65000"/>
                  </a:schemeClr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Organisation du projet</a:t>
            </a:r>
            <a:endParaRPr sz="1979" dirty="0">
              <a:solidFill>
                <a:schemeClr val="bg1">
                  <a:lumMod val="65000"/>
                </a:schemeClr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08" name="Google Shape;108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75769" y="236741"/>
            <a:ext cx="591628" cy="59162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9CE6623-9ABA-47C3-964E-A9C08CABCC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02813"/>
            <a:ext cx="10515600" cy="4584772"/>
          </a:xfrm>
        </p:spPr>
        <p:txBody>
          <a:bodyPr/>
          <a:lstStyle/>
          <a:p>
            <a:r>
              <a:rPr lang="fr-FR" sz="2000" dirty="0" smtClean="0"/>
              <a:t>Après lecture détaillée du projet : </a:t>
            </a:r>
          </a:p>
          <a:p>
            <a:pPr lvl="1"/>
            <a:r>
              <a:rPr lang="fr-FR" sz="1800" dirty="0" smtClean="0"/>
              <a:t>Création d’</a:t>
            </a:r>
            <a:r>
              <a:rPr lang="fr-FR" sz="1800" b="1" dirty="0" smtClean="0"/>
              <a:t>issues</a:t>
            </a:r>
            <a:r>
              <a:rPr lang="fr-FR" sz="1800" dirty="0" smtClean="0"/>
              <a:t> </a:t>
            </a:r>
            <a:r>
              <a:rPr lang="fr-FR" sz="1800" dirty="0" smtClean="0"/>
              <a:t>sur</a:t>
            </a:r>
            <a:r>
              <a:rPr lang="fr-FR" sz="1800" dirty="0" smtClean="0"/>
              <a:t> </a:t>
            </a:r>
            <a:r>
              <a:rPr lang="fr-FR" sz="1800" dirty="0" err="1" smtClean="0"/>
              <a:t>Github</a:t>
            </a:r>
            <a:r>
              <a:rPr lang="fr-FR" sz="1800" dirty="0" smtClean="0"/>
              <a:t> (puis au fur et à mesure du développement)</a:t>
            </a:r>
          </a:p>
          <a:p>
            <a:pPr lvl="1"/>
            <a:r>
              <a:rPr lang="fr-FR" sz="1800" dirty="0" smtClean="0"/>
              <a:t>Utilisation des </a:t>
            </a:r>
            <a:r>
              <a:rPr lang="fr-FR" sz="1800" b="1" dirty="0" err="1" smtClean="0"/>
              <a:t>Milestones</a:t>
            </a:r>
            <a:r>
              <a:rPr lang="fr-FR" sz="1800" dirty="0" smtClean="0"/>
              <a:t> pour estimer le temps de travail pour chaque issue.</a:t>
            </a:r>
          </a:p>
          <a:p>
            <a:r>
              <a:rPr lang="fr-FR" sz="2000" dirty="0" smtClean="0"/>
              <a:t>A chaque nouvelle issue :</a:t>
            </a:r>
          </a:p>
          <a:p>
            <a:pPr lvl="2"/>
            <a:r>
              <a:rPr lang="fr-FR" sz="1600" dirty="0" smtClean="0"/>
              <a:t>Création d’une nouvelle branche de développement (portant le nom de l’issue)</a:t>
            </a:r>
          </a:p>
          <a:p>
            <a:pPr lvl="2"/>
            <a:r>
              <a:rPr lang="fr-FR" sz="1600" dirty="0" smtClean="0"/>
              <a:t>Création d’une pull </a:t>
            </a:r>
            <a:r>
              <a:rPr lang="fr-FR" sz="1600" dirty="0" err="1" smtClean="0"/>
              <a:t>request</a:t>
            </a:r>
            <a:endParaRPr lang="fr-FR" sz="1600" dirty="0" smtClean="0"/>
          </a:p>
          <a:p>
            <a:pPr lvl="2"/>
            <a:r>
              <a:rPr lang="fr-FR" sz="1600" dirty="0" smtClean="0"/>
              <a:t>La branche reste ouverte tant que l’issue n’est pas résolue</a:t>
            </a:r>
          </a:p>
          <a:p>
            <a:pPr lvl="2"/>
            <a:r>
              <a:rPr lang="fr-FR" sz="1600" dirty="0" smtClean="0"/>
              <a:t>L’issue est résolue, la pull </a:t>
            </a:r>
            <a:r>
              <a:rPr lang="fr-FR" sz="1600" dirty="0" err="1" smtClean="0"/>
              <a:t>request</a:t>
            </a:r>
            <a:r>
              <a:rPr lang="fr-FR" sz="1600" dirty="0" smtClean="0"/>
              <a:t> est acceptée et un </a:t>
            </a:r>
            <a:r>
              <a:rPr lang="fr-FR" sz="1600" dirty="0" err="1" smtClean="0"/>
              <a:t>merge</a:t>
            </a:r>
            <a:r>
              <a:rPr lang="fr-FR" sz="1600" dirty="0" smtClean="0"/>
              <a:t> vers la branche principale est réalisé</a:t>
            </a:r>
          </a:p>
          <a:p>
            <a:r>
              <a:rPr lang="fr-FR" sz="2400" dirty="0" smtClean="0"/>
              <a:t>A la fin du projet : </a:t>
            </a:r>
          </a:p>
          <a:p>
            <a:pPr lvl="1"/>
            <a:r>
              <a:rPr lang="fr-FR" sz="2000" dirty="0" smtClean="0"/>
              <a:t>Une release est générée : </a:t>
            </a:r>
            <a:r>
              <a:rPr lang="fr-FR" sz="2000" dirty="0" smtClean="0"/>
              <a:t>v1.1.1 actuellement</a:t>
            </a:r>
            <a:endParaRPr lang="fr-FR" sz="2000" dirty="0" smtClean="0"/>
          </a:p>
          <a:p>
            <a:pPr lvl="1"/>
            <a:r>
              <a:rPr lang="fr-FR" sz="2000" dirty="0" smtClean="0"/>
              <a:t>Synchronisation avec Composer et </a:t>
            </a:r>
            <a:r>
              <a:rPr lang="fr-FR" sz="2000" dirty="0" err="1" smtClean="0"/>
              <a:t>Packagist</a:t>
            </a:r>
            <a:endParaRPr lang="fr-FR" sz="2000" dirty="0" smtClean="0"/>
          </a:p>
        </p:txBody>
      </p:sp>
      <p:sp>
        <p:nvSpPr>
          <p:cNvPr id="6" name="Google Shape;106;p15"/>
          <p:cNvSpPr txBox="1"/>
          <p:nvPr/>
        </p:nvSpPr>
        <p:spPr>
          <a:xfrm>
            <a:off x="839931" y="236741"/>
            <a:ext cx="7380338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fr-FR" sz="14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P6 </a:t>
            </a:r>
            <a:r>
              <a:rPr lang="fr-FR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fr-FR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Développez de A à Z le site communautaire </a:t>
            </a:r>
            <a:r>
              <a:rPr lang="fr-FR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SnowTricks</a:t>
            </a:r>
            <a:r>
              <a:rPr lang="fr-FR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fr-FR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fr-FR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Thomas Claireau – </a:t>
            </a:r>
            <a:r>
              <a:rPr lang="fr-FR" sz="1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DA-PHP/</a:t>
            </a:r>
            <a:r>
              <a:rPr lang="fr-FR" sz="14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Symfony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26153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>
            <a:spLocks noGrp="1"/>
          </p:cNvSpPr>
          <p:nvPr>
            <p:ph type="title"/>
          </p:nvPr>
        </p:nvSpPr>
        <p:spPr>
          <a:xfrm>
            <a:off x="838200" y="964277"/>
            <a:ext cx="10515600" cy="93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Quattrocento Sans"/>
              <a:buNone/>
            </a:pPr>
            <a:r>
              <a:rPr lang="fr-FR" sz="3959" dirty="0" smtClean="0">
                <a:latin typeface="Quattrocento Sans"/>
                <a:ea typeface="Quattrocento Sans"/>
                <a:cs typeface="Quattrocento Sans"/>
                <a:sym typeface="Quattrocento Sans"/>
              </a:rPr>
              <a:t>Présentation de l’application</a:t>
            </a:r>
            <a:br>
              <a:rPr lang="fr-FR" sz="3959" dirty="0" smtClean="0">
                <a:latin typeface="Quattrocento Sans"/>
                <a:ea typeface="Quattrocento Sans"/>
                <a:cs typeface="Quattrocento Sans"/>
                <a:sym typeface="Quattrocento Sans"/>
              </a:rPr>
            </a:br>
            <a:r>
              <a:rPr lang="fr-FR" sz="2400" dirty="0" smtClean="0">
                <a:solidFill>
                  <a:schemeClr val="bg1">
                    <a:lumMod val="65000"/>
                  </a:schemeClr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Page d’accueil</a:t>
            </a:r>
            <a:endParaRPr sz="1979" dirty="0">
              <a:solidFill>
                <a:schemeClr val="bg1">
                  <a:lumMod val="65000"/>
                </a:schemeClr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08" name="Google Shape;108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75769" y="236741"/>
            <a:ext cx="591628" cy="59162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9CE6623-9ABA-47C3-964E-A9C08CABCC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034385"/>
            <a:ext cx="10515600" cy="4584772"/>
          </a:xfrm>
        </p:spPr>
        <p:txBody>
          <a:bodyPr/>
          <a:lstStyle/>
          <a:p>
            <a:r>
              <a:rPr lang="fr-FR" sz="1800" dirty="0" smtClean="0"/>
              <a:t>Header :</a:t>
            </a:r>
          </a:p>
          <a:p>
            <a:pPr lvl="1"/>
            <a:r>
              <a:rPr lang="fr-FR" sz="1400" dirty="0" smtClean="0"/>
              <a:t>Lien vers l’accueil</a:t>
            </a:r>
          </a:p>
          <a:p>
            <a:pPr lvl="1"/>
            <a:r>
              <a:rPr lang="fr-FR" sz="1400" dirty="0" smtClean="0"/>
              <a:t>Lien vers la liste des figures</a:t>
            </a:r>
          </a:p>
          <a:p>
            <a:pPr lvl="1"/>
            <a:r>
              <a:rPr lang="fr-FR" sz="1400" dirty="0" smtClean="0"/>
              <a:t>Lien de connexion</a:t>
            </a:r>
          </a:p>
          <a:p>
            <a:pPr lvl="1"/>
            <a:r>
              <a:rPr lang="fr-FR" sz="1400" dirty="0" smtClean="0"/>
              <a:t>Lien d’inscription</a:t>
            </a:r>
            <a:endParaRPr lang="fr-FR" sz="1400" dirty="0" smtClean="0"/>
          </a:p>
          <a:p>
            <a:r>
              <a:rPr lang="fr-FR" sz="1800" dirty="0" smtClean="0"/>
              <a:t>Présentation </a:t>
            </a:r>
            <a:r>
              <a:rPr lang="fr-FR" sz="1800" dirty="0" smtClean="0"/>
              <a:t>du site</a:t>
            </a:r>
            <a:endParaRPr lang="fr-FR" sz="1800" dirty="0" smtClean="0"/>
          </a:p>
          <a:p>
            <a:pPr lvl="1"/>
            <a:r>
              <a:rPr lang="fr-FR" sz="1400" dirty="0" smtClean="0"/>
              <a:t>Titre accrocheur</a:t>
            </a:r>
          </a:p>
          <a:p>
            <a:pPr lvl="1"/>
            <a:r>
              <a:rPr lang="fr-FR" sz="1400" dirty="0" smtClean="0"/>
              <a:t>Photo en pleine largeur</a:t>
            </a:r>
          </a:p>
          <a:p>
            <a:pPr lvl="1"/>
            <a:r>
              <a:rPr lang="fr-FR" sz="1400" dirty="0" smtClean="0"/>
              <a:t>Flèche « scroll down » pour se rendre sur la liste des figures</a:t>
            </a:r>
            <a:endParaRPr lang="fr-FR" sz="1400" dirty="0" smtClean="0"/>
          </a:p>
          <a:p>
            <a:r>
              <a:rPr lang="fr-FR" sz="1800" dirty="0" smtClean="0"/>
              <a:t>Les dernières figures</a:t>
            </a:r>
          </a:p>
          <a:p>
            <a:pPr lvl="1"/>
            <a:r>
              <a:rPr lang="fr-FR" sz="1400" dirty="0" smtClean="0"/>
              <a:t>Liste des 15 dernières figures : nom, lien de détail, photo principale</a:t>
            </a:r>
          </a:p>
          <a:p>
            <a:pPr lvl="1"/>
            <a:r>
              <a:rPr lang="fr-FR" sz="1400" dirty="0" smtClean="0"/>
              <a:t>Bouton de chargement </a:t>
            </a:r>
            <a:r>
              <a:rPr lang="fr-FR" sz="1400" dirty="0" err="1" smtClean="0"/>
              <a:t>ajax</a:t>
            </a:r>
            <a:r>
              <a:rPr lang="fr-FR" sz="1400" dirty="0" smtClean="0"/>
              <a:t> pour voir plus de figures</a:t>
            </a:r>
          </a:p>
          <a:p>
            <a:pPr lvl="1"/>
            <a:r>
              <a:rPr lang="fr-FR" sz="1400" dirty="0" smtClean="0"/>
              <a:t>Au chargement </a:t>
            </a:r>
            <a:r>
              <a:rPr lang="fr-FR" sz="1400" dirty="0" err="1" smtClean="0"/>
              <a:t>ajax</a:t>
            </a:r>
            <a:r>
              <a:rPr lang="fr-FR" sz="1400" dirty="0" smtClean="0"/>
              <a:t> : bouton « scroll top » pour revenir au début de la liste des figures</a:t>
            </a:r>
            <a:endParaRPr lang="fr-FR" sz="1400" dirty="0" smtClean="0"/>
          </a:p>
          <a:p>
            <a:r>
              <a:rPr lang="fr-FR" sz="1800" dirty="0" err="1" smtClean="0"/>
              <a:t>Footer</a:t>
            </a:r>
            <a:endParaRPr lang="fr-FR" sz="1800" dirty="0" smtClean="0"/>
          </a:p>
          <a:p>
            <a:pPr lvl="1"/>
            <a:r>
              <a:rPr lang="fr-FR" sz="1400" dirty="0" smtClean="0"/>
              <a:t>Copyright + date auto-générée</a:t>
            </a:r>
            <a:endParaRPr lang="fr-FR" sz="1400" dirty="0" smtClean="0"/>
          </a:p>
        </p:txBody>
      </p:sp>
      <p:sp>
        <p:nvSpPr>
          <p:cNvPr id="6" name="Google Shape;106;p15"/>
          <p:cNvSpPr txBox="1"/>
          <p:nvPr/>
        </p:nvSpPr>
        <p:spPr>
          <a:xfrm>
            <a:off x="839931" y="236741"/>
            <a:ext cx="7380338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fr-FR" sz="14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P6 </a:t>
            </a:r>
            <a:r>
              <a:rPr lang="fr-FR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fr-FR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Développez de A à Z le site communautaire </a:t>
            </a:r>
            <a:r>
              <a:rPr lang="fr-FR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SnowTricks</a:t>
            </a:r>
            <a:r>
              <a:rPr lang="fr-FR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fr-FR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fr-FR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Thomas Claireau – </a:t>
            </a:r>
            <a:r>
              <a:rPr lang="fr-FR" sz="1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DA-PHP/</a:t>
            </a:r>
            <a:r>
              <a:rPr lang="fr-FR" sz="14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Symfony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81965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>
            <a:spLocks noGrp="1"/>
          </p:cNvSpPr>
          <p:nvPr>
            <p:ph type="title"/>
          </p:nvPr>
        </p:nvSpPr>
        <p:spPr>
          <a:xfrm>
            <a:off x="838200" y="964277"/>
            <a:ext cx="10515600" cy="93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3959"/>
            </a:pPr>
            <a:r>
              <a:rPr lang="fr-FR" sz="3959" dirty="0">
                <a:latin typeface="Quattrocento Sans"/>
                <a:ea typeface="Quattrocento Sans"/>
                <a:cs typeface="Quattrocento Sans"/>
                <a:sym typeface="Quattrocento Sans"/>
              </a:rPr>
              <a:t>Présentation de l’application</a:t>
            </a:r>
            <a:r>
              <a:rPr lang="fr-FR" sz="3959" dirty="0" smtClean="0">
                <a:latin typeface="Quattrocento Sans"/>
                <a:ea typeface="Quattrocento Sans"/>
                <a:cs typeface="Quattrocento Sans"/>
                <a:sym typeface="Quattrocento Sans"/>
              </a:rPr>
              <a:t/>
            </a:r>
            <a:br>
              <a:rPr lang="fr-FR" sz="3959" dirty="0" smtClean="0">
                <a:latin typeface="Quattrocento Sans"/>
                <a:ea typeface="Quattrocento Sans"/>
                <a:cs typeface="Quattrocento Sans"/>
                <a:sym typeface="Quattrocento Sans"/>
              </a:rPr>
            </a:br>
            <a:r>
              <a:rPr lang="fr-FR" sz="2400" dirty="0" smtClean="0">
                <a:solidFill>
                  <a:schemeClr val="bg1">
                    <a:lumMod val="65000"/>
                  </a:schemeClr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Page de détail d’une figure</a:t>
            </a:r>
            <a:endParaRPr sz="1979" dirty="0">
              <a:solidFill>
                <a:schemeClr val="bg1">
                  <a:lumMod val="65000"/>
                </a:schemeClr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08" name="Google Shape;108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75769" y="236741"/>
            <a:ext cx="591628" cy="59162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9CE6623-9ABA-47C3-964E-A9C08CABCC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02813"/>
            <a:ext cx="10515600" cy="4584772"/>
          </a:xfrm>
        </p:spPr>
        <p:txBody>
          <a:bodyPr/>
          <a:lstStyle/>
          <a:p>
            <a:r>
              <a:rPr lang="fr-FR" dirty="0" smtClean="0"/>
              <a:t>Une figure peut être composée :</a:t>
            </a:r>
            <a:endParaRPr lang="fr-FR" dirty="0" smtClean="0"/>
          </a:p>
          <a:p>
            <a:pPr lvl="1"/>
            <a:r>
              <a:rPr lang="fr-FR" sz="2000" dirty="0" smtClean="0"/>
              <a:t>D’un </a:t>
            </a:r>
            <a:r>
              <a:rPr lang="fr-FR" sz="2000" dirty="0" smtClean="0"/>
              <a:t>nom</a:t>
            </a:r>
            <a:endParaRPr lang="fr-FR" sz="2000" dirty="0" smtClean="0"/>
          </a:p>
          <a:p>
            <a:pPr lvl="1"/>
            <a:r>
              <a:rPr lang="fr-FR" sz="2000" dirty="0" smtClean="0"/>
              <a:t>D’une description</a:t>
            </a:r>
          </a:p>
          <a:p>
            <a:pPr lvl="1"/>
            <a:r>
              <a:rPr lang="fr-FR" sz="2000" dirty="0" smtClean="0"/>
              <a:t>D’une date de création</a:t>
            </a:r>
          </a:p>
          <a:p>
            <a:pPr lvl="1"/>
            <a:r>
              <a:rPr lang="fr-FR" sz="2000" dirty="0" smtClean="0"/>
              <a:t>D’une date de modification</a:t>
            </a:r>
            <a:endParaRPr lang="fr-FR" sz="2000" dirty="0" smtClean="0"/>
          </a:p>
          <a:p>
            <a:pPr lvl="1"/>
            <a:r>
              <a:rPr lang="fr-FR" sz="2000" dirty="0" smtClean="0"/>
              <a:t>D’une image principale</a:t>
            </a:r>
          </a:p>
          <a:p>
            <a:pPr lvl="1"/>
            <a:r>
              <a:rPr lang="fr-FR" sz="2000" dirty="0" smtClean="0"/>
              <a:t>D’images secondaires</a:t>
            </a:r>
            <a:endParaRPr lang="fr-FR" sz="2000" dirty="0" smtClean="0"/>
          </a:p>
          <a:p>
            <a:pPr lvl="1"/>
            <a:r>
              <a:rPr lang="fr-FR" sz="2000" dirty="0" smtClean="0"/>
              <a:t>De vidéos</a:t>
            </a:r>
            <a:endParaRPr lang="fr-FR" sz="2000" dirty="0" smtClean="0"/>
          </a:p>
          <a:p>
            <a:pPr lvl="1"/>
            <a:r>
              <a:rPr lang="fr-FR" sz="2000" dirty="0" smtClean="0"/>
              <a:t>De </a:t>
            </a:r>
            <a:r>
              <a:rPr lang="fr-FR" sz="2000" dirty="0" smtClean="0"/>
              <a:t>commentaires</a:t>
            </a:r>
          </a:p>
          <a:p>
            <a:pPr lvl="1"/>
            <a:r>
              <a:rPr lang="fr-FR" sz="2000" dirty="0" smtClean="0"/>
              <a:t>Si connecté : d’un formulaire d’ajout de </a:t>
            </a:r>
            <a:r>
              <a:rPr lang="fr-FR" sz="2000" dirty="0" smtClean="0"/>
              <a:t>commentaire</a:t>
            </a:r>
            <a:endParaRPr lang="fr-FR" sz="2000" dirty="0" smtClean="0"/>
          </a:p>
        </p:txBody>
      </p:sp>
      <p:sp>
        <p:nvSpPr>
          <p:cNvPr id="6" name="Google Shape;106;p15"/>
          <p:cNvSpPr txBox="1"/>
          <p:nvPr/>
        </p:nvSpPr>
        <p:spPr>
          <a:xfrm>
            <a:off x="839931" y="236741"/>
            <a:ext cx="7380338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fr-FR" sz="14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P6 </a:t>
            </a:r>
            <a:r>
              <a:rPr lang="fr-FR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fr-FR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Développez de A à Z le site communautaire </a:t>
            </a:r>
            <a:r>
              <a:rPr lang="fr-FR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SnowTricks</a:t>
            </a:r>
            <a:r>
              <a:rPr lang="fr-FR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fr-FR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fr-FR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Thomas Claireau – </a:t>
            </a:r>
            <a:r>
              <a:rPr lang="fr-FR" sz="1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DA-PHP/</a:t>
            </a:r>
            <a:r>
              <a:rPr lang="fr-FR" sz="14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Symfony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39477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>
            <a:spLocks noGrp="1"/>
          </p:cNvSpPr>
          <p:nvPr>
            <p:ph type="title"/>
          </p:nvPr>
        </p:nvSpPr>
        <p:spPr>
          <a:xfrm>
            <a:off x="838200" y="964277"/>
            <a:ext cx="10515600" cy="93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3959"/>
            </a:pPr>
            <a:r>
              <a:rPr lang="fr-FR" sz="3959" dirty="0">
                <a:latin typeface="Quattrocento Sans"/>
                <a:ea typeface="Quattrocento Sans"/>
                <a:cs typeface="Quattrocento Sans"/>
                <a:sym typeface="Quattrocento Sans"/>
              </a:rPr>
              <a:t>Présentation de l’application</a:t>
            </a:r>
            <a:r>
              <a:rPr lang="fr-FR" sz="3959" dirty="0" smtClean="0">
                <a:latin typeface="Quattrocento Sans"/>
                <a:ea typeface="Quattrocento Sans"/>
                <a:cs typeface="Quattrocento Sans"/>
                <a:sym typeface="Quattrocento Sans"/>
              </a:rPr>
              <a:t/>
            </a:r>
            <a:br>
              <a:rPr lang="fr-FR" sz="3959" dirty="0" smtClean="0">
                <a:latin typeface="Quattrocento Sans"/>
                <a:ea typeface="Quattrocento Sans"/>
                <a:cs typeface="Quattrocento Sans"/>
                <a:sym typeface="Quattrocento Sans"/>
              </a:rPr>
            </a:br>
            <a:r>
              <a:rPr lang="fr-FR" sz="2400" dirty="0" smtClean="0">
                <a:solidFill>
                  <a:schemeClr val="bg1">
                    <a:lumMod val="65000"/>
                  </a:schemeClr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Page </a:t>
            </a:r>
            <a:r>
              <a:rPr lang="fr-FR" sz="2400" dirty="0" smtClean="0">
                <a:solidFill>
                  <a:schemeClr val="bg1">
                    <a:lumMod val="65000"/>
                  </a:schemeClr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d’inscription</a:t>
            </a:r>
            <a:endParaRPr sz="1979" dirty="0">
              <a:solidFill>
                <a:schemeClr val="bg1">
                  <a:lumMod val="65000"/>
                </a:schemeClr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08" name="Google Shape;108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75769" y="236741"/>
            <a:ext cx="591628" cy="59162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9CE6623-9ABA-47C3-964E-A9C08CABCC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02813"/>
            <a:ext cx="10515600" cy="4584772"/>
          </a:xfrm>
        </p:spPr>
        <p:txBody>
          <a:bodyPr/>
          <a:lstStyle/>
          <a:p>
            <a:r>
              <a:rPr lang="fr-FR" sz="2000" dirty="0" smtClean="0"/>
              <a:t>Formulaire </a:t>
            </a:r>
            <a:r>
              <a:rPr lang="fr-FR" sz="2000" dirty="0" smtClean="0"/>
              <a:t>d’inscription :</a:t>
            </a:r>
            <a:endParaRPr lang="fr-FR" sz="2000" dirty="0" smtClean="0"/>
          </a:p>
          <a:p>
            <a:pPr lvl="1"/>
            <a:r>
              <a:rPr lang="fr-FR" sz="1600" dirty="0" smtClean="0"/>
              <a:t>Nom d’utilisateur</a:t>
            </a:r>
            <a:endParaRPr lang="fr-FR" sz="1600" dirty="0" smtClean="0"/>
          </a:p>
          <a:p>
            <a:pPr lvl="1"/>
            <a:r>
              <a:rPr lang="fr-FR" sz="1600" dirty="0" smtClean="0"/>
              <a:t>Adresse email</a:t>
            </a:r>
          </a:p>
          <a:p>
            <a:pPr lvl="1"/>
            <a:r>
              <a:rPr lang="fr-FR" sz="1600" dirty="0" smtClean="0"/>
              <a:t>Mot de passe</a:t>
            </a:r>
            <a:endParaRPr lang="fr-FR" sz="1600" dirty="0" smtClean="0"/>
          </a:p>
          <a:p>
            <a:r>
              <a:rPr lang="fr-FR" sz="2000" dirty="0" smtClean="0"/>
              <a:t>Envoie d’un message de confirmation / vérification à l’utilisateur</a:t>
            </a:r>
          </a:p>
          <a:p>
            <a:pPr lvl="1"/>
            <a:r>
              <a:rPr lang="fr-FR" sz="1600" dirty="0" smtClean="0"/>
              <a:t>Le compte est par défaut inactif</a:t>
            </a:r>
            <a:endParaRPr lang="fr-FR" sz="1600" dirty="0" smtClean="0"/>
          </a:p>
          <a:p>
            <a:pPr lvl="1"/>
            <a:r>
              <a:rPr lang="fr-FR" sz="1600" dirty="0" smtClean="0"/>
              <a:t>Doit cliquer sur le lien dans le mail pour rendre son compte actif</a:t>
            </a:r>
          </a:p>
          <a:p>
            <a:pPr marL="571500" lvl="1" indent="0">
              <a:buNone/>
            </a:pPr>
            <a:endParaRPr lang="fr-FR" sz="1600" dirty="0" smtClean="0"/>
          </a:p>
        </p:txBody>
      </p:sp>
      <p:sp>
        <p:nvSpPr>
          <p:cNvPr id="6" name="Google Shape;106;p15"/>
          <p:cNvSpPr txBox="1"/>
          <p:nvPr/>
        </p:nvSpPr>
        <p:spPr>
          <a:xfrm>
            <a:off x="839931" y="236741"/>
            <a:ext cx="7380338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fr-FR" sz="14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P6 </a:t>
            </a:r>
            <a:r>
              <a:rPr lang="fr-FR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fr-FR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Développez de A à Z le site communautaire </a:t>
            </a:r>
            <a:r>
              <a:rPr lang="fr-FR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SnowTricks</a:t>
            </a:r>
            <a:r>
              <a:rPr lang="fr-FR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fr-FR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fr-FR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Thomas Claireau – </a:t>
            </a:r>
            <a:r>
              <a:rPr lang="fr-FR" sz="1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DA-PHP/</a:t>
            </a:r>
            <a:r>
              <a:rPr lang="fr-FR" sz="14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Symfony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96838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>
            <a:spLocks noGrp="1"/>
          </p:cNvSpPr>
          <p:nvPr>
            <p:ph type="title"/>
          </p:nvPr>
        </p:nvSpPr>
        <p:spPr>
          <a:xfrm>
            <a:off x="838200" y="964277"/>
            <a:ext cx="10515600" cy="93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3959"/>
            </a:pPr>
            <a:r>
              <a:rPr lang="fr-FR" sz="3959" dirty="0">
                <a:latin typeface="Quattrocento Sans"/>
                <a:ea typeface="Quattrocento Sans"/>
                <a:cs typeface="Quattrocento Sans"/>
                <a:sym typeface="Quattrocento Sans"/>
              </a:rPr>
              <a:t>Présentation de l’application</a:t>
            </a:r>
            <a:r>
              <a:rPr lang="fr-FR" sz="3959" dirty="0" smtClean="0">
                <a:latin typeface="Quattrocento Sans"/>
                <a:ea typeface="Quattrocento Sans"/>
                <a:cs typeface="Quattrocento Sans"/>
                <a:sym typeface="Quattrocento Sans"/>
              </a:rPr>
              <a:t/>
            </a:r>
            <a:br>
              <a:rPr lang="fr-FR" sz="3959" dirty="0" smtClean="0">
                <a:latin typeface="Quattrocento Sans"/>
                <a:ea typeface="Quattrocento Sans"/>
                <a:cs typeface="Quattrocento Sans"/>
                <a:sym typeface="Quattrocento Sans"/>
              </a:rPr>
            </a:br>
            <a:r>
              <a:rPr lang="fr-FR" sz="2400" dirty="0" smtClean="0">
                <a:solidFill>
                  <a:schemeClr val="bg1">
                    <a:lumMod val="65000"/>
                  </a:schemeClr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Page </a:t>
            </a:r>
            <a:r>
              <a:rPr lang="fr-FR" sz="2400" dirty="0" smtClean="0">
                <a:solidFill>
                  <a:schemeClr val="bg1">
                    <a:lumMod val="65000"/>
                  </a:schemeClr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de connexion</a:t>
            </a:r>
            <a:endParaRPr sz="1979" dirty="0">
              <a:solidFill>
                <a:schemeClr val="bg1">
                  <a:lumMod val="65000"/>
                </a:schemeClr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08" name="Google Shape;108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75769" y="236741"/>
            <a:ext cx="591628" cy="59162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9CE6623-9ABA-47C3-964E-A9C08CABCC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02813"/>
            <a:ext cx="10515600" cy="4584772"/>
          </a:xfrm>
        </p:spPr>
        <p:txBody>
          <a:bodyPr/>
          <a:lstStyle/>
          <a:p>
            <a:r>
              <a:rPr lang="fr-FR" sz="2000" dirty="0" smtClean="0"/>
              <a:t>Formulaire </a:t>
            </a:r>
            <a:r>
              <a:rPr lang="fr-FR" sz="2000" dirty="0" smtClean="0"/>
              <a:t>de connexion :</a:t>
            </a:r>
            <a:endParaRPr lang="fr-FR" sz="2000" dirty="0" smtClean="0"/>
          </a:p>
          <a:p>
            <a:pPr lvl="1"/>
            <a:r>
              <a:rPr lang="fr-FR" sz="1600" dirty="0" smtClean="0"/>
              <a:t>Nom d’utilisateur</a:t>
            </a:r>
            <a:endParaRPr lang="fr-FR" sz="1600" dirty="0" smtClean="0"/>
          </a:p>
          <a:p>
            <a:pPr lvl="1"/>
            <a:r>
              <a:rPr lang="fr-FR" sz="1600" dirty="0" smtClean="0"/>
              <a:t>Mot de passe</a:t>
            </a:r>
          </a:p>
          <a:p>
            <a:r>
              <a:rPr lang="fr-FR" sz="2000" dirty="0" smtClean="0"/>
              <a:t>Si erreur, remontée des erreurs sous forme de message flash</a:t>
            </a:r>
          </a:p>
          <a:p>
            <a:r>
              <a:rPr lang="fr-FR" sz="2000" dirty="0" smtClean="0"/>
              <a:t>Si pas d’erreur, redirection vers la page d’accueil en mode « connecté » (accès à l’administration des figures)</a:t>
            </a:r>
          </a:p>
          <a:p>
            <a:r>
              <a:rPr lang="fr-FR" sz="2000" dirty="0"/>
              <a:t>Bouton de déconnexion : </a:t>
            </a:r>
            <a:endParaRPr lang="fr-FR" sz="2000" dirty="0" smtClean="0"/>
          </a:p>
          <a:p>
            <a:pPr lvl="1"/>
            <a:r>
              <a:rPr lang="fr-FR" sz="1600" dirty="0" smtClean="0"/>
              <a:t>Apparait seulement lorsque l’utilisateur est connecté</a:t>
            </a:r>
            <a:endParaRPr lang="fr-FR" sz="1600" dirty="0"/>
          </a:p>
          <a:p>
            <a:pPr lvl="1"/>
            <a:r>
              <a:rPr lang="fr-FR" sz="1600" dirty="0"/>
              <a:t>D</a:t>
            </a:r>
            <a:r>
              <a:rPr lang="fr-FR" sz="1600" dirty="0" smtClean="0"/>
              <a:t>éconnecte </a:t>
            </a:r>
            <a:r>
              <a:rPr lang="fr-FR" sz="1600" dirty="0"/>
              <a:t>et ramène vers </a:t>
            </a:r>
            <a:r>
              <a:rPr lang="fr-FR" sz="1600" dirty="0" smtClean="0"/>
              <a:t>l’accueil</a:t>
            </a:r>
            <a:endParaRPr lang="fr-FR" sz="1600" dirty="0"/>
          </a:p>
        </p:txBody>
      </p:sp>
      <p:sp>
        <p:nvSpPr>
          <p:cNvPr id="6" name="Google Shape;106;p15"/>
          <p:cNvSpPr txBox="1"/>
          <p:nvPr/>
        </p:nvSpPr>
        <p:spPr>
          <a:xfrm>
            <a:off x="839931" y="236741"/>
            <a:ext cx="7380338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fr-FR" sz="14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P6 </a:t>
            </a:r>
            <a:r>
              <a:rPr lang="fr-FR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fr-FR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Développez de A à Z le site communautaire </a:t>
            </a:r>
            <a:r>
              <a:rPr lang="fr-FR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SnowTricks</a:t>
            </a:r>
            <a:r>
              <a:rPr lang="fr-FR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fr-FR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fr-FR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Thomas Claireau – </a:t>
            </a:r>
            <a:r>
              <a:rPr lang="fr-FR" sz="1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DA-PHP/</a:t>
            </a:r>
            <a:r>
              <a:rPr lang="fr-FR" sz="14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Symfony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804133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>
            <a:spLocks noGrp="1"/>
          </p:cNvSpPr>
          <p:nvPr>
            <p:ph type="title"/>
          </p:nvPr>
        </p:nvSpPr>
        <p:spPr>
          <a:xfrm>
            <a:off x="838200" y="964277"/>
            <a:ext cx="10515600" cy="93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3959"/>
            </a:pPr>
            <a:r>
              <a:rPr lang="fr-FR" sz="3959" dirty="0">
                <a:latin typeface="Quattrocento Sans"/>
                <a:ea typeface="Quattrocento Sans"/>
                <a:cs typeface="Quattrocento Sans"/>
                <a:sym typeface="Quattrocento Sans"/>
              </a:rPr>
              <a:t>Présentation de l’application</a:t>
            </a:r>
            <a:r>
              <a:rPr lang="fr-FR" sz="3959" dirty="0" smtClean="0">
                <a:latin typeface="Quattrocento Sans"/>
                <a:ea typeface="Quattrocento Sans"/>
                <a:cs typeface="Quattrocento Sans"/>
                <a:sym typeface="Quattrocento Sans"/>
              </a:rPr>
              <a:t/>
            </a:r>
            <a:br>
              <a:rPr lang="fr-FR" sz="3959" dirty="0" smtClean="0">
                <a:latin typeface="Quattrocento Sans"/>
                <a:ea typeface="Quattrocento Sans"/>
                <a:cs typeface="Quattrocento Sans"/>
                <a:sym typeface="Quattrocento Sans"/>
              </a:rPr>
            </a:br>
            <a:r>
              <a:rPr lang="fr-FR" sz="2400" dirty="0" smtClean="0">
                <a:solidFill>
                  <a:schemeClr val="bg1">
                    <a:lumMod val="65000"/>
                  </a:schemeClr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Page </a:t>
            </a:r>
            <a:r>
              <a:rPr lang="fr-FR" sz="2400" dirty="0" smtClean="0">
                <a:solidFill>
                  <a:schemeClr val="bg1">
                    <a:lumMod val="65000"/>
                  </a:schemeClr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de régénération de mot de passe</a:t>
            </a:r>
            <a:endParaRPr sz="1979" dirty="0">
              <a:solidFill>
                <a:schemeClr val="bg1">
                  <a:lumMod val="65000"/>
                </a:schemeClr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08" name="Google Shape;108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75769" y="236741"/>
            <a:ext cx="591628" cy="59162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06;p15"/>
          <p:cNvSpPr txBox="1"/>
          <p:nvPr/>
        </p:nvSpPr>
        <p:spPr>
          <a:xfrm>
            <a:off x="839931" y="236741"/>
            <a:ext cx="7380338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fr-FR" sz="14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P6 </a:t>
            </a:r>
            <a:r>
              <a:rPr lang="fr-FR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fr-FR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Développez de A à Z le site communautaire </a:t>
            </a:r>
            <a:r>
              <a:rPr lang="fr-FR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SnowTricks</a:t>
            </a:r>
            <a:r>
              <a:rPr lang="fr-FR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fr-FR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fr-FR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Thomas Claireau – </a:t>
            </a:r>
            <a:r>
              <a:rPr lang="fr-FR" sz="1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DA-PHP/</a:t>
            </a:r>
            <a:r>
              <a:rPr lang="fr-FR" sz="14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Symfony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Espace réservé du texte 2">
            <a:extLst>
              <a:ext uri="{FF2B5EF4-FFF2-40B4-BE49-F238E27FC236}">
                <a16:creationId xmlns:a16="http://schemas.microsoft.com/office/drawing/2014/main" id="{49CE6623-9ABA-47C3-964E-A9C08CABCC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02813"/>
            <a:ext cx="10515600" cy="4584772"/>
          </a:xfrm>
        </p:spPr>
        <p:txBody>
          <a:bodyPr/>
          <a:lstStyle/>
          <a:p>
            <a:r>
              <a:rPr lang="fr-FR" sz="2000" dirty="0" smtClean="0"/>
              <a:t>Formulaire </a:t>
            </a:r>
            <a:r>
              <a:rPr lang="fr-FR" sz="2000" dirty="0" smtClean="0"/>
              <a:t>d’oublie de mot de passe :</a:t>
            </a:r>
            <a:endParaRPr lang="fr-FR" sz="2000" dirty="0" smtClean="0"/>
          </a:p>
          <a:p>
            <a:pPr lvl="1"/>
            <a:r>
              <a:rPr lang="fr-FR" sz="1600" dirty="0" smtClean="0"/>
              <a:t>Email</a:t>
            </a:r>
          </a:p>
          <a:p>
            <a:r>
              <a:rPr lang="fr-FR" sz="2000" dirty="0" smtClean="0"/>
              <a:t>Le formulaire est soumis même si l’adresse email n’est pas connue en base</a:t>
            </a:r>
          </a:p>
          <a:p>
            <a:r>
              <a:rPr lang="fr-FR" sz="2000" dirty="0" smtClean="0"/>
              <a:t>Un message flash indique à l’utilisateur que si l’adresse email renseignée est bonne, il recevra un message l’invitant à réinitialiser le mot de passe</a:t>
            </a:r>
          </a:p>
          <a:p>
            <a:r>
              <a:rPr lang="fr-FR" sz="2000" dirty="0" smtClean="0"/>
              <a:t>Techniquement, le lien dans l’email redirige vers une route spécifique avec vérification d’un </a:t>
            </a:r>
            <a:r>
              <a:rPr lang="fr-FR" sz="2000" dirty="0" err="1" smtClean="0"/>
              <a:t>token</a:t>
            </a:r>
            <a:r>
              <a:rPr lang="fr-FR" sz="2000" dirty="0" smtClean="0"/>
              <a:t> généré puis ajouté en base de données</a:t>
            </a:r>
          </a:p>
          <a:p>
            <a:r>
              <a:rPr lang="fr-FR" sz="2000" dirty="0" smtClean="0"/>
              <a:t>Si le </a:t>
            </a:r>
            <a:r>
              <a:rPr lang="fr-FR" sz="2000" dirty="0" err="1" smtClean="0"/>
              <a:t>token</a:t>
            </a:r>
            <a:r>
              <a:rPr lang="fr-FR" sz="2000" dirty="0" smtClean="0"/>
              <a:t> correspond à celui en base, redirection vers le formulaire de changement de mot de passe</a:t>
            </a:r>
          </a:p>
          <a:p>
            <a:r>
              <a:rPr lang="fr-FR" sz="2000" dirty="0" smtClean="0"/>
              <a:t>Si </a:t>
            </a:r>
            <a:r>
              <a:rPr lang="fr-FR" sz="2000" dirty="0" err="1" smtClean="0"/>
              <a:t>token</a:t>
            </a:r>
            <a:r>
              <a:rPr lang="fr-FR" sz="2000" dirty="0" smtClean="0"/>
              <a:t> invalide, erreur en message flash et redirection vers l’accueil</a:t>
            </a:r>
            <a:endParaRPr lang="fr-FR" sz="2000" dirty="0" smtClean="0"/>
          </a:p>
        </p:txBody>
      </p:sp>
    </p:spTree>
    <p:extLst>
      <p:ext uri="{BB962C8B-B14F-4D97-AF65-F5344CB8AC3E}">
        <p14:creationId xmlns:p14="http://schemas.microsoft.com/office/powerpoint/2010/main" val="98919026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2282</TotalTime>
  <Words>907</Words>
  <Application>Microsoft Office PowerPoint</Application>
  <PresentationFormat>Grand écran</PresentationFormat>
  <Paragraphs>149</Paragraphs>
  <Slides>14</Slides>
  <Notes>14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8" baseType="lpstr">
      <vt:lpstr>Arial</vt:lpstr>
      <vt:lpstr>Quattrocento Sans</vt:lpstr>
      <vt:lpstr>Calibri</vt:lpstr>
      <vt:lpstr>Thème Office</vt:lpstr>
      <vt:lpstr>P6 – Développez de A à Z le site communautaire SnowTricks</vt:lpstr>
      <vt:lpstr>Introduction Contexte du projet</vt:lpstr>
      <vt:lpstr>Introduction Analyse du besoin</vt:lpstr>
      <vt:lpstr>Introduction Organisation du projet</vt:lpstr>
      <vt:lpstr>Présentation de l’application Page d’accueil</vt:lpstr>
      <vt:lpstr>Présentation de l’application Page de détail d’une figure</vt:lpstr>
      <vt:lpstr>Présentation de l’application Page d’inscription</vt:lpstr>
      <vt:lpstr>Présentation de l’application Page de connexion</vt:lpstr>
      <vt:lpstr>Présentation de l’application Page de régénération de mot de passe</vt:lpstr>
      <vt:lpstr>Présentation de l’application Page administration des figures</vt:lpstr>
      <vt:lpstr>Présentation technique Le projet</vt:lpstr>
      <vt:lpstr>Présentation technique Architecture de l’application</vt:lpstr>
      <vt:lpstr>Présentation technique Une pull request sur GitHub : Create View</vt:lpstr>
      <vt:lpstr>Présentation technique Analyse d’un correctif Codacy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P3 – Analysez les besoins de votre client pour son Festival de films</dc:title>
  <dc:creator>Thomas Claireau</dc:creator>
  <cp:lastModifiedBy>Thomas Claireau</cp:lastModifiedBy>
  <cp:revision>82</cp:revision>
  <dcterms:modified xsi:type="dcterms:W3CDTF">2020-02-16T20:25:03Z</dcterms:modified>
</cp:coreProperties>
</file>