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6" r:id="rId6"/>
    <p:sldId id="270" r:id="rId7"/>
    <p:sldId id="269" r:id="rId8"/>
    <p:sldId id="276" r:id="rId9"/>
    <p:sldId id="271" r:id="rId10"/>
    <p:sldId id="272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Quattrocen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60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76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52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77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196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77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75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70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codacy.com/manual/thomas-claireau/PHP-P6-Openclassrooms/commit?bid=16301822&amp;cid=441903607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omas-claireau/PHP-P5-Openclassrooms/pull/44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611346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P7 </a:t>
            </a: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– Créez un web service exposant une API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</a:t>
            </a:r>
            <a:r>
              <a:rPr lang="fr-FR" dirty="0" smtClean="0"/>
              <a:t>– PHP / </a:t>
            </a:r>
            <a:r>
              <a:rPr lang="fr-FR" dirty="0" err="1" smtClean="0"/>
              <a:t>Symfony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Analyse d’un correctif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Codacy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5940"/>
            <a:ext cx="10515600" cy="4584772"/>
          </a:xfrm>
        </p:spPr>
        <p:txBody>
          <a:bodyPr/>
          <a:lstStyle/>
          <a:p>
            <a:r>
              <a:rPr lang="fr-FR" sz="2400" dirty="0" smtClean="0"/>
              <a:t>Erreur </a:t>
            </a:r>
            <a:r>
              <a:rPr lang="fr-FR" sz="2400" dirty="0" err="1" smtClean="0"/>
              <a:t>codacy</a:t>
            </a:r>
            <a:r>
              <a:rPr lang="fr-FR" sz="2400" dirty="0" smtClean="0"/>
              <a:t> : « </a:t>
            </a:r>
            <a:r>
              <a:rPr lang="fr-FR" sz="2400" dirty="0" err="1"/>
              <a:t>Avoid</a:t>
            </a:r>
            <a:r>
              <a:rPr lang="fr-FR" sz="2400" dirty="0"/>
              <a:t> </a:t>
            </a:r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smtClean="0"/>
              <a:t>expressions »</a:t>
            </a:r>
          </a:p>
          <a:p>
            <a:r>
              <a:rPr lang="fr-FR" sz="2400" dirty="0" smtClean="0"/>
              <a:t>Utilisation inutile d’un </a:t>
            </a:r>
            <a:r>
              <a:rPr lang="fr-FR" sz="2400" dirty="0" err="1" smtClean="0"/>
              <a:t>else</a:t>
            </a:r>
            <a:r>
              <a:rPr lang="fr-FR" sz="2400" dirty="0" smtClean="0"/>
              <a:t> après un return</a:t>
            </a:r>
          </a:p>
          <a:p>
            <a:r>
              <a:rPr lang="fr-FR" sz="2400" dirty="0" smtClean="0"/>
              <a:t>Suppression du </a:t>
            </a:r>
            <a:r>
              <a:rPr lang="fr-FR" sz="2400" dirty="0" err="1" smtClean="0"/>
              <a:t>else</a:t>
            </a:r>
            <a:endParaRPr lang="fr-FR" sz="2400" dirty="0" smtClean="0"/>
          </a:p>
          <a:p>
            <a:r>
              <a:rPr lang="fr-FR" sz="2400" dirty="0" smtClean="0"/>
              <a:t>Modification dans tous les fichiers utilisant un </a:t>
            </a:r>
            <a:r>
              <a:rPr lang="fr-FR" sz="2400" dirty="0" err="1" smtClean="0"/>
              <a:t>else</a:t>
            </a:r>
            <a:r>
              <a:rPr lang="fr-FR" sz="2400" dirty="0" smtClean="0"/>
              <a:t> inutile</a:t>
            </a:r>
          </a:p>
          <a:p>
            <a:r>
              <a:rPr lang="fr-FR" sz="2400" dirty="0" smtClean="0"/>
              <a:t>Création d’un commit structuré de la manière suivante :</a:t>
            </a:r>
          </a:p>
          <a:p>
            <a:pPr lvl="1"/>
            <a:r>
              <a:rPr lang="fr-FR" sz="1800" dirty="0" err="1" smtClean="0"/>
              <a:t>Codacy</a:t>
            </a:r>
            <a:r>
              <a:rPr lang="fr-FR" sz="1800" dirty="0" smtClean="0"/>
              <a:t> </a:t>
            </a:r>
            <a:r>
              <a:rPr lang="fr-FR" sz="1800" dirty="0" err="1" smtClean="0"/>
              <a:t>fix</a:t>
            </a:r>
            <a:r>
              <a:rPr lang="fr-FR" sz="1800" dirty="0" smtClean="0"/>
              <a:t> </a:t>
            </a:r>
            <a:r>
              <a:rPr lang="fr-FR" sz="1800" dirty="0" err="1" smtClean="0"/>
              <a:t>error</a:t>
            </a:r>
            <a:r>
              <a:rPr lang="fr-FR" sz="1800" dirty="0" smtClean="0"/>
              <a:t> + le nom de l’erreur</a:t>
            </a:r>
          </a:p>
          <a:p>
            <a:r>
              <a:rPr lang="fr-FR" sz="2400" dirty="0" err="1" smtClean="0"/>
              <a:t>Codacy</a:t>
            </a:r>
            <a:r>
              <a:rPr lang="fr-FR" sz="2400" dirty="0" smtClean="0"/>
              <a:t> </a:t>
            </a:r>
            <a:r>
              <a:rPr lang="fr-FR" sz="2400" dirty="0" err="1" smtClean="0"/>
              <a:t>réanalyse</a:t>
            </a:r>
            <a:r>
              <a:rPr lang="fr-FR" sz="2400" dirty="0" smtClean="0"/>
              <a:t> le dernier commit et corrige les issues relatives à l’utilisation inutile du </a:t>
            </a:r>
            <a:r>
              <a:rPr lang="fr-FR" sz="2400" dirty="0" err="1" smtClean="0"/>
              <a:t>else</a:t>
            </a:r>
            <a:r>
              <a:rPr lang="fr-FR" sz="2400" dirty="0" smtClean="0"/>
              <a:t>.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7686003" y="1590700"/>
            <a:ext cx="2954671" cy="307777"/>
            <a:chOff x="7916912" y="1278147"/>
            <a:chExt cx="2954671" cy="307777"/>
          </a:xfrm>
        </p:grpSpPr>
        <p:pic>
          <p:nvPicPr>
            <p:cNvPr id="1026" name="Picture 2" descr="Résultat de recherche d'images pour &quot;index emoji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912" y="1278147"/>
              <a:ext cx="303357" cy="303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hlinkClick r:id="rId5"/>
            </p:cNvPr>
            <p:cNvSpPr txBox="1"/>
            <p:nvPr/>
          </p:nvSpPr>
          <p:spPr>
            <a:xfrm>
              <a:off x="8301565" y="1278147"/>
              <a:ext cx="2570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Lien du correctif </a:t>
              </a:r>
              <a:r>
                <a:rPr lang="fr-FR" dirty="0" err="1" smtClean="0"/>
                <a:t>Codacy</a:t>
              </a:r>
              <a:endParaRPr lang="fr-FR" dirty="0" smtClean="0"/>
            </a:p>
          </p:txBody>
        </p:sp>
      </p:grpSp>
      <p:sp>
        <p:nvSpPr>
          <p:cNvPr id="10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61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Contexte du projet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5836"/>
            <a:ext cx="10515600" cy="4351200"/>
          </a:xfrm>
        </p:spPr>
        <p:txBody>
          <a:bodyPr/>
          <a:lstStyle/>
          <a:p>
            <a:r>
              <a:rPr lang="fr-FR" sz="2000" dirty="0" smtClean="0"/>
              <a:t>En charge du développement de la vitrine de téléphone mobile de l’entreprise </a:t>
            </a:r>
            <a:r>
              <a:rPr lang="fr-FR" sz="2000" dirty="0" err="1" smtClean="0"/>
              <a:t>Bilemo</a:t>
            </a:r>
            <a:endParaRPr lang="fr-FR" sz="2000" dirty="0" smtClean="0"/>
          </a:p>
          <a:p>
            <a:r>
              <a:rPr lang="fr-FR" sz="2000" dirty="0" smtClean="0"/>
              <a:t>Création d’une API pour gérer la catalogue de téléphone mobile</a:t>
            </a:r>
            <a:endParaRPr lang="fr-FR" sz="2000" dirty="0"/>
          </a:p>
          <a:p>
            <a:pPr lvl="1"/>
            <a:r>
              <a:rPr lang="fr-FR" sz="1800" dirty="0" smtClean="0"/>
              <a:t>Développement front </a:t>
            </a:r>
            <a:r>
              <a:rPr lang="fr-FR" sz="1800" dirty="0" smtClean="0"/>
              <a:t>:</a:t>
            </a:r>
            <a:endParaRPr lang="fr-FR" sz="1800" dirty="0" smtClean="0"/>
          </a:p>
          <a:p>
            <a:pPr lvl="2"/>
            <a:r>
              <a:rPr lang="fr-FR" sz="1600" dirty="0" smtClean="0"/>
              <a:t>Mise en place d’une documentation pour l’api</a:t>
            </a:r>
            <a:endParaRPr lang="fr-FR" sz="1600" dirty="0" smtClean="0"/>
          </a:p>
          <a:p>
            <a:pPr lvl="1"/>
            <a:r>
              <a:rPr lang="fr-FR" sz="1800" dirty="0" smtClean="0"/>
              <a:t>Développement back </a:t>
            </a:r>
            <a:r>
              <a:rPr lang="fr-FR" sz="1800" dirty="0" smtClean="0"/>
              <a:t>:</a:t>
            </a:r>
            <a:endParaRPr lang="fr-FR" sz="1800" dirty="0" smtClean="0"/>
          </a:p>
          <a:p>
            <a:pPr lvl="2"/>
            <a:r>
              <a:rPr lang="fr-FR" sz="1600" dirty="0" smtClean="0"/>
              <a:t>Utilisateurs</a:t>
            </a:r>
          </a:p>
          <a:p>
            <a:pPr lvl="2"/>
            <a:r>
              <a:rPr lang="fr-FR" sz="1600" dirty="0" smtClean="0"/>
              <a:t>Client</a:t>
            </a:r>
          </a:p>
          <a:p>
            <a:pPr lvl="2"/>
            <a:r>
              <a:rPr lang="fr-FR" sz="1600" dirty="0" smtClean="0"/>
              <a:t>Produits</a:t>
            </a:r>
          </a:p>
          <a:p>
            <a:pPr lvl="1"/>
            <a:r>
              <a:rPr lang="fr-FR" sz="1800" dirty="0" smtClean="0"/>
              <a:t>Création </a:t>
            </a:r>
            <a:r>
              <a:rPr lang="fr-FR" sz="1800" dirty="0" smtClean="0"/>
              <a:t>d’un système sécurisé pour l’accès à </a:t>
            </a:r>
            <a:r>
              <a:rPr lang="fr-FR" sz="1800" dirty="0" smtClean="0"/>
              <a:t>l’API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21988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Analyse du besoin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5836"/>
            <a:ext cx="6802315" cy="4351200"/>
          </a:xfrm>
        </p:spPr>
        <p:txBody>
          <a:bodyPr/>
          <a:lstStyle/>
          <a:p>
            <a:r>
              <a:rPr lang="fr-FR" dirty="0" smtClean="0"/>
              <a:t>Création des schémas UML pour </a:t>
            </a:r>
            <a:r>
              <a:rPr lang="fr-FR" dirty="0" smtClean="0"/>
              <a:t>la gestion de l’API :</a:t>
            </a:r>
            <a:endParaRPr lang="fr-FR" dirty="0" smtClean="0"/>
          </a:p>
          <a:p>
            <a:pPr lvl="1"/>
            <a:r>
              <a:rPr lang="fr-FR" dirty="0" smtClean="0"/>
              <a:t>Les utilisateurs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 smtClean="0"/>
              <a:t>clients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 smtClean="0"/>
              <a:t>produits (téléphones)</a:t>
            </a:r>
            <a:endParaRPr lang="fr-FR" dirty="0" smtClean="0"/>
          </a:p>
          <a:p>
            <a:r>
              <a:rPr lang="fr-FR" dirty="0" smtClean="0"/>
              <a:t>Présentation des schémas UML pour </a:t>
            </a:r>
            <a:r>
              <a:rPr lang="fr-FR" dirty="0" smtClean="0"/>
              <a:t>ajouter un nouveau produit</a:t>
            </a:r>
            <a:endParaRPr lang="fr-FR" dirty="0" smtClean="0"/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6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Organisation du projet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584772"/>
          </a:xfrm>
        </p:spPr>
        <p:txBody>
          <a:bodyPr/>
          <a:lstStyle/>
          <a:p>
            <a:r>
              <a:rPr lang="fr-FR" sz="2000" dirty="0" smtClean="0"/>
              <a:t>Après lecture détaillée du projet : </a:t>
            </a:r>
          </a:p>
          <a:p>
            <a:pPr lvl="1"/>
            <a:r>
              <a:rPr lang="fr-FR" sz="1800" dirty="0" smtClean="0"/>
              <a:t>Création d’</a:t>
            </a:r>
            <a:r>
              <a:rPr lang="fr-FR" sz="1800" b="1" dirty="0" smtClean="0"/>
              <a:t>issues</a:t>
            </a:r>
            <a:r>
              <a:rPr lang="fr-FR" sz="1800" dirty="0" smtClean="0"/>
              <a:t> sur </a:t>
            </a:r>
            <a:r>
              <a:rPr lang="fr-FR" sz="1800" dirty="0" err="1" smtClean="0"/>
              <a:t>Github</a:t>
            </a:r>
            <a:r>
              <a:rPr lang="fr-FR" sz="1800" dirty="0" smtClean="0"/>
              <a:t> (puis au fur et à mesure du développement)</a:t>
            </a:r>
          </a:p>
          <a:p>
            <a:pPr lvl="1"/>
            <a:r>
              <a:rPr lang="fr-FR" sz="1800" dirty="0" smtClean="0"/>
              <a:t>Utilisation des </a:t>
            </a:r>
            <a:r>
              <a:rPr lang="fr-FR" sz="1800" b="1" dirty="0" err="1" smtClean="0"/>
              <a:t>Milestones</a:t>
            </a:r>
            <a:r>
              <a:rPr lang="fr-FR" sz="1800" dirty="0" smtClean="0"/>
              <a:t> pour estimer le temps de travail pour chaque issue.</a:t>
            </a:r>
          </a:p>
          <a:p>
            <a:r>
              <a:rPr lang="fr-FR" sz="2000" dirty="0" smtClean="0"/>
              <a:t>A chaque nouvelle issue :</a:t>
            </a:r>
          </a:p>
          <a:p>
            <a:pPr lvl="2"/>
            <a:r>
              <a:rPr lang="fr-FR" sz="1600" dirty="0" smtClean="0"/>
              <a:t>Création d’une nouvelle branche de développement (portant le nom de l’issue)</a:t>
            </a:r>
          </a:p>
          <a:p>
            <a:pPr lvl="2"/>
            <a:r>
              <a:rPr lang="fr-FR" sz="1600" dirty="0" smtClean="0"/>
              <a:t>Création d’une pull </a:t>
            </a:r>
            <a:r>
              <a:rPr lang="fr-FR" sz="1600" dirty="0" err="1" smtClean="0"/>
              <a:t>request</a:t>
            </a:r>
            <a:endParaRPr lang="fr-FR" sz="1600" dirty="0" smtClean="0"/>
          </a:p>
          <a:p>
            <a:pPr lvl="2"/>
            <a:r>
              <a:rPr lang="fr-FR" sz="1600" dirty="0" smtClean="0"/>
              <a:t>La branche reste ouverte tant que l’issue n’est pas résolue</a:t>
            </a:r>
          </a:p>
          <a:p>
            <a:pPr lvl="2"/>
            <a:r>
              <a:rPr lang="fr-FR" sz="1600" dirty="0" smtClean="0"/>
              <a:t>L’issue est résolue, la pull </a:t>
            </a:r>
            <a:r>
              <a:rPr lang="fr-FR" sz="1600" dirty="0" err="1" smtClean="0"/>
              <a:t>request</a:t>
            </a:r>
            <a:r>
              <a:rPr lang="fr-FR" sz="1600" dirty="0" smtClean="0"/>
              <a:t> est acceptée et un </a:t>
            </a:r>
            <a:r>
              <a:rPr lang="fr-FR" sz="1600" dirty="0" err="1" smtClean="0"/>
              <a:t>merge</a:t>
            </a:r>
            <a:r>
              <a:rPr lang="fr-FR" sz="1600" dirty="0" smtClean="0"/>
              <a:t> vers la branche principale est réalisé</a:t>
            </a:r>
          </a:p>
          <a:p>
            <a:r>
              <a:rPr lang="fr-FR" sz="2400" dirty="0" smtClean="0"/>
              <a:t>A la fin du projet : </a:t>
            </a:r>
          </a:p>
          <a:p>
            <a:pPr lvl="1"/>
            <a:r>
              <a:rPr lang="fr-FR" sz="2000" dirty="0" smtClean="0"/>
              <a:t>Une release est générée : </a:t>
            </a:r>
            <a:r>
              <a:rPr lang="fr-FR" sz="2000" dirty="0" smtClean="0"/>
              <a:t>v1.0.1 </a:t>
            </a:r>
            <a:r>
              <a:rPr lang="fr-FR" sz="2000" dirty="0" smtClean="0"/>
              <a:t>actuellement</a:t>
            </a:r>
          </a:p>
          <a:p>
            <a:pPr lvl="1"/>
            <a:r>
              <a:rPr lang="fr-FR" sz="2000" dirty="0" smtClean="0"/>
              <a:t>Synchronisation avec Composer et </a:t>
            </a:r>
            <a:r>
              <a:rPr lang="fr-FR" sz="2000" dirty="0" err="1" smtClean="0"/>
              <a:t>Packagist</a:t>
            </a:r>
            <a:endParaRPr lang="fr-FR" sz="2000" dirty="0" smtClean="0"/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15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de l’application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Points d’entrées de l’API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4385"/>
            <a:ext cx="10515600" cy="4584772"/>
          </a:xfrm>
        </p:spPr>
        <p:txBody>
          <a:bodyPr/>
          <a:lstStyle/>
          <a:p>
            <a:r>
              <a:rPr lang="fr-FR" sz="1800" dirty="0" smtClean="0"/>
              <a:t>Documentation sur l’API</a:t>
            </a:r>
          </a:p>
          <a:p>
            <a:r>
              <a:rPr lang="fr-FR" sz="1800" dirty="0" smtClean="0"/>
              <a:t>Utilisation d’API Platform pour le respect du 3</a:t>
            </a:r>
            <a:r>
              <a:rPr lang="fr-FR" sz="1800" baseline="30000" dirty="0" smtClean="0"/>
              <a:t>ème</a:t>
            </a:r>
            <a:r>
              <a:rPr lang="fr-FR" sz="1800" dirty="0" smtClean="0"/>
              <a:t> principe du Modèle de Richardson : l’API doit être auto découvrable</a:t>
            </a:r>
          </a:p>
          <a:p>
            <a:r>
              <a:rPr lang="fr-FR" sz="1800" dirty="0" smtClean="0"/>
              <a:t>Client :</a:t>
            </a:r>
          </a:p>
          <a:p>
            <a:pPr lvl="1"/>
            <a:r>
              <a:rPr lang="fr-FR" sz="1400" dirty="0" smtClean="0"/>
              <a:t>GET /api/clients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la liste des clients</a:t>
            </a:r>
            <a:endParaRPr lang="fr-FR" sz="1400" i="1" dirty="0" smtClean="0">
              <a:solidFill>
                <a:schemeClr val="accent6"/>
              </a:solidFill>
            </a:endParaRPr>
          </a:p>
          <a:p>
            <a:pPr lvl="1"/>
            <a:r>
              <a:rPr lang="fr-FR" sz="1400" dirty="0" smtClean="0"/>
              <a:t>GET /api/clients/{id}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un client par son identifiant</a:t>
            </a:r>
          </a:p>
          <a:p>
            <a:r>
              <a:rPr lang="fr-FR" sz="1800" dirty="0" smtClean="0"/>
              <a:t>Product :</a:t>
            </a:r>
          </a:p>
          <a:p>
            <a:pPr lvl="1"/>
            <a:r>
              <a:rPr lang="fr-FR" sz="1400" dirty="0" smtClean="0"/>
              <a:t>GET /api/</a:t>
            </a:r>
            <a:r>
              <a:rPr lang="fr-FR" sz="1400" dirty="0" err="1" smtClean="0"/>
              <a:t>products</a:t>
            </a:r>
            <a:r>
              <a:rPr lang="fr-FR" sz="1400" dirty="0" smtClean="0"/>
              <a:t>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la liste des produits</a:t>
            </a:r>
          </a:p>
          <a:p>
            <a:pPr lvl="1"/>
            <a:r>
              <a:rPr lang="fr-FR" sz="1400" dirty="0" smtClean="0"/>
              <a:t>GET /api/</a:t>
            </a:r>
            <a:r>
              <a:rPr lang="fr-FR" sz="1400" dirty="0" err="1" smtClean="0"/>
              <a:t>products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un produit par son identifiant</a:t>
            </a:r>
            <a:endParaRPr lang="fr-FR" sz="1400" i="1" dirty="0" smtClean="0">
              <a:solidFill>
                <a:schemeClr val="accent6"/>
              </a:solidFill>
            </a:endParaRPr>
          </a:p>
          <a:p>
            <a:r>
              <a:rPr lang="fr-FR" sz="1800" dirty="0" smtClean="0"/>
              <a:t>User :</a:t>
            </a:r>
          </a:p>
          <a:p>
            <a:pPr lvl="1"/>
            <a:r>
              <a:rPr lang="fr-FR" sz="1400" dirty="0" smtClean="0"/>
              <a:t>GET /api/</a:t>
            </a:r>
            <a:r>
              <a:rPr lang="fr-FR" sz="1400" dirty="0" err="1" smtClean="0"/>
              <a:t>users_client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des utilisateurs liés à un identifiant client</a:t>
            </a:r>
          </a:p>
          <a:p>
            <a:pPr lvl="1"/>
            <a:r>
              <a:rPr lang="fr-FR" sz="1400" dirty="0" smtClean="0"/>
              <a:t>GET /api/</a:t>
            </a:r>
            <a:r>
              <a:rPr lang="fr-FR" sz="1400" dirty="0" err="1" smtClean="0"/>
              <a:t>users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un utilisateur par son identifiant</a:t>
            </a:r>
          </a:p>
          <a:p>
            <a:pPr lvl="1"/>
            <a:r>
              <a:rPr lang="fr-FR" sz="1400" dirty="0" smtClean="0"/>
              <a:t>POST /api/</a:t>
            </a:r>
            <a:r>
              <a:rPr lang="fr-FR" sz="1400" dirty="0" err="1" smtClean="0"/>
              <a:t>users_client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Créer un utilisateur lié à un client</a:t>
            </a:r>
          </a:p>
          <a:p>
            <a:pPr lvl="1"/>
            <a:r>
              <a:rPr lang="fr-FR" sz="1400" dirty="0" smtClean="0"/>
              <a:t>DELETE /api/</a:t>
            </a:r>
            <a:r>
              <a:rPr lang="fr-FR" sz="1400" dirty="0" err="1" smtClean="0"/>
              <a:t>users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Supprimer un utilisateur par son identifiant</a:t>
            </a:r>
          </a:p>
          <a:p>
            <a:endParaRPr lang="fr-FR" sz="1800" dirty="0" smtClean="0"/>
          </a:p>
          <a:p>
            <a:endParaRPr lang="fr-FR" sz="1400" dirty="0" smtClean="0"/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96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 projet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6704"/>
            <a:ext cx="10515600" cy="4584772"/>
          </a:xfrm>
        </p:spPr>
        <p:txBody>
          <a:bodyPr/>
          <a:lstStyle/>
          <a:p>
            <a:r>
              <a:rPr lang="fr-FR" sz="2400" dirty="0" err="1" smtClean="0"/>
              <a:t>Symfony</a:t>
            </a:r>
            <a:r>
              <a:rPr lang="fr-FR" sz="2400" dirty="0" smtClean="0"/>
              <a:t> 4.2</a:t>
            </a:r>
          </a:p>
          <a:p>
            <a:r>
              <a:rPr lang="fr-FR" sz="2400" dirty="0"/>
              <a:t>Architecture MVC (Model </a:t>
            </a:r>
            <a:r>
              <a:rPr lang="fr-FR" sz="2400" dirty="0" err="1"/>
              <a:t>View</a:t>
            </a:r>
            <a:r>
              <a:rPr lang="fr-FR" sz="2400" dirty="0"/>
              <a:t> Controller</a:t>
            </a:r>
            <a:r>
              <a:rPr lang="fr-FR" sz="2400" dirty="0" smtClean="0"/>
              <a:t>)</a:t>
            </a:r>
          </a:p>
          <a:p>
            <a:endParaRPr lang="fr-FR" sz="2400" dirty="0"/>
          </a:p>
          <a:p>
            <a:r>
              <a:rPr lang="fr-FR" sz="2400" dirty="0" smtClean="0"/>
              <a:t>Librairies :</a:t>
            </a:r>
          </a:p>
          <a:p>
            <a:pPr lvl="1"/>
            <a:r>
              <a:rPr lang="fr-FR" sz="2000" dirty="0" smtClean="0"/>
              <a:t>Api </a:t>
            </a:r>
            <a:r>
              <a:rPr lang="fr-FR" sz="2000" dirty="0" err="1" smtClean="0"/>
              <a:t>platform</a:t>
            </a:r>
            <a:r>
              <a:rPr lang="fr-FR" sz="2000" dirty="0"/>
              <a:t> </a:t>
            </a:r>
            <a:r>
              <a:rPr lang="fr-FR" sz="2000" dirty="0" smtClean="0"/>
              <a:t>:</a:t>
            </a:r>
          </a:p>
          <a:p>
            <a:pPr lvl="2"/>
            <a:r>
              <a:rPr lang="fr-FR" sz="1600" dirty="0" smtClean="0"/>
              <a:t>Documentation de l’API</a:t>
            </a:r>
          </a:p>
          <a:p>
            <a:pPr lvl="2"/>
            <a:r>
              <a:rPr lang="fr-FR" sz="1600" dirty="0" smtClean="0"/>
              <a:t>Présentation et test des points d’entrées</a:t>
            </a:r>
          </a:p>
          <a:p>
            <a:pPr lvl="1"/>
            <a:r>
              <a:rPr lang="fr-FR" sz="2000" dirty="0" err="1" smtClean="0"/>
              <a:t>Json</a:t>
            </a:r>
            <a:r>
              <a:rPr lang="fr-FR" sz="2000" dirty="0" smtClean="0"/>
              <a:t> Web </a:t>
            </a:r>
            <a:r>
              <a:rPr lang="fr-FR" sz="2000" dirty="0" err="1" smtClean="0"/>
              <a:t>Token</a:t>
            </a:r>
            <a:r>
              <a:rPr lang="fr-FR" sz="2000" dirty="0" smtClean="0"/>
              <a:t>:</a:t>
            </a:r>
          </a:p>
          <a:p>
            <a:pPr lvl="2"/>
            <a:r>
              <a:rPr lang="fr-FR" dirty="0" smtClean="0"/>
              <a:t>Authentification à chaque requête</a:t>
            </a:r>
          </a:p>
          <a:p>
            <a:pPr lvl="2"/>
            <a:r>
              <a:rPr lang="fr-FR" dirty="0" smtClean="0"/>
              <a:t>Récupération d’un </a:t>
            </a:r>
            <a:r>
              <a:rPr lang="fr-FR" dirty="0" err="1" smtClean="0"/>
              <a:t>token</a:t>
            </a:r>
            <a:r>
              <a:rPr lang="fr-FR" dirty="0" smtClean="0"/>
              <a:t> de vérification</a:t>
            </a:r>
            <a:endParaRPr lang="fr-FR" dirty="0"/>
          </a:p>
        </p:txBody>
      </p:sp>
      <p:pic>
        <p:nvPicPr>
          <p:cNvPr id="1026" name="Picture 2" descr="Résultat de recherche d'images pour &quot;symfony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783" y="1799187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Résultat de recherche d'images pour &quot;api platform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930" y="3823093"/>
            <a:ext cx="1586956" cy="15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ésultat de recherche d'images pour &quot;json web token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703" y="4311967"/>
            <a:ext cx="2078160" cy="6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6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Présentation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technique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Authentification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584772"/>
          </a:xfrm>
        </p:spPr>
        <p:txBody>
          <a:bodyPr/>
          <a:lstStyle/>
          <a:p>
            <a:r>
              <a:rPr lang="fr-FR" sz="2400" dirty="0" err="1" smtClean="0"/>
              <a:t>Json</a:t>
            </a:r>
            <a:r>
              <a:rPr lang="fr-FR" sz="2400" dirty="0" smtClean="0"/>
              <a:t> web </a:t>
            </a:r>
            <a:r>
              <a:rPr lang="fr-FR" sz="2400" dirty="0" err="1" smtClean="0"/>
              <a:t>token</a:t>
            </a:r>
            <a:endParaRPr lang="fr-FR" sz="2000" dirty="0" smtClean="0"/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4" descr="Résultat de recherche d'images pour &quot;json web toke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08" y="1898477"/>
            <a:ext cx="3230632" cy="9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0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Architecture de l’application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6704"/>
            <a:ext cx="10515600" cy="4584772"/>
          </a:xfrm>
        </p:spPr>
        <p:txBody>
          <a:bodyPr/>
          <a:lstStyle/>
          <a:p>
            <a:r>
              <a:rPr lang="fr-FR" sz="2000" u="sng" dirty="0" smtClean="0"/>
              <a:t>Home Controller </a:t>
            </a:r>
            <a:r>
              <a:rPr lang="fr-FR" sz="2000" dirty="0" smtClean="0"/>
              <a:t>: gère les routes vers la home page</a:t>
            </a:r>
          </a:p>
          <a:p>
            <a:r>
              <a:rPr lang="fr-FR" sz="2000" u="sng" dirty="0" err="1" smtClean="0"/>
              <a:t>FigureController</a:t>
            </a:r>
            <a:r>
              <a:rPr lang="fr-FR" sz="2000" dirty="0" smtClean="0"/>
              <a:t> : gère les routes vers les figures quand l’utilisateur n’est pas en mode admin</a:t>
            </a:r>
          </a:p>
          <a:p>
            <a:r>
              <a:rPr lang="fr-FR" sz="2000" u="sng" dirty="0" smtClean="0"/>
              <a:t>Dossier </a:t>
            </a:r>
            <a:r>
              <a:rPr lang="fr-FR" sz="2000" u="sng" dirty="0" err="1" smtClean="0"/>
              <a:t>src</a:t>
            </a:r>
            <a:r>
              <a:rPr lang="fr-FR" sz="2000" u="sng" dirty="0" smtClean="0"/>
              <a:t>/Admin </a:t>
            </a:r>
            <a:r>
              <a:rPr lang="fr-FR" sz="2000" dirty="0" smtClean="0"/>
              <a:t>: protégé par l’authentification</a:t>
            </a:r>
          </a:p>
          <a:p>
            <a:r>
              <a:rPr lang="fr-FR" sz="2000" u="sng" dirty="0" smtClean="0"/>
              <a:t>Dossier Admin/Security </a:t>
            </a:r>
            <a:r>
              <a:rPr lang="fr-FR" sz="2000" dirty="0" smtClean="0"/>
              <a:t>: gère la validation des utilisateurs et la vérification de </a:t>
            </a:r>
            <a:r>
              <a:rPr lang="fr-FR" sz="2000" dirty="0" err="1" smtClean="0"/>
              <a:t>token</a:t>
            </a:r>
            <a:r>
              <a:rPr lang="fr-FR" sz="2000" dirty="0" smtClean="0"/>
              <a:t> de régénération de mot de passe</a:t>
            </a:r>
          </a:p>
          <a:p>
            <a:r>
              <a:rPr lang="fr-FR" sz="2000" u="sng" dirty="0" smtClean="0"/>
              <a:t>Admin*Controller</a:t>
            </a:r>
            <a:r>
              <a:rPr lang="fr-FR" sz="2000" dirty="0" smtClean="0"/>
              <a:t> : CRUD des différentes entités : figures, photos, vidéos, commentaires</a:t>
            </a:r>
          </a:p>
          <a:p>
            <a:r>
              <a:rPr lang="fr-FR" sz="2000" u="sng" dirty="0" smtClean="0"/>
              <a:t>Dossier </a:t>
            </a:r>
            <a:r>
              <a:rPr lang="fr-FR" sz="2000" u="sng" dirty="0" err="1" smtClean="0"/>
              <a:t>Entity</a:t>
            </a:r>
            <a:r>
              <a:rPr lang="fr-FR" sz="2000" u="sng" dirty="0" smtClean="0"/>
              <a:t> </a:t>
            </a:r>
            <a:r>
              <a:rPr lang="fr-FR" sz="2000" dirty="0" smtClean="0"/>
              <a:t>: les entités </a:t>
            </a:r>
            <a:r>
              <a:rPr lang="fr-FR" sz="2000" dirty="0" err="1" smtClean="0"/>
              <a:t>Symfony</a:t>
            </a:r>
            <a:r>
              <a:rPr lang="fr-FR" sz="2000" dirty="0" smtClean="0"/>
              <a:t> des différents composants de l’application, citées juste au dessus.</a:t>
            </a:r>
          </a:p>
          <a:p>
            <a:r>
              <a:rPr lang="fr-FR" sz="2000" u="sng" dirty="0" smtClean="0"/>
              <a:t>Dossier Form </a:t>
            </a:r>
            <a:r>
              <a:rPr lang="fr-FR" sz="2000" dirty="0" smtClean="0"/>
              <a:t>: accès aux formulaires reliés aux entités </a:t>
            </a:r>
            <a:r>
              <a:rPr lang="fr-FR" sz="2000" dirty="0" err="1" smtClean="0"/>
              <a:t>Symfony</a:t>
            </a:r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0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Une pull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request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sur GitHub :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View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73228"/>
            <a:ext cx="10515600" cy="4584772"/>
          </a:xfrm>
        </p:spPr>
        <p:txBody>
          <a:bodyPr/>
          <a:lstStyle/>
          <a:p>
            <a:r>
              <a:rPr lang="fr-FR" sz="2400" dirty="0" smtClean="0"/>
              <a:t>Une nouvelle branche a été créée du même nom que la pull </a:t>
            </a:r>
            <a:r>
              <a:rPr lang="fr-FR" sz="2400" dirty="0" err="1" smtClean="0"/>
              <a:t>request</a:t>
            </a:r>
            <a:endParaRPr lang="fr-FR" sz="2400" dirty="0" smtClean="0"/>
          </a:p>
          <a:p>
            <a:pPr marL="114300" indent="0">
              <a:buNone/>
            </a:pPr>
            <a:endParaRPr lang="fr-FR" sz="2400" dirty="0" smtClean="0"/>
          </a:p>
          <a:p>
            <a:r>
              <a:rPr lang="fr-FR" sz="2400" dirty="0" smtClean="0"/>
              <a:t>Le but de cette pull-</a:t>
            </a:r>
            <a:r>
              <a:rPr lang="fr-FR" sz="2400" dirty="0" err="1" smtClean="0"/>
              <a:t>request</a:t>
            </a:r>
            <a:r>
              <a:rPr lang="fr-FR" sz="2400" dirty="0" smtClean="0"/>
              <a:t> :</a:t>
            </a:r>
          </a:p>
          <a:p>
            <a:pPr lvl="1"/>
            <a:r>
              <a:rPr lang="fr-FR" sz="1800" dirty="0" smtClean="0"/>
              <a:t>Créer les vues de l’application sur </a:t>
            </a:r>
            <a:r>
              <a:rPr lang="fr-FR" sz="1800" dirty="0" err="1" smtClean="0"/>
              <a:t>Twig</a:t>
            </a:r>
            <a:endParaRPr lang="fr-FR" sz="1800" dirty="0" smtClean="0"/>
          </a:p>
          <a:p>
            <a:pPr lvl="1"/>
            <a:r>
              <a:rPr lang="fr-FR" sz="1800" dirty="0" smtClean="0"/>
              <a:t>Ajout du </a:t>
            </a:r>
            <a:r>
              <a:rPr lang="fr-FR" sz="1800" dirty="0" err="1" smtClean="0"/>
              <a:t>layout</a:t>
            </a:r>
            <a:r>
              <a:rPr lang="fr-FR" sz="1800" dirty="0" smtClean="0"/>
              <a:t> global (</a:t>
            </a:r>
            <a:r>
              <a:rPr lang="fr-FR" sz="1800" dirty="0" err="1" smtClean="0"/>
              <a:t>base.html.twig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Ajout d’une </a:t>
            </a:r>
            <a:r>
              <a:rPr lang="fr-FR" sz="1800" dirty="0" err="1" smtClean="0"/>
              <a:t>navbar</a:t>
            </a:r>
            <a:endParaRPr lang="fr-FR" sz="1800" dirty="0" smtClean="0"/>
          </a:p>
          <a:p>
            <a:pPr lvl="1"/>
            <a:r>
              <a:rPr lang="fr-FR" sz="1800" dirty="0" smtClean="0"/>
              <a:t>Ajout d’un header er d’un </a:t>
            </a:r>
            <a:r>
              <a:rPr lang="fr-FR" sz="1800" dirty="0" err="1" smtClean="0"/>
              <a:t>footer</a:t>
            </a:r>
            <a:endParaRPr lang="fr-FR" sz="1800" dirty="0" smtClean="0"/>
          </a:p>
          <a:p>
            <a:pPr lvl="1"/>
            <a:r>
              <a:rPr lang="fr-FR" sz="1800" dirty="0" smtClean="0"/>
              <a:t>Création des vues </a:t>
            </a:r>
            <a:r>
              <a:rPr lang="fr-FR" sz="1800" dirty="0" err="1" smtClean="0"/>
              <a:t>Twig</a:t>
            </a:r>
            <a:r>
              <a:rPr lang="fr-FR" sz="1800" dirty="0" smtClean="0"/>
              <a:t> pour les différentes pages : accueil, détail d’une figure, formulaire, commentaire</a:t>
            </a:r>
          </a:p>
          <a:p>
            <a:pPr lvl="1"/>
            <a:r>
              <a:rPr lang="fr-FR" sz="1800" dirty="0" smtClean="0"/>
              <a:t>Mise en place du style des différentes pages (</a:t>
            </a:r>
            <a:r>
              <a:rPr lang="fr-FR" sz="1800" dirty="0" err="1" smtClean="0"/>
              <a:t>scss</a:t>
            </a:r>
            <a:r>
              <a:rPr lang="fr-FR" sz="1800" dirty="0" smtClean="0"/>
              <a:t>, </a:t>
            </a:r>
            <a:r>
              <a:rPr lang="fr-FR" sz="1800" dirty="0" err="1" smtClean="0"/>
              <a:t>webpack</a:t>
            </a:r>
            <a:r>
              <a:rPr lang="fr-FR" sz="1800" dirty="0" smtClean="0"/>
              <a:t> encore)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7732184" y="1590700"/>
            <a:ext cx="2954671" cy="307777"/>
            <a:chOff x="7916912" y="1278147"/>
            <a:chExt cx="2954671" cy="307777"/>
          </a:xfrm>
        </p:grpSpPr>
        <p:pic>
          <p:nvPicPr>
            <p:cNvPr id="7" name="Picture 2" descr="Résultat de recherche d'images pour &quot;index emoji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912" y="1278147"/>
              <a:ext cx="303357" cy="303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hlinkClick r:id="rId5"/>
            </p:cNvPr>
            <p:cNvSpPr txBox="1"/>
            <p:nvPr/>
          </p:nvSpPr>
          <p:spPr>
            <a:xfrm>
              <a:off x="8301565" y="1278147"/>
              <a:ext cx="2570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Lien de la pull </a:t>
              </a:r>
              <a:r>
                <a:rPr lang="fr-FR" dirty="0" err="1" smtClean="0"/>
                <a:t>request</a:t>
              </a:r>
              <a:endParaRPr lang="fr-FR" dirty="0" smtClean="0"/>
            </a:p>
          </p:txBody>
        </p:sp>
      </p:grpSp>
      <p:sp>
        <p:nvSpPr>
          <p:cNvPr id="10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531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635</Words>
  <Application>Microsoft Office PowerPoint</Application>
  <PresentationFormat>Grand écran</PresentationFormat>
  <Paragraphs>95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Quattrocento Sans</vt:lpstr>
      <vt:lpstr>Arial</vt:lpstr>
      <vt:lpstr>Thème Office</vt:lpstr>
      <vt:lpstr>P7 – Créez un web service exposant une API</vt:lpstr>
      <vt:lpstr>Introduction Contexte du projet</vt:lpstr>
      <vt:lpstr>Introduction Analyse du besoin</vt:lpstr>
      <vt:lpstr>Introduction Organisation du projet</vt:lpstr>
      <vt:lpstr>Présentation de l’application Points d’entrées de l’API</vt:lpstr>
      <vt:lpstr>Présentation technique Le projet</vt:lpstr>
      <vt:lpstr>Présentation technique Authentification</vt:lpstr>
      <vt:lpstr>Présentation technique Architecture de l’application</vt:lpstr>
      <vt:lpstr>Présentation technique Une pull request sur GitHub : Create View</vt:lpstr>
      <vt:lpstr>Présentation technique Analyse d’un correctif Codacy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dc:creator>Thomas Claireau</dc:creator>
  <cp:lastModifiedBy>Thomas</cp:lastModifiedBy>
  <cp:revision>87</cp:revision>
  <dcterms:modified xsi:type="dcterms:W3CDTF">2020-03-03T07:14:59Z</dcterms:modified>
</cp:coreProperties>
</file>