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92" r:id="rId14"/>
    <p:sldId id="272" r:id="rId15"/>
    <p:sldId id="273" r:id="rId16"/>
    <p:sldId id="278" r:id="rId17"/>
    <p:sldId id="274" r:id="rId18"/>
    <p:sldId id="285" r:id="rId19"/>
    <p:sldId id="284" r:id="rId20"/>
    <p:sldId id="283" r:id="rId21"/>
    <p:sldId id="282" r:id="rId22"/>
    <p:sldId id="279" r:id="rId23"/>
    <p:sldId id="280" r:id="rId24"/>
    <p:sldId id="281" r:id="rId25"/>
    <p:sldId id="275" r:id="rId26"/>
    <p:sldId id="287" r:id="rId27"/>
    <p:sldId id="286" r:id="rId28"/>
    <p:sldId id="289" r:id="rId29"/>
    <p:sldId id="298" r:id="rId30"/>
    <p:sldId id="296" r:id="rId31"/>
    <p:sldId id="294" r:id="rId32"/>
    <p:sldId id="295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87ED9-EE0D-472B-9C63-795566DE493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4EE0-3D4F-4735-9813-FA0428DC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8EA4-F265-45D7-905A-F0A22254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B96A6-5D1C-4359-81A7-AAA2AC9D7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F33CF-5F04-48D1-884D-8297A49F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117E-19BE-4CA1-BA0F-7414921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BB141-C8C5-4DE5-8322-A98FAB50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C4BE-441B-4F32-B5E8-8C7AC83E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0A578-68D1-43E3-AAAF-B99309BC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65C7-7943-4EC8-87EE-0D9024E8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8D8F1-9B57-4670-BC1F-CAEBD371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4B31-69FD-4A70-8B34-3C59888B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64DBA-4332-470E-A8F6-10FAB577F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DDAB5-DD21-4DAB-AF8A-8AE0EC0A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8371-E0B4-45CD-A206-C14E7725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36F5-2478-4190-BF65-E23C2C31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92DB-56A7-48EE-BC2B-FA97A1DE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E22E-AF14-465E-9679-10346C43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E057-ECD8-4A0B-9B95-BAC080D2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6AEB-E959-47AB-B5AB-77A15A9D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9B73-27DA-45F1-BBD4-3E705AC0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DECB-1C38-4213-B859-8B01DA4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1997-C00B-4950-AEAF-66D80F89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6C91F-0DCC-41D2-88A5-D48F3906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621D-E6BB-4895-93FC-909405C1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8401-37E8-4649-A878-9290E52A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2254-4823-4A21-9E50-B1EF1E55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EB32-A1AC-466C-9952-F10DCA2E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0537-82C1-4D7F-8971-DDE3D994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33B96-3582-4950-8842-68CA57D7E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73B64-D51E-497B-9625-9F76B998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B0225-C5C4-4F30-8919-99DC3C88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817BF-764B-47CC-BB9C-477A7826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B2CC-2FD6-4078-900D-5B8097F0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B842-7803-480F-864C-8C490EF7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8275-D22A-4782-8A44-29338C58F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C6C1F-BE91-4845-A032-DCBAF7AB1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E33BA-990F-4424-8764-A8A7978A9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F3ACE-F780-487C-AF85-90125CD5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24A5B-0501-44A0-AE32-38367938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CA860-5D4F-41B5-8AB2-BE3A90C1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A0FD-C28E-4FF6-B908-253E618B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053AB-C0A6-4B91-BEE3-644AE555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4370B-6E37-485C-8DBB-63E0E78B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A66D-6E6C-41B9-8284-E61EA70D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0EDDB-9D86-48AB-AEE6-AD5BF42B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19513-C13F-4333-9FA9-28990C00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54FE2-A635-49CF-A79D-30D2E795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2B44-6CF2-4EB3-BB06-51C86A25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C64B-9F81-4978-8727-00A7E4C9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1B5FA-821A-41FF-93BF-FF80645D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0228-42E9-4527-8B25-2F866CDA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6D6A2-3C4F-4DB6-B033-C1E18458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07D3B-8CE6-47F4-831A-CDBF0C7C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6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6857-6528-4E9C-853F-67349DBB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521D1-378A-42A4-852D-D00F724CA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EEF92-8CE4-4779-AD55-D5120C39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3DDC-A4F2-4D0C-A396-6E6CB62D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625C3-93A8-40DE-9B57-05DC2891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48205-7C88-4BF8-8CB0-27851D8E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C12DB-6E8E-4192-B212-68CD4041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34D00-4375-4672-B5DF-13A399DC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B8BB-113B-4CF2-981F-F246A64E9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6484-B762-4942-88B4-F831F22E832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EC24-1125-4055-ABAF-3CA718339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F42C-942C-48EE-8C01-AD74839F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E46F-7FB1-4991-BB16-4FE9653B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../Downloads/full_blast_interactiveplo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5D42-54A4-4DF0-A423-B429F0797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0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HEfinder</a:t>
            </a:r>
            <a:r>
              <a:rPr lang="en-US" dirty="0"/>
              <a:t>: Locating homing endonucleases within genome sequences</a:t>
            </a:r>
          </a:p>
        </p:txBody>
      </p:sp>
    </p:spTree>
    <p:extLst>
      <p:ext uri="{BB962C8B-B14F-4D97-AF65-F5344CB8AC3E}">
        <p14:creationId xmlns:p14="http://schemas.microsoft.com/office/powerpoint/2010/main" val="23428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B45F3E-FEBF-4313-880D-4ECF5E7D7856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AB011-E995-4152-AE42-853803A082FF}"/>
              </a:ext>
            </a:extLst>
          </p:cNvPr>
          <p:cNvSpPr txBox="1"/>
          <p:nvPr/>
        </p:nvSpPr>
        <p:spPr>
          <a:xfrm>
            <a:off x="3864890" y="85909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Building Our endonuclease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7AB58-EA89-4CE9-918C-EC156FC89CCF}"/>
              </a:ext>
            </a:extLst>
          </p:cNvPr>
          <p:cNvSpPr txBox="1"/>
          <p:nvPr/>
        </p:nvSpPr>
        <p:spPr>
          <a:xfrm>
            <a:off x="3525625" y="642003"/>
            <a:ext cx="60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Representative Homing Endonuclease Database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10A442-1077-4D61-8AAB-EB9214F93C08}"/>
              </a:ext>
            </a:extLst>
          </p:cNvPr>
          <p:cNvGrpSpPr/>
          <p:nvPr/>
        </p:nvGrpSpPr>
        <p:grpSpPr>
          <a:xfrm>
            <a:off x="-44455" y="1294005"/>
            <a:ext cx="12365290" cy="5692737"/>
            <a:chOff x="-44455" y="1281305"/>
            <a:chExt cx="12365290" cy="56927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BF1FF5-1576-4989-B390-96C06932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89" y="1726284"/>
              <a:ext cx="911818" cy="11488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46AE9A-2F01-47E4-80E7-DF06C7519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89" y="3170155"/>
              <a:ext cx="911818" cy="114889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08C9E9-E97F-42EC-BAE8-8A3BC73A7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89" y="4529187"/>
              <a:ext cx="911818" cy="1148891"/>
            </a:xfrm>
            <a:prstGeom prst="rect">
              <a:avLst/>
            </a:prstGeom>
          </p:spPr>
        </p:pic>
        <p:pic>
          <p:nvPicPr>
            <p:cNvPr id="12" name="Graphic 11" descr="Watering pot">
              <a:extLst>
                <a:ext uri="{FF2B5EF4-FFF2-40B4-BE49-F238E27FC236}">
                  <a16:creationId xmlns:a16="http://schemas.microsoft.com/office/drawing/2014/main" id="{ADAC29CA-F18E-4B07-B722-0051379C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5724" y="1726284"/>
              <a:ext cx="1148891" cy="11488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C7A3F4-6394-4687-BB8B-F31550A10FEE}"/>
                </a:ext>
              </a:extLst>
            </p:cNvPr>
            <p:cNvSpPr txBox="1"/>
            <p:nvPr/>
          </p:nvSpPr>
          <p:spPr>
            <a:xfrm>
              <a:off x="2487742" y="1310939"/>
              <a:ext cx="244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PSIblast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238AC6-E8D7-400D-990F-4DBD43856D6E}"/>
                </a:ext>
              </a:extLst>
            </p:cNvPr>
            <p:cNvSpPr txBox="1"/>
            <p:nvPr/>
          </p:nvSpPr>
          <p:spPr>
            <a:xfrm>
              <a:off x="181789" y="2640684"/>
              <a:ext cx="176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LAGLIDADG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46604F-DB87-4DB1-9679-32B26DBB2637}"/>
                </a:ext>
              </a:extLst>
            </p:cNvPr>
            <p:cNvSpPr txBox="1"/>
            <p:nvPr/>
          </p:nvSpPr>
          <p:spPr>
            <a:xfrm>
              <a:off x="181789" y="4093981"/>
              <a:ext cx="176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GIY-YIG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CF71C6-50F0-48C1-ADB8-9F2DFF223F31}"/>
                </a:ext>
              </a:extLst>
            </p:cNvPr>
            <p:cNvSpPr txBox="1"/>
            <p:nvPr/>
          </p:nvSpPr>
          <p:spPr>
            <a:xfrm>
              <a:off x="181789" y="5362390"/>
              <a:ext cx="176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HIS-CYS</a:t>
              </a:r>
            </a:p>
          </p:txBody>
        </p:sp>
        <p:pic>
          <p:nvPicPr>
            <p:cNvPr id="18" name="Graphic 17" descr="Watering pot">
              <a:extLst>
                <a:ext uri="{FF2B5EF4-FFF2-40B4-BE49-F238E27FC236}">
                  <a16:creationId xmlns:a16="http://schemas.microsoft.com/office/drawing/2014/main" id="{B6971341-181C-4815-B37E-3B636DF0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5725" y="4529187"/>
              <a:ext cx="1148891" cy="1148891"/>
            </a:xfrm>
            <a:prstGeom prst="rect">
              <a:avLst/>
            </a:prstGeom>
          </p:spPr>
        </p:pic>
        <p:pic>
          <p:nvPicPr>
            <p:cNvPr id="19" name="Graphic 18" descr="Watering pot">
              <a:extLst>
                <a:ext uri="{FF2B5EF4-FFF2-40B4-BE49-F238E27FC236}">
                  <a16:creationId xmlns:a16="http://schemas.microsoft.com/office/drawing/2014/main" id="{A811AD5A-B546-48E2-93DC-C17B53C22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5725" y="3170155"/>
              <a:ext cx="1148891" cy="114889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BBC65F0-8CEF-4908-BAE2-315D950C6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89" y="5825151"/>
              <a:ext cx="911818" cy="11488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FD2588-258D-4D49-A14A-60D8CB5BC642}"/>
                </a:ext>
              </a:extLst>
            </p:cNvPr>
            <p:cNvSpPr txBox="1"/>
            <p:nvPr/>
          </p:nvSpPr>
          <p:spPr>
            <a:xfrm>
              <a:off x="212201" y="6577155"/>
              <a:ext cx="176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HNH</a:t>
              </a:r>
            </a:p>
          </p:txBody>
        </p:sp>
        <p:pic>
          <p:nvPicPr>
            <p:cNvPr id="22" name="Graphic 21" descr="Watering pot">
              <a:extLst>
                <a:ext uri="{FF2B5EF4-FFF2-40B4-BE49-F238E27FC236}">
                  <a16:creationId xmlns:a16="http://schemas.microsoft.com/office/drawing/2014/main" id="{508E17C6-53FF-4775-B93C-440AC26BB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5724" y="5825151"/>
              <a:ext cx="1148891" cy="114889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42D385-9175-414A-9B46-A76338E747F2}"/>
                </a:ext>
              </a:extLst>
            </p:cNvPr>
            <p:cNvSpPr txBox="1"/>
            <p:nvPr/>
          </p:nvSpPr>
          <p:spPr>
            <a:xfrm>
              <a:off x="-44455" y="1281305"/>
              <a:ext cx="2215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Seed sequences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082F0C-060C-448A-936F-CA45DBBE7CFC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>
              <a:off x="1093607" y="2300730"/>
              <a:ext cx="1362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FF6198-094D-47C8-82B6-44FA43EE6117}"/>
                </a:ext>
              </a:extLst>
            </p:cNvPr>
            <p:cNvCxnSpPr/>
            <p:nvPr/>
          </p:nvCxnSpPr>
          <p:spPr>
            <a:xfrm>
              <a:off x="1093607" y="3688041"/>
              <a:ext cx="1362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539CC62-A987-49D8-9ED1-E70AD1C2D929}"/>
                </a:ext>
              </a:extLst>
            </p:cNvPr>
            <p:cNvCxnSpPr/>
            <p:nvPr/>
          </p:nvCxnSpPr>
          <p:spPr>
            <a:xfrm>
              <a:off x="1000910" y="5113060"/>
              <a:ext cx="1362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D852198-1266-4781-B064-0A1936060BC9}"/>
                </a:ext>
              </a:extLst>
            </p:cNvPr>
            <p:cNvCxnSpPr/>
            <p:nvPr/>
          </p:nvCxnSpPr>
          <p:spPr>
            <a:xfrm>
              <a:off x="1121032" y="6330689"/>
              <a:ext cx="1362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D54D38-7056-49D3-BE4B-12C493F26B9A}"/>
                </a:ext>
              </a:extLst>
            </p:cNvPr>
            <p:cNvSpPr/>
            <p:nvPr/>
          </p:nvSpPr>
          <p:spPr>
            <a:xfrm>
              <a:off x="4751109" y="2658359"/>
              <a:ext cx="2978870" cy="1745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56EB17-D334-47DC-9AA8-65D6D2822F57}"/>
                </a:ext>
              </a:extLst>
            </p:cNvPr>
            <p:cNvSpPr txBox="1"/>
            <p:nvPr/>
          </p:nvSpPr>
          <p:spPr>
            <a:xfrm>
              <a:off x="5237487" y="3132544"/>
              <a:ext cx="2347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PSIblast</a:t>
              </a:r>
              <a:r>
                <a:rPr lang="en-US" dirty="0">
                  <a:solidFill>
                    <a:schemeClr val="bg1"/>
                  </a:solidFill>
                </a:rPr>
                <a:t>-to-</a:t>
              </a:r>
              <a:r>
                <a:rPr lang="en-US" dirty="0" err="1">
                  <a:solidFill>
                    <a:schemeClr val="bg1"/>
                  </a:solidFill>
                </a:rPr>
                <a:t>fasta</a:t>
              </a:r>
              <a:r>
                <a:rPr lang="en-US" dirty="0">
                  <a:solidFill>
                    <a:schemeClr val="bg1"/>
                  </a:solidFill>
                </a:rPr>
                <a:t> Python Script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7FCCCEC-C031-485D-A82D-EB524730040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525625" y="2350023"/>
              <a:ext cx="1225484" cy="1181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610005-F5EC-4ACA-B865-E48AE89F524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478252" y="3531123"/>
              <a:ext cx="1272857" cy="241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C90111-C9C0-4BDE-8329-F911B84E0F5D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376128" y="3531123"/>
              <a:ext cx="1374981" cy="156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5B94B3-12A9-4E36-9BE7-59B540C65DF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622227" y="3531123"/>
              <a:ext cx="1128882" cy="306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62DB67-EC76-401C-9C1D-917E359C17BA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 flipV="1">
              <a:off x="7729979" y="3510544"/>
              <a:ext cx="1663830" cy="20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 descr="Flower in pot">
              <a:extLst>
                <a:ext uri="{FF2B5EF4-FFF2-40B4-BE49-F238E27FC236}">
                  <a16:creationId xmlns:a16="http://schemas.microsoft.com/office/drawing/2014/main" id="{870051A6-40F5-46B5-BA9A-94AFB7EF8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93809" y="2574933"/>
              <a:ext cx="1871221" cy="187122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AA144B-70B2-40CE-AC33-7C084CFEB9EC}"/>
                </a:ext>
              </a:extLst>
            </p:cNvPr>
            <p:cNvSpPr txBox="1"/>
            <p:nvPr/>
          </p:nvSpPr>
          <p:spPr>
            <a:xfrm>
              <a:off x="8342725" y="2070824"/>
              <a:ext cx="3978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Database of protein sequences of  ~3000 Homing Endonucleases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5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DC3B4-DFFE-4427-BC7A-D62BA6FDFF85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80ABD-0ECE-487F-A042-EE84373B8D96}"/>
              </a:ext>
            </a:extLst>
          </p:cNvPr>
          <p:cNvSpPr txBox="1"/>
          <p:nvPr/>
        </p:nvSpPr>
        <p:spPr>
          <a:xfrm>
            <a:off x="4674025" y="113523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BBA8-3A22-45CC-8AC7-B105BE04FF06}"/>
              </a:ext>
            </a:extLst>
          </p:cNvPr>
          <p:cNvSpPr txBox="1"/>
          <p:nvPr/>
        </p:nvSpPr>
        <p:spPr>
          <a:xfrm>
            <a:off x="1385740" y="1310327"/>
            <a:ext cx="1057687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Python3 script, called from command line</a:t>
            </a:r>
          </a:p>
          <a:p>
            <a:endParaRPr lang="en-US" sz="2500" dirty="0"/>
          </a:p>
          <a:p>
            <a:r>
              <a:rPr lang="en-US" sz="2500" b="1" dirty="0"/>
              <a:t>Required parameter: </a:t>
            </a:r>
          </a:p>
          <a:p>
            <a:r>
              <a:rPr lang="en-US" sz="2500" dirty="0"/>
              <a:t>     genome sequence in </a:t>
            </a:r>
            <a:r>
              <a:rPr lang="en-US" sz="2500" dirty="0" err="1"/>
              <a:t>fasta</a:t>
            </a:r>
            <a:r>
              <a:rPr lang="en-US" sz="2500" dirty="0"/>
              <a:t> format</a:t>
            </a:r>
          </a:p>
          <a:p>
            <a:r>
              <a:rPr lang="en-US" sz="2500" b="1" dirty="0"/>
              <a:t>Optional Parameters: </a:t>
            </a:r>
          </a:p>
          <a:p>
            <a:r>
              <a:rPr lang="en-US" sz="2500" dirty="0"/>
              <a:t>    -b Should we use E value or bit score for our significance cutoff (default E value) </a:t>
            </a:r>
          </a:p>
          <a:p>
            <a:r>
              <a:rPr lang="en-US" sz="2500" dirty="0"/>
              <a:t>    -c What is our significance cutoff (default: for e value 1, for </a:t>
            </a:r>
            <a:r>
              <a:rPr lang="en-US" sz="2500" dirty="0" err="1"/>
              <a:t>bitscore</a:t>
            </a:r>
            <a:r>
              <a:rPr lang="en-US" sz="2500" dirty="0"/>
              <a:t> 50) </a:t>
            </a:r>
          </a:p>
          <a:p>
            <a:r>
              <a:rPr lang="en-US" sz="2500" dirty="0"/>
              <a:t>    -o Should we make a multiple sequence file of the sections of the genome that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4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D301-051C-4DCA-AE36-2F564BDE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446"/>
            <a:ext cx="10515600" cy="4351338"/>
          </a:xfrm>
        </p:spPr>
        <p:txBody>
          <a:bodyPr/>
          <a:lstStyle/>
          <a:p>
            <a:r>
              <a:rPr lang="en-US" sz="2500" dirty="0"/>
              <a:t>Take 6 frame translation of genome query and blast against our homing endonuclease database, imposing a culling limit to reduce repetitiveness (different homing endonucleases mapping to the same place)</a:t>
            </a:r>
          </a:p>
          <a:p>
            <a:endParaRPr lang="en-US" sz="2500" dirty="0"/>
          </a:p>
          <a:p>
            <a:r>
              <a:rPr lang="en-US" sz="2500" dirty="0"/>
              <a:t>Parse data, make file of significant subsequences of genome and visualizations of the significant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D2098-80E2-4CE9-BAAD-E46D021461F1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466BA-99A9-48B1-84B8-D63850A989ED}"/>
              </a:ext>
            </a:extLst>
          </p:cNvPr>
          <p:cNvSpPr txBox="1"/>
          <p:nvPr/>
        </p:nvSpPr>
        <p:spPr>
          <a:xfrm>
            <a:off x="3995294" y="113523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General Procedure</a:t>
            </a:r>
          </a:p>
        </p:txBody>
      </p:sp>
    </p:spTree>
    <p:extLst>
      <p:ext uri="{BB962C8B-B14F-4D97-AF65-F5344CB8AC3E}">
        <p14:creationId xmlns:p14="http://schemas.microsoft.com/office/powerpoint/2010/main" val="217216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D4FC8-F442-449E-A4C9-A882F079C7CA}"/>
              </a:ext>
            </a:extLst>
          </p:cNvPr>
          <p:cNvSpPr txBox="1"/>
          <p:nvPr/>
        </p:nvSpPr>
        <p:spPr>
          <a:xfrm>
            <a:off x="3291164" y="2503043"/>
            <a:ext cx="4125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hlinkClick r:id="rId2" action="ppaction://hlinkfile"/>
              </a:rPr>
              <a:t>Example of interactive graph</a:t>
            </a:r>
            <a:endParaRPr lang="en-US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FA829-B72D-4386-A11B-E0191CE45D20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3A52-F0EF-4A35-B7CA-805ABF221689}"/>
              </a:ext>
            </a:extLst>
          </p:cNvPr>
          <p:cNvSpPr txBox="1"/>
          <p:nvPr/>
        </p:nvSpPr>
        <p:spPr>
          <a:xfrm>
            <a:off x="3995294" y="113523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Visualization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82BA5-9464-401C-BB41-389EDA92BFF2}"/>
              </a:ext>
            </a:extLst>
          </p:cNvPr>
          <p:cNvSpPr txBox="1"/>
          <p:nvPr/>
        </p:nvSpPr>
        <p:spPr>
          <a:xfrm>
            <a:off x="2870200" y="4406900"/>
            <a:ext cx="468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Also outputs blast table, and table with just significant results</a:t>
            </a:r>
          </a:p>
        </p:txBody>
      </p:sp>
    </p:spTree>
    <p:extLst>
      <p:ext uri="{BB962C8B-B14F-4D97-AF65-F5344CB8AC3E}">
        <p14:creationId xmlns:p14="http://schemas.microsoft.com/office/powerpoint/2010/main" val="203421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1BA5B5-EB01-4A24-A3CF-C9725E4CA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96" y="921512"/>
            <a:ext cx="5246624" cy="393496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801CE3-003E-45D6-9D9B-78CBAD8E0BAD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640AB-7490-4E07-AE56-BB62C845C00D}"/>
              </a:ext>
            </a:extLst>
          </p:cNvPr>
          <p:cNvSpPr txBox="1"/>
          <p:nvPr/>
        </p:nvSpPr>
        <p:spPr>
          <a:xfrm>
            <a:off x="3995294" y="113523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Testing HEfinder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F73D4-C650-44F9-A5B4-CDCA607A180C}"/>
              </a:ext>
            </a:extLst>
          </p:cNvPr>
          <p:cNvSpPr txBox="1"/>
          <p:nvPr/>
        </p:nvSpPr>
        <p:spPr>
          <a:xfrm>
            <a:off x="2837688" y="5104092"/>
            <a:ext cx="6523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Haematococcus</a:t>
            </a:r>
            <a:r>
              <a:rPr lang="en-US" dirty="0"/>
              <a:t> </a:t>
            </a:r>
            <a:r>
              <a:rPr lang="en-US" dirty="0" err="1"/>
              <a:t>Lacustris</a:t>
            </a:r>
            <a:r>
              <a:rPr lang="en-US" dirty="0"/>
              <a:t> chloroplast</a:t>
            </a:r>
          </a:p>
          <a:p>
            <a:r>
              <a:rPr lang="en-US" dirty="0"/>
              <a:t>Why? </a:t>
            </a:r>
          </a:p>
          <a:p>
            <a:pPr marL="342900" indent="-342900">
              <a:buAutoNum type="arabicParenR"/>
            </a:pPr>
            <a:r>
              <a:rPr lang="en-US" dirty="0"/>
              <a:t>Fully sequenced</a:t>
            </a:r>
          </a:p>
          <a:p>
            <a:pPr marL="342900" indent="-342900">
              <a:buAutoNum type="arabicParenR"/>
            </a:pPr>
            <a:r>
              <a:rPr lang="en-US" dirty="0"/>
              <a:t>Large (1.35 MB)</a:t>
            </a:r>
          </a:p>
          <a:p>
            <a:pPr marL="342900" indent="-342900">
              <a:buAutoNum type="arabicParenR"/>
            </a:pPr>
            <a:r>
              <a:rPr lang="en-US" dirty="0"/>
              <a:t>Lots of annotated homing endonucleases (8 unique)</a:t>
            </a:r>
          </a:p>
        </p:txBody>
      </p:sp>
    </p:spTree>
    <p:extLst>
      <p:ext uri="{BB962C8B-B14F-4D97-AF65-F5344CB8AC3E}">
        <p14:creationId xmlns:p14="http://schemas.microsoft.com/office/powerpoint/2010/main" val="83980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9FEB01-A29D-4269-84E8-245A2776A919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37292-9359-481A-AA11-1ACB071600B3}"/>
              </a:ext>
            </a:extLst>
          </p:cNvPr>
          <p:cNvSpPr txBox="1"/>
          <p:nvPr/>
        </p:nvSpPr>
        <p:spPr>
          <a:xfrm>
            <a:off x="3995294" y="113523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Testing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6B2FC-077E-4652-97AD-29FE5210ED38}"/>
              </a:ext>
            </a:extLst>
          </p:cNvPr>
          <p:cNvSpPr txBox="1"/>
          <p:nvPr/>
        </p:nvSpPr>
        <p:spPr>
          <a:xfrm>
            <a:off x="2121030" y="1414021"/>
            <a:ext cx="76357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Run </a:t>
            </a:r>
            <a:r>
              <a:rPr lang="en-US" sz="2000" dirty="0" err="1"/>
              <a:t>Hefinder</a:t>
            </a:r>
            <a:r>
              <a:rPr lang="en-US" sz="2000" dirty="0"/>
              <a:t> on defaults against </a:t>
            </a:r>
            <a:r>
              <a:rPr lang="en-US" sz="2000" dirty="0" err="1"/>
              <a:t>Haematococcus</a:t>
            </a:r>
            <a:r>
              <a:rPr lang="en-US" sz="2000" dirty="0"/>
              <a:t> </a:t>
            </a:r>
            <a:r>
              <a:rPr lang="en-US" sz="2000" dirty="0" err="1"/>
              <a:t>Lacustris</a:t>
            </a:r>
            <a:r>
              <a:rPr lang="en-US" sz="2000" dirty="0"/>
              <a:t> chloroplast</a:t>
            </a:r>
          </a:p>
          <a:p>
            <a:pPr marL="342900" indent="-342900">
              <a:buFontTx/>
              <a:buAutoNum type="arabicParenR"/>
            </a:pPr>
            <a:r>
              <a:rPr lang="en-US" sz="2000" dirty="0"/>
              <a:t>Take sections of genome output file that matched homing endonuclease, run a </a:t>
            </a:r>
            <a:r>
              <a:rPr lang="en-US" sz="2000" dirty="0" err="1"/>
              <a:t>blastx</a:t>
            </a:r>
            <a:r>
              <a:rPr lang="en-US" sz="2000" dirty="0"/>
              <a:t> against the non redundant database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438991-0DDC-48A3-83BB-1F43A60CB88C}"/>
              </a:ext>
            </a:extLst>
          </p:cNvPr>
          <p:cNvSpPr/>
          <p:nvPr/>
        </p:nvSpPr>
        <p:spPr>
          <a:xfrm>
            <a:off x="3048000" y="2303837"/>
            <a:ext cx="6096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For now, strict definition of true positive: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true positive: top result from </a:t>
            </a:r>
            <a:r>
              <a:rPr lang="en-US" sz="2000" dirty="0" err="1"/>
              <a:t>blastx</a:t>
            </a:r>
            <a:r>
              <a:rPr lang="en-US" sz="2000" dirty="0"/>
              <a:t> is one of the 8 annotated homing endonucleases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it doesn’t match one of these 8, we consider it a false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Evaluate how well culling limit is removing redundant hits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0CFF3-690B-453D-B1D0-2B3570D58906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E7AFC-B934-415B-94EA-7D16E74C52F6}"/>
              </a:ext>
            </a:extLst>
          </p:cNvPr>
          <p:cNvSpPr txBox="1"/>
          <p:nvPr/>
        </p:nvSpPr>
        <p:spPr>
          <a:xfrm>
            <a:off x="3995294" y="113523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Testing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7151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3CFD8-409D-48DF-AF6C-36FABDCE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593128"/>
            <a:ext cx="11437164" cy="47982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F85DA6-7DA8-4C5B-9BDF-7ABFBFD1D6EE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9407A-800A-417B-AC31-B892BB6055D8}"/>
              </a:ext>
            </a:extLst>
          </p:cNvPr>
          <p:cNvSpPr txBox="1"/>
          <p:nvPr/>
        </p:nvSpPr>
        <p:spPr>
          <a:xfrm>
            <a:off x="3995294" y="113523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Did we find our 8?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DF4EA-13CA-4F42-8ACC-A32B9E2AB0A7}"/>
              </a:ext>
            </a:extLst>
          </p:cNvPr>
          <p:cNvSpPr txBox="1"/>
          <p:nvPr/>
        </p:nvSpPr>
        <p:spPr>
          <a:xfrm>
            <a:off x="3817856" y="1112363"/>
            <a:ext cx="316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Hits in blue below matched homing endonuclease with E value below our cutoff. </a:t>
            </a:r>
          </a:p>
        </p:txBody>
      </p:sp>
    </p:spTree>
    <p:extLst>
      <p:ext uri="{BB962C8B-B14F-4D97-AF65-F5344CB8AC3E}">
        <p14:creationId xmlns:p14="http://schemas.microsoft.com/office/powerpoint/2010/main" val="183275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3CFD8-409D-48DF-AF6C-36FABDCE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593128"/>
            <a:ext cx="11437164" cy="47982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FBBBF-BCC0-41E1-83C7-653834A9A227}"/>
              </a:ext>
            </a:extLst>
          </p:cNvPr>
          <p:cNvCxnSpPr>
            <a:cxnSpLocks/>
          </p:cNvCxnSpPr>
          <p:nvPr/>
        </p:nvCxnSpPr>
        <p:spPr>
          <a:xfrm>
            <a:off x="18005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BA1E5E-0D88-4A67-9FFC-A174B9D5549F}"/>
              </a:ext>
            </a:extLst>
          </p:cNvPr>
          <p:cNvSpPr txBox="1"/>
          <p:nvPr/>
        </p:nvSpPr>
        <p:spPr>
          <a:xfrm>
            <a:off x="16559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26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3CFD8-409D-48DF-AF6C-36FABDCE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593128"/>
            <a:ext cx="11437164" cy="47982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FBBBF-BCC0-41E1-83C7-653834A9A227}"/>
              </a:ext>
            </a:extLst>
          </p:cNvPr>
          <p:cNvCxnSpPr>
            <a:cxnSpLocks/>
          </p:cNvCxnSpPr>
          <p:nvPr/>
        </p:nvCxnSpPr>
        <p:spPr>
          <a:xfrm>
            <a:off x="18005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BA1E5E-0D88-4A67-9FFC-A174B9D5549F}"/>
              </a:ext>
            </a:extLst>
          </p:cNvPr>
          <p:cNvSpPr txBox="1"/>
          <p:nvPr/>
        </p:nvSpPr>
        <p:spPr>
          <a:xfrm>
            <a:off x="16559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F5627-2731-43B7-A9BC-75FCBD92C902}"/>
              </a:ext>
            </a:extLst>
          </p:cNvPr>
          <p:cNvCxnSpPr>
            <a:cxnSpLocks/>
          </p:cNvCxnSpPr>
          <p:nvPr/>
        </p:nvCxnSpPr>
        <p:spPr>
          <a:xfrm>
            <a:off x="208792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DA8D76-1EDE-4013-A7A6-73AD165EC813}"/>
              </a:ext>
            </a:extLst>
          </p:cNvPr>
          <p:cNvSpPr txBox="1"/>
          <p:nvPr/>
        </p:nvSpPr>
        <p:spPr>
          <a:xfrm>
            <a:off x="194338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60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1F38687-B019-47A8-A267-10C1672ABB5F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66FDE-53B5-4E44-A4FB-EA1CD12BDAD2}"/>
              </a:ext>
            </a:extLst>
          </p:cNvPr>
          <p:cNvSpPr/>
          <p:nvPr/>
        </p:nvSpPr>
        <p:spPr>
          <a:xfrm>
            <a:off x="2648932" y="736721"/>
            <a:ext cx="7107810" cy="6028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openi.nlm.nih.gov/imgs/512/366/3159444/PMC3159444_gkr242f1.png">
            <a:extLst>
              <a:ext uri="{FF2B5EF4-FFF2-40B4-BE49-F238E27FC236}">
                <a16:creationId xmlns:a16="http://schemas.microsoft.com/office/drawing/2014/main" id="{71EAE6E0-A690-4651-9099-4FBA2BD7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84" y="1679332"/>
            <a:ext cx="4593285" cy="48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7D9CF-F9C7-40BA-87B9-75B2CA708538}"/>
              </a:ext>
            </a:extLst>
          </p:cNvPr>
          <p:cNvSpPr txBox="1"/>
          <p:nvPr/>
        </p:nvSpPr>
        <p:spPr>
          <a:xfrm>
            <a:off x="2572866" y="670341"/>
            <a:ext cx="75475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</a:t>
            </a:r>
            <a:r>
              <a:rPr lang="en-US" dirty="0" err="1"/>
              <a:t>inteins</a:t>
            </a:r>
            <a:r>
              <a:rPr lang="en-US" dirty="0"/>
              <a:t> and type I introns– confer horizontal mobility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9F8BD-4DF5-43D9-98CB-1DD1C02D778D}"/>
              </a:ext>
            </a:extLst>
          </p:cNvPr>
          <p:cNvSpPr txBox="1"/>
          <p:nvPr/>
        </p:nvSpPr>
        <p:spPr>
          <a:xfrm>
            <a:off x="3654452" y="3794061"/>
            <a:ext cx="168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stranded cut in HEG− allele on homologous chromosome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CE645-C185-49FE-874A-DAD25A673863}"/>
              </a:ext>
            </a:extLst>
          </p:cNvPr>
          <p:cNvSpPr/>
          <p:nvPr/>
        </p:nvSpPr>
        <p:spPr>
          <a:xfrm>
            <a:off x="3735105" y="3391292"/>
            <a:ext cx="1899924" cy="402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EA251-F151-4F22-B589-82330CA2BE87}"/>
              </a:ext>
            </a:extLst>
          </p:cNvPr>
          <p:cNvCxnSpPr>
            <a:cxnSpLocks/>
          </p:cNvCxnSpPr>
          <p:nvPr/>
        </p:nvCxnSpPr>
        <p:spPr>
          <a:xfrm flipV="1">
            <a:off x="5260152" y="3794062"/>
            <a:ext cx="848413" cy="28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633418-8DEA-4A0F-B94E-354AD1B71DB8}"/>
              </a:ext>
            </a:extLst>
          </p:cNvPr>
          <p:cNvSpPr/>
          <p:nvPr/>
        </p:nvSpPr>
        <p:spPr>
          <a:xfrm>
            <a:off x="4063084" y="1885360"/>
            <a:ext cx="1277928" cy="7083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70474-4BDC-4249-9CF2-66DA23CC6EC9}"/>
              </a:ext>
            </a:extLst>
          </p:cNvPr>
          <p:cNvSpPr txBox="1"/>
          <p:nvPr/>
        </p:nvSpPr>
        <p:spPr>
          <a:xfrm>
            <a:off x="2941167" y="5582809"/>
            <a:ext cx="2399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DNA repair fills in once vacant allele with HEG (and surrounding </a:t>
            </a:r>
            <a:r>
              <a:rPr lang="en-US" dirty="0" err="1"/>
              <a:t>intein</a:t>
            </a:r>
            <a:r>
              <a:rPr lang="en-US" dirty="0"/>
              <a:t>/intron)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4DA4F-21E8-42DF-932B-E5CA8CE2E1FF}"/>
              </a:ext>
            </a:extLst>
          </p:cNvPr>
          <p:cNvSpPr txBox="1"/>
          <p:nvPr/>
        </p:nvSpPr>
        <p:spPr>
          <a:xfrm>
            <a:off x="4023572" y="118336"/>
            <a:ext cx="634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Homing Endonuclease Background</a:t>
            </a:r>
          </a:p>
        </p:txBody>
      </p:sp>
    </p:spTree>
    <p:extLst>
      <p:ext uri="{BB962C8B-B14F-4D97-AF65-F5344CB8AC3E}">
        <p14:creationId xmlns:p14="http://schemas.microsoft.com/office/powerpoint/2010/main" val="355959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3CFD8-409D-48DF-AF6C-36FABDCE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593128"/>
            <a:ext cx="11437164" cy="47982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FBBBF-BCC0-41E1-83C7-653834A9A227}"/>
              </a:ext>
            </a:extLst>
          </p:cNvPr>
          <p:cNvCxnSpPr>
            <a:cxnSpLocks/>
          </p:cNvCxnSpPr>
          <p:nvPr/>
        </p:nvCxnSpPr>
        <p:spPr>
          <a:xfrm>
            <a:off x="18005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BA1E5E-0D88-4A67-9FFC-A174B9D5549F}"/>
              </a:ext>
            </a:extLst>
          </p:cNvPr>
          <p:cNvSpPr txBox="1"/>
          <p:nvPr/>
        </p:nvSpPr>
        <p:spPr>
          <a:xfrm>
            <a:off x="16559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F5627-2731-43B7-A9BC-75FCBD92C902}"/>
              </a:ext>
            </a:extLst>
          </p:cNvPr>
          <p:cNvCxnSpPr>
            <a:cxnSpLocks/>
          </p:cNvCxnSpPr>
          <p:nvPr/>
        </p:nvCxnSpPr>
        <p:spPr>
          <a:xfrm>
            <a:off x="208792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DA8D76-1EDE-4013-A7A6-73AD165EC813}"/>
              </a:ext>
            </a:extLst>
          </p:cNvPr>
          <p:cNvSpPr txBox="1"/>
          <p:nvPr/>
        </p:nvSpPr>
        <p:spPr>
          <a:xfrm>
            <a:off x="194338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6CEA3-0261-4D83-BF05-E76F64709F31}"/>
              </a:ext>
            </a:extLst>
          </p:cNvPr>
          <p:cNvCxnSpPr>
            <a:cxnSpLocks/>
          </p:cNvCxnSpPr>
          <p:nvPr/>
        </p:nvCxnSpPr>
        <p:spPr>
          <a:xfrm>
            <a:off x="24541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9EDDE7-95B0-4F76-9037-9733B3514EBD}"/>
              </a:ext>
            </a:extLst>
          </p:cNvPr>
          <p:cNvSpPr txBox="1"/>
          <p:nvPr/>
        </p:nvSpPr>
        <p:spPr>
          <a:xfrm>
            <a:off x="23095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707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3CFD8-409D-48DF-AF6C-36FABDCE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593128"/>
            <a:ext cx="11437164" cy="47982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FBBBF-BCC0-41E1-83C7-653834A9A227}"/>
              </a:ext>
            </a:extLst>
          </p:cNvPr>
          <p:cNvCxnSpPr>
            <a:cxnSpLocks/>
          </p:cNvCxnSpPr>
          <p:nvPr/>
        </p:nvCxnSpPr>
        <p:spPr>
          <a:xfrm>
            <a:off x="18005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BA1E5E-0D88-4A67-9FFC-A174B9D5549F}"/>
              </a:ext>
            </a:extLst>
          </p:cNvPr>
          <p:cNvSpPr txBox="1"/>
          <p:nvPr/>
        </p:nvSpPr>
        <p:spPr>
          <a:xfrm>
            <a:off x="16559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F5627-2731-43B7-A9BC-75FCBD92C902}"/>
              </a:ext>
            </a:extLst>
          </p:cNvPr>
          <p:cNvCxnSpPr>
            <a:cxnSpLocks/>
          </p:cNvCxnSpPr>
          <p:nvPr/>
        </p:nvCxnSpPr>
        <p:spPr>
          <a:xfrm>
            <a:off x="208792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DA8D76-1EDE-4013-A7A6-73AD165EC813}"/>
              </a:ext>
            </a:extLst>
          </p:cNvPr>
          <p:cNvSpPr txBox="1"/>
          <p:nvPr/>
        </p:nvSpPr>
        <p:spPr>
          <a:xfrm>
            <a:off x="194338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6CEA3-0261-4D83-BF05-E76F64709F31}"/>
              </a:ext>
            </a:extLst>
          </p:cNvPr>
          <p:cNvCxnSpPr>
            <a:cxnSpLocks/>
          </p:cNvCxnSpPr>
          <p:nvPr/>
        </p:nvCxnSpPr>
        <p:spPr>
          <a:xfrm>
            <a:off x="24541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9EDDE7-95B0-4F76-9037-9733B3514EBD}"/>
              </a:ext>
            </a:extLst>
          </p:cNvPr>
          <p:cNvSpPr txBox="1"/>
          <p:nvPr/>
        </p:nvSpPr>
        <p:spPr>
          <a:xfrm>
            <a:off x="23095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B327-58A4-44FC-BBA5-73D1D863CA7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26438" y="5233565"/>
            <a:ext cx="10998" cy="348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C7763A-4CFD-4046-BD21-AC8B97CFE987}"/>
              </a:ext>
            </a:extLst>
          </p:cNvPr>
          <p:cNvSpPr txBox="1"/>
          <p:nvPr/>
        </p:nvSpPr>
        <p:spPr>
          <a:xfrm>
            <a:off x="2681902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0A4FD-0C9B-4F4D-935F-FFBAF2A44185}"/>
              </a:ext>
            </a:extLst>
          </p:cNvPr>
          <p:cNvCxnSpPr>
            <a:cxnSpLocks/>
          </p:cNvCxnSpPr>
          <p:nvPr/>
        </p:nvCxnSpPr>
        <p:spPr>
          <a:xfrm>
            <a:off x="2837436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1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3CFD8-409D-48DF-AF6C-36FABDCE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593128"/>
            <a:ext cx="11437164" cy="47982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FBBBF-BCC0-41E1-83C7-653834A9A227}"/>
              </a:ext>
            </a:extLst>
          </p:cNvPr>
          <p:cNvCxnSpPr>
            <a:cxnSpLocks/>
          </p:cNvCxnSpPr>
          <p:nvPr/>
        </p:nvCxnSpPr>
        <p:spPr>
          <a:xfrm>
            <a:off x="18005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BA1E5E-0D88-4A67-9FFC-A174B9D5549F}"/>
              </a:ext>
            </a:extLst>
          </p:cNvPr>
          <p:cNvSpPr txBox="1"/>
          <p:nvPr/>
        </p:nvSpPr>
        <p:spPr>
          <a:xfrm>
            <a:off x="16559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F5627-2731-43B7-A9BC-75FCBD92C902}"/>
              </a:ext>
            </a:extLst>
          </p:cNvPr>
          <p:cNvCxnSpPr>
            <a:cxnSpLocks/>
          </p:cNvCxnSpPr>
          <p:nvPr/>
        </p:nvCxnSpPr>
        <p:spPr>
          <a:xfrm>
            <a:off x="208792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DA8D76-1EDE-4013-A7A6-73AD165EC813}"/>
              </a:ext>
            </a:extLst>
          </p:cNvPr>
          <p:cNvSpPr txBox="1"/>
          <p:nvPr/>
        </p:nvSpPr>
        <p:spPr>
          <a:xfrm>
            <a:off x="194338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6CEA3-0261-4D83-BF05-E76F64709F31}"/>
              </a:ext>
            </a:extLst>
          </p:cNvPr>
          <p:cNvCxnSpPr>
            <a:cxnSpLocks/>
          </p:cNvCxnSpPr>
          <p:nvPr/>
        </p:nvCxnSpPr>
        <p:spPr>
          <a:xfrm>
            <a:off x="24541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9EDDE7-95B0-4F76-9037-9733B3514EBD}"/>
              </a:ext>
            </a:extLst>
          </p:cNvPr>
          <p:cNvSpPr txBox="1"/>
          <p:nvPr/>
        </p:nvSpPr>
        <p:spPr>
          <a:xfrm>
            <a:off x="23095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B327-58A4-44FC-BBA5-73D1D863CA7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26438" y="5233565"/>
            <a:ext cx="10998" cy="348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C7763A-4CFD-4046-BD21-AC8B97CFE987}"/>
              </a:ext>
            </a:extLst>
          </p:cNvPr>
          <p:cNvSpPr txBox="1"/>
          <p:nvPr/>
        </p:nvSpPr>
        <p:spPr>
          <a:xfrm>
            <a:off x="2681902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0A4FD-0C9B-4F4D-935F-FFBAF2A44185}"/>
              </a:ext>
            </a:extLst>
          </p:cNvPr>
          <p:cNvCxnSpPr>
            <a:cxnSpLocks/>
          </p:cNvCxnSpPr>
          <p:nvPr/>
        </p:nvCxnSpPr>
        <p:spPr>
          <a:xfrm>
            <a:off x="2837436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4414D6-A78C-415B-A4E9-1B5B3B7D61AA}"/>
              </a:ext>
            </a:extLst>
          </p:cNvPr>
          <p:cNvCxnSpPr>
            <a:cxnSpLocks/>
          </p:cNvCxnSpPr>
          <p:nvPr/>
        </p:nvCxnSpPr>
        <p:spPr>
          <a:xfrm>
            <a:off x="342363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1FEB4-0925-43F0-AE46-3C743EDAE858}"/>
              </a:ext>
            </a:extLst>
          </p:cNvPr>
          <p:cNvSpPr txBox="1"/>
          <p:nvPr/>
        </p:nvSpPr>
        <p:spPr>
          <a:xfrm>
            <a:off x="327909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593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3CFD8-409D-48DF-AF6C-36FABDCE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593128"/>
            <a:ext cx="11437164" cy="47982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FBBBF-BCC0-41E1-83C7-653834A9A227}"/>
              </a:ext>
            </a:extLst>
          </p:cNvPr>
          <p:cNvCxnSpPr>
            <a:cxnSpLocks/>
          </p:cNvCxnSpPr>
          <p:nvPr/>
        </p:nvCxnSpPr>
        <p:spPr>
          <a:xfrm>
            <a:off x="18005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BA1E5E-0D88-4A67-9FFC-A174B9D5549F}"/>
              </a:ext>
            </a:extLst>
          </p:cNvPr>
          <p:cNvSpPr txBox="1"/>
          <p:nvPr/>
        </p:nvSpPr>
        <p:spPr>
          <a:xfrm>
            <a:off x="16559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F5627-2731-43B7-A9BC-75FCBD92C902}"/>
              </a:ext>
            </a:extLst>
          </p:cNvPr>
          <p:cNvCxnSpPr>
            <a:cxnSpLocks/>
          </p:cNvCxnSpPr>
          <p:nvPr/>
        </p:nvCxnSpPr>
        <p:spPr>
          <a:xfrm>
            <a:off x="208792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DA8D76-1EDE-4013-A7A6-73AD165EC813}"/>
              </a:ext>
            </a:extLst>
          </p:cNvPr>
          <p:cNvSpPr txBox="1"/>
          <p:nvPr/>
        </p:nvSpPr>
        <p:spPr>
          <a:xfrm>
            <a:off x="194338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6CEA3-0261-4D83-BF05-E76F64709F31}"/>
              </a:ext>
            </a:extLst>
          </p:cNvPr>
          <p:cNvCxnSpPr>
            <a:cxnSpLocks/>
          </p:cNvCxnSpPr>
          <p:nvPr/>
        </p:nvCxnSpPr>
        <p:spPr>
          <a:xfrm>
            <a:off x="24541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9EDDE7-95B0-4F76-9037-9733B3514EBD}"/>
              </a:ext>
            </a:extLst>
          </p:cNvPr>
          <p:cNvSpPr txBox="1"/>
          <p:nvPr/>
        </p:nvSpPr>
        <p:spPr>
          <a:xfrm>
            <a:off x="23095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B327-58A4-44FC-BBA5-73D1D863CA7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26438" y="5233565"/>
            <a:ext cx="10998" cy="348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C7763A-4CFD-4046-BD21-AC8B97CFE987}"/>
              </a:ext>
            </a:extLst>
          </p:cNvPr>
          <p:cNvSpPr txBox="1"/>
          <p:nvPr/>
        </p:nvSpPr>
        <p:spPr>
          <a:xfrm>
            <a:off x="2681902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0A4FD-0C9B-4F4D-935F-FFBAF2A44185}"/>
              </a:ext>
            </a:extLst>
          </p:cNvPr>
          <p:cNvCxnSpPr>
            <a:cxnSpLocks/>
          </p:cNvCxnSpPr>
          <p:nvPr/>
        </p:nvCxnSpPr>
        <p:spPr>
          <a:xfrm>
            <a:off x="2837436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4414D6-A78C-415B-A4E9-1B5B3B7D61AA}"/>
              </a:ext>
            </a:extLst>
          </p:cNvPr>
          <p:cNvCxnSpPr>
            <a:cxnSpLocks/>
          </p:cNvCxnSpPr>
          <p:nvPr/>
        </p:nvCxnSpPr>
        <p:spPr>
          <a:xfrm>
            <a:off x="342363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1FEB4-0925-43F0-AE46-3C743EDAE858}"/>
              </a:ext>
            </a:extLst>
          </p:cNvPr>
          <p:cNvSpPr txBox="1"/>
          <p:nvPr/>
        </p:nvSpPr>
        <p:spPr>
          <a:xfrm>
            <a:off x="327909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70CD56-E1DC-4862-8A36-85743CD64701}"/>
              </a:ext>
            </a:extLst>
          </p:cNvPr>
          <p:cNvCxnSpPr>
            <a:cxnSpLocks/>
          </p:cNvCxnSpPr>
          <p:nvPr/>
        </p:nvCxnSpPr>
        <p:spPr>
          <a:xfrm flipH="1">
            <a:off x="4136938" y="5224138"/>
            <a:ext cx="10998" cy="328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4CEFB0-3BA0-4715-BAFC-7E9E8449C8B1}"/>
              </a:ext>
            </a:extLst>
          </p:cNvPr>
          <p:cNvSpPr txBox="1"/>
          <p:nvPr/>
        </p:nvSpPr>
        <p:spPr>
          <a:xfrm>
            <a:off x="3992402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2E7FF7-2DA5-4602-A301-B7884CDBFD66}"/>
              </a:ext>
            </a:extLst>
          </p:cNvPr>
          <p:cNvCxnSpPr>
            <a:cxnSpLocks/>
          </p:cNvCxnSpPr>
          <p:nvPr/>
        </p:nvCxnSpPr>
        <p:spPr>
          <a:xfrm>
            <a:off x="4147936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5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3CFD8-409D-48DF-AF6C-36FABDCE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593128"/>
            <a:ext cx="11437164" cy="47982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FBBBF-BCC0-41E1-83C7-653834A9A227}"/>
              </a:ext>
            </a:extLst>
          </p:cNvPr>
          <p:cNvCxnSpPr>
            <a:cxnSpLocks/>
          </p:cNvCxnSpPr>
          <p:nvPr/>
        </p:nvCxnSpPr>
        <p:spPr>
          <a:xfrm>
            <a:off x="18005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BA1E5E-0D88-4A67-9FFC-A174B9D5549F}"/>
              </a:ext>
            </a:extLst>
          </p:cNvPr>
          <p:cNvSpPr txBox="1"/>
          <p:nvPr/>
        </p:nvSpPr>
        <p:spPr>
          <a:xfrm>
            <a:off x="16559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F5627-2731-43B7-A9BC-75FCBD92C902}"/>
              </a:ext>
            </a:extLst>
          </p:cNvPr>
          <p:cNvCxnSpPr>
            <a:cxnSpLocks/>
          </p:cNvCxnSpPr>
          <p:nvPr/>
        </p:nvCxnSpPr>
        <p:spPr>
          <a:xfrm>
            <a:off x="208792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DA8D76-1EDE-4013-A7A6-73AD165EC813}"/>
              </a:ext>
            </a:extLst>
          </p:cNvPr>
          <p:cNvSpPr txBox="1"/>
          <p:nvPr/>
        </p:nvSpPr>
        <p:spPr>
          <a:xfrm>
            <a:off x="194338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6CEA3-0261-4D83-BF05-E76F64709F31}"/>
              </a:ext>
            </a:extLst>
          </p:cNvPr>
          <p:cNvCxnSpPr>
            <a:cxnSpLocks/>
          </p:cNvCxnSpPr>
          <p:nvPr/>
        </p:nvCxnSpPr>
        <p:spPr>
          <a:xfrm>
            <a:off x="24541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9EDDE7-95B0-4F76-9037-9733B3514EBD}"/>
              </a:ext>
            </a:extLst>
          </p:cNvPr>
          <p:cNvSpPr txBox="1"/>
          <p:nvPr/>
        </p:nvSpPr>
        <p:spPr>
          <a:xfrm>
            <a:off x="23095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B327-58A4-44FC-BBA5-73D1D863CA7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26438" y="5233565"/>
            <a:ext cx="10998" cy="348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C7763A-4CFD-4046-BD21-AC8B97CFE987}"/>
              </a:ext>
            </a:extLst>
          </p:cNvPr>
          <p:cNvSpPr txBox="1"/>
          <p:nvPr/>
        </p:nvSpPr>
        <p:spPr>
          <a:xfrm>
            <a:off x="2681902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0A4FD-0C9B-4F4D-935F-FFBAF2A44185}"/>
              </a:ext>
            </a:extLst>
          </p:cNvPr>
          <p:cNvCxnSpPr>
            <a:cxnSpLocks/>
          </p:cNvCxnSpPr>
          <p:nvPr/>
        </p:nvCxnSpPr>
        <p:spPr>
          <a:xfrm>
            <a:off x="2837436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4414D6-A78C-415B-A4E9-1B5B3B7D61AA}"/>
              </a:ext>
            </a:extLst>
          </p:cNvPr>
          <p:cNvCxnSpPr>
            <a:cxnSpLocks/>
          </p:cNvCxnSpPr>
          <p:nvPr/>
        </p:nvCxnSpPr>
        <p:spPr>
          <a:xfrm>
            <a:off x="342363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1FEB4-0925-43F0-AE46-3C743EDAE858}"/>
              </a:ext>
            </a:extLst>
          </p:cNvPr>
          <p:cNvSpPr txBox="1"/>
          <p:nvPr/>
        </p:nvSpPr>
        <p:spPr>
          <a:xfrm>
            <a:off x="327909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70CD56-E1DC-4862-8A36-85743CD64701}"/>
              </a:ext>
            </a:extLst>
          </p:cNvPr>
          <p:cNvCxnSpPr>
            <a:cxnSpLocks/>
          </p:cNvCxnSpPr>
          <p:nvPr/>
        </p:nvCxnSpPr>
        <p:spPr>
          <a:xfrm flipH="1">
            <a:off x="4136938" y="5224138"/>
            <a:ext cx="10998" cy="328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4CEFB0-3BA0-4715-BAFC-7E9E8449C8B1}"/>
              </a:ext>
            </a:extLst>
          </p:cNvPr>
          <p:cNvSpPr txBox="1"/>
          <p:nvPr/>
        </p:nvSpPr>
        <p:spPr>
          <a:xfrm>
            <a:off x="3992402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2E7FF7-2DA5-4602-A301-B7884CDBFD66}"/>
              </a:ext>
            </a:extLst>
          </p:cNvPr>
          <p:cNvCxnSpPr>
            <a:cxnSpLocks/>
          </p:cNvCxnSpPr>
          <p:nvPr/>
        </p:nvCxnSpPr>
        <p:spPr>
          <a:xfrm>
            <a:off x="4147936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C3BCA4-4FBF-412F-B1BF-FE29E01BEEA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117517" y="5233565"/>
            <a:ext cx="10998" cy="342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B61A46-D321-4974-A518-351071FF8FFD}"/>
              </a:ext>
            </a:extLst>
          </p:cNvPr>
          <p:cNvSpPr txBox="1"/>
          <p:nvPr/>
        </p:nvSpPr>
        <p:spPr>
          <a:xfrm>
            <a:off x="4972981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FFD53F-A0EF-4640-9BF6-447A58A66BE7}"/>
              </a:ext>
            </a:extLst>
          </p:cNvPr>
          <p:cNvCxnSpPr>
            <a:cxnSpLocks/>
          </p:cNvCxnSpPr>
          <p:nvPr/>
        </p:nvCxnSpPr>
        <p:spPr>
          <a:xfrm>
            <a:off x="5128515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9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3CFD8-409D-48DF-AF6C-36FABDCE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593128"/>
            <a:ext cx="11437164" cy="47982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FBBBF-BCC0-41E1-83C7-653834A9A227}"/>
              </a:ext>
            </a:extLst>
          </p:cNvPr>
          <p:cNvCxnSpPr>
            <a:cxnSpLocks/>
          </p:cNvCxnSpPr>
          <p:nvPr/>
        </p:nvCxnSpPr>
        <p:spPr>
          <a:xfrm>
            <a:off x="18005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BA1E5E-0D88-4A67-9FFC-A174B9D5549F}"/>
              </a:ext>
            </a:extLst>
          </p:cNvPr>
          <p:cNvSpPr txBox="1"/>
          <p:nvPr/>
        </p:nvSpPr>
        <p:spPr>
          <a:xfrm>
            <a:off x="16559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F5627-2731-43B7-A9BC-75FCBD92C902}"/>
              </a:ext>
            </a:extLst>
          </p:cNvPr>
          <p:cNvCxnSpPr>
            <a:cxnSpLocks/>
          </p:cNvCxnSpPr>
          <p:nvPr/>
        </p:nvCxnSpPr>
        <p:spPr>
          <a:xfrm>
            <a:off x="208792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DA8D76-1EDE-4013-A7A6-73AD165EC813}"/>
              </a:ext>
            </a:extLst>
          </p:cNvPr>
          <p:cNvSpPr txBox="1"/>
          <p:nvPr/>
        </p:nvSpPr>
        <p:spPr>
          <a:xfrm>
            <a:off x="194338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6CEA3-0261-4D83-BF05-E76F64709F31}"/>
              </a:ext>
            </a:extLst>
          </p:cNvPr>
          <p:cNvCxnSpPr>
            <a:cxnSpLocks/>
          </p:cNvCxnSpPr>
          <p:nvPr/>
        </p:nvCxnSpPr>
        <p:spPr>
          <a:xfrm>
            <a:off x="2454120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9EDDE7-95B0-4F76-9037-9733B3514EBD}"/>
              </a:ext>
            </a:extLst>
          </p:cNvPr>
          <p:cNvSpPr txBox="1"/>
          <p:nvPr/>
        </p:nvSpPr>
        <p:spPr>
          <a:xfrm>
            <a:off x="2309584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B327-58A4-44FC-BBA5-73D1D863CA7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26438" y="5233565"/>
            <a:ext cx="10998" cy="348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C7763A-4CFD-4046-BD21-AC8B97CFE987}"/>
              </a:ext>
            </a:extLst>
          </p:cNvPr>
          <p:cNvSpPr txBox="1"/>
          <p:nvPr/>
        </p:nvSpPr>
        <p:spPr>
          <a:xfrm>
            <a:off x="2681902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0A4FD-0C9B-4F4D-935F-FFBAF2A44185}"/>
              </a:ext>
            </a:extLst>
          </p:cNvPr>
          <p:cNvCxnSpPr>
            <a:cxnSpLocks/>
          </p:cNvCxnSpPr>
          <p:nvPr/>
        </p:nvCxnSpPr>
        <p:spPr>
          <a:xfrm>
            <a:off x="2837436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4414D6-A78C-415B-A4E9-1B5B3B7D61AA}"/>
              </a:ext>
            </a:extLst>
          </p:cNvPr>
          <p:cNvCxnSpPr>
            <a:cxnSpLocks/>
          </p:cNvCxnSpPr>
          <p:nvPr/>
        </p:nvCxnSpPr>
        <p:spPr>
          <a:xfrm>
            <a:off x="342363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1FEB4-0925-43F0-AE46-3C743EDAE858}"/>
              </a:ext>
            </a:extLst>
          </p:cNvPr>
          <p:cNvSpPr txBox="1"/>
          <p:nvPr/>
        </p:nvSpPr>
        <p:spPr>
          <a:xfrm>
            <a:off x="327909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70CD56-E1DC-4862-8A36-85743CD64701}"/>
              </a:ext>
            </a:extLst>
          </p:cNvPr>
          <p:cNvCxnSpPr>
            <a:cxnSpLocks/>
          </p:cNvCxnSpPr>
          <p:nvPr/>
        </p:nvCxnSpPr>
        <p:spPr>
          <a:xfrm flipH="1">
            <a:off x="4136938" y="5224138"/>
            <a:ext cx="10998" cy="328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4CEFB0-3BA0-4715-BAFC-7E9E8449C8B1}"/>
              </a:ext>
            </a:extLst>
          </p:cNvPr>
          <p:cNvSpPr txBox="1"/>
          <p:nvPr/>
        </p:nvSpPr>
        <p:spPr>
          <a:xfrm>
            <a:off x="3992402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2E7FF7-2DA5-4602-A301-B7884CDBFD66}"/>
              </a:ext>
            </a:extLst>
          </p:cNvPr>
          <p:cNvCxnSpPr>
            <a:cxnSpLocks/>
          </p:cNvCxnSpPr>
          <p:nvPr/>
        </p:nvCxnSpPr>
        <p:spPr>
          <a:xfrm>
            <a:off x="4147936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C3BCA4-4FBF-412F-B1BF-FE29E01BEEA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117517" y="5233565"/>
            <a:ext cx="10998" cy="342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B61A46-D321-4974-A518-351071FF8FFD}"/>
              </a:ext>
            </a:extLst>
          </p:cNvPr>
          <p:cNvSpPr txBox="1"/>
          <p:nvPr/>
        </p:nvSpPr>
        <p:spPr>
          <a:xfrm>
            <a:off x="4972981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FFD53F-A0EF-4640-9BF6-447A58A66BE7}"/>
              </a:ext>
            </a:extLst>
          </p:cNvPr>
          <p:cNvCxnSpPr>
            <a:cxnSpLocks/>
          </p:cNvCxnSpPr>
          <p:nvPr/>
        </p:nvCxnSpPr>
        <p:spPr>
          <a:xfrm>
            <a:off x="5128515" y="5235142"/>
            <a:ext cx="300069" cy="31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66ADF-2EF8-464E-B3A5-3CB4AB20C0E7}"/>
              </a:ext>
            </a:extLst>
          </p:cNvPr>
          <p:cNvCxnSpPr>
            <a:cxnSpLocks/>
          </p:cNvCxnSpPr>
          <p:nvPr/>
        </p:nvCxnSpPr>
        <p:spPr>
          <a:xfrm>
            <a:off x="6443632" y="5147035"/>
            <a:ext cx="0" cy="40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C4ACD8-5D8A-4655-8518-6249ED2F3A04}"/>
              </a:ext>
            </a:extLst>
          </p:cNvPr>
          <p:cNvSpPr txBox="1"/>
          <p:nvPr/>
        </p:nvSpPr>
        <p:spPr>
          <a:xfrm>
            <a:off x="6299096" y="4864233"/>
            <a:ext cx="3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3748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A8B1-74A1-48A6-A91E-BF740F32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None are annotated as Homing Endonucleases </a:t>
            </a:r>
          </a:p>
          <a:p>
            <a:pPr marL="0" indent="0">
              <a:buNone/>
            </a:pPr>
            <a:r>
              <a:rPr lang="en-US" dirty="0"/>
              <a:t>Two are found outside of coding regions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false positives, Run </a:t>
            </a:r>
            <a:r>
              <a:rPr lang="en-US" dirty="0" err="1"/>
              <a:t>Blastp</a:t>
            </a:r>
            <a:r>
              <a:rPr lang="en-US" dirty="0"/>
              <a:t> (or </a:t>
            </a:r>
            <a:r>
              <a:rPr lang="en-US" dirty="0" err="1"/>
              <a:t>Blastx</a:t>
            </a:r>
            <a:r>
              <a:rPr lang="en-US" dirty="0"/>
              <a:t> for noncoding) against NR database.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CF241-AE34-4D8E-B3A6-A852263A8E62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2E406-AA4F-4A8B-BEAD-CE5B566DA563}"/>
              </a:ext>
            </a:extLst>
          </p:cNvPr>
          <p:cNvSpPr txBox="1"/>
          <p:nvPr/>
        </p:nvSpPr>
        <p:spPr>
          <a:xfrm>
            <a:off x="3995294" y="113523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So, what about everybody else? </a:t>
            </a:r>
          </a:p>
        </p:txBody>
      </p:sp>
    </p:spTree>
    <p:extLst>
      <p:ext uri="{BB962C8B-B14F-4D97-AF65-F5344CB8AC3E}">
        <p14:creationId xmlns:p14="http://schemas.microsoft.com/office/powerpoint/2010/main" val="55063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C6A8BF-B079-4656-AA65-1118F8F6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5" y="0"/>
            <a:ext cx="5351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78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C6A8BF-B079-4656-AA65-1118F8F6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5" y="28281"/>
            <a:ext cx="5351594" cy="68580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C57E2D5-21AB-4BBC-8B0B-728AE536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219" y="96495"/>
            <a:ext cx="342247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matches LAGLIDADG endonuclease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altLang="en-US" sz="1600" i="1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C. </a:t>
            </a:r>
            <a:r>
              <a:rPr lang="en-US" altLang="en-US" sz="1600" i="1" dirty="0" err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thermophilum</a:t>
            </a:r>
            <a:r>
              <a:rPr lang="en-US" alt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e value of 10^-38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00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6DE75-C265-43E1-8DBA-AA7E8169F24F}"/>
              </a:ext>
            </a:extLst>
          </p:cNvPr>
          <p:cNvSpPr/>
          <p:nvPr/>
        </p:nvSpPr>
        <p:spPr>
          <a:xfrm>
            <a:off x="5664250" y="5921083"/>
            <a:ext cx="6096000" cy="3424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matches HNH endonuclease from </a:t>
            </a:r>
            <a:r>
              <a:rPr lang="en-US" sz="1600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sz="1600" i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nivalis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algae,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e value </a:t>
            </a:r>
            <a:r>
              <a:rPr lang="en-US" sz="16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8e-158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C76F41-D2DA-4F67-86DA-13BEA2D0E236}"/>
              </a:ext>
            </a:extLst>
          </p:cNvPr>
          <p:cNvSpPr/>
          <p:nvPr/>
        </p:nvSpPr>
        <p:spPr>
          <a:xfrm>
            <a:off x="5664250" y="1841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matches HNH endonuclease </a:t>
            </a:r>
            <a:r>
              <a:rPr lang="en-US" sz="1600" i="1" dirty="0"/>
              <a:t>C </a:t>
            </a:r>
            <a:r>
              <a:rPr lang="en-US" sz="1600" i="1" dirty="0" err="1"/>
              <a:t>nivalis</a:t>
            </a:r>
            <a:r>
              <a:rPr lang="en-US" sz="1600" dirty="0"/>
              <a:t>, e value of </a:t>
            </a:r>
            <a:r>
              <a:rPr lang="en-US" dirty="0"/>
              <a:t>3e-16</a:t>
            </a:r>
            <a:r>
              <a:rPr lang="en-US" sz="16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F2674-19AB-476B-BF64-331357F1A4A5}"/>
              </a:ext>
            </a:extLst>
          </p:cNvPr>
          <p:cNvSpPr/>
          <p:nvPr/>
        </p:nvSpPr>
        <p:spPr>
          <a:xfrm>
            <a:off x="5664250" y="448339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matches putative reverse transcriptase, intron maturase and HNH endonuclease from </a:t>
            </a:r>
            <a:r>
              <a:rPr lang="en-US" sz="1600" i="1" dirty="0"/>
              <a:t>B. </a:t>
            </a:r>
            <a:r>
              <a:rPr lang="en-US" sz="1600" i="1" dirty="0" err="1"/>
              <a:t>giganteus</a:t>
            </a:r>
            <a:r>
              <a:rPr lang="en-US" sz="1600" i="1" dirty="0"/>
              <a:t> </a:t>
            </a:r>
            <a:r>
              <a:rPr lang="en-US" sz="1600" dirty="0"/>
              <a:t>algae, e value of 2e-175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D5BE4-E728-4701-9899-1DB2FD3548B3}"/>
              </a:ext>
            </a:extLst>
          </p:cNvPr>
          <p:cNvSpPr/>
          <p:nvPr/>
        </p:nvSpPr>
        <p:spPr>
          <a:xfrm>
            <a:off x="5664250" y="94940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matches putative LAGLIDADG homing endonuclease from </a:t>
            </a:r>
            <a:r>
              <a:rPr lang="en-US" sz="1600" i="1" dirty="0"/>
              <a:t>S </a:t>
            </a:r>
            <a:r>
              <a:rPr lang="en-US" sz="1600" i="1" dirty="0" err="1"/>
              <a:t>pluvialis</a:t>
            </a:r>
            <a:r>
              <a:rPr lang="en-US" sz="1600" i="1" dirty="0"/>
              <a:t> </a:t>
            </a:r>
            <a:r>
              <a:rPr lang="en-US" sz="1600" dirty="0"/>
              <a:t>Algae, e value of 10^-48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06B2F-A2EB-4277-9F21-BBB6CA805E38}"/>
              </a:ext>
            </a:extLst>
          </p:cNvPr>
          <p:cNvSpPr/>
          <p:nvPr/>
        </p:nvSpPr>
        <p:spPr>
          <a:xfrm>
            <a:off x="5664250" y="2793568"/>
            <a:ext cx="6096000" cy="6075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matches putative HNH </a:t>
            </a:r>
            <a:r>
              <a:rPr lang="en-US" sz="1600" dirty="0" err="1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endunuclease</a:t>
            </a:r>
            <a:r>
              <a:rPr lang="en-US" sz="16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C. radiata </a:t>
            </a:r>
            <a:br>
              <a:rPr lang="en-US" sz="16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4e-17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A7DB3-3F92-4872-879E-A335DDAE88BB}"/>
              </a:ext>
            </a:extLst>
          </p:cNvPr>
          <p:cNvSpPr/>
          <p:nvPr/>
        </p:nvSpPr>
        <p:spPr>
          <a:xfrm>
            <a:off x="5664250" y="35278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matches HNH endonuclease </a:t>
            </a:r>
            <a:r>
              <a:rPr lang="en-US" sz="1600" i="1" dirty="0"/>
              <a:t>C </a:t>
            </a:r>
            <a:r>
              <a:rPr lang="en-US" sz="1600" i="1" dirty="0" err="1"/>
              <a:t>nivalis</a:t>
            </a:r>
            <a:r>
              <a:rPr lang="en-US" sz="1600" dirty="0"/>
              <a:t>, e value of 1</a:t>
            </a:r>
            <a:r>
              <a:rPr lang="en-US" dirty="0"/>
              <a:t>e-30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23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84F2-CCAF-4C00-8C16-B5D9ABD5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very significantly match to other homing endonucleases within other algae</a:t>
            </a:r>
          </a:p>
          <a:p>
            <a:r>
              <a:rPr lang="en-US" dirty="0"/>
              <a:t>None are explicitly labeled as homing endonucleases  (HE within protein, or misannotated)</a:t>
            </a:r>
          </a:p>
          <a:p>
            <a:r>
              <a:rPr lang="en-US" dirty="0"/>
              <a:t>E values of ones found in non coding region tended to be less significant (both approximately 4*10^-4) </a:t>
            </a:r>
          </a:p>
        </p:txBody>
      </p:sp>
    </p:spTree>
    <p:extLst>
      <p:ext uri="{BB962C8B-B14F-4D97-AF65-F5344CB8AC3E}">
        <p14:creationId xmlns:p14="http://schemas.microsoft.com/office/powerpoint/2010/main" val="392584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923B67-ADBD-4B3C-927C-C3D69F0EB54D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D51BC-6B1B-43E6-9A08-8C6B00A6D918}"/>
              </a:ext>
            </a:extLst>
          </p:cNvPr>
          <p:cNvSpPr txBox="1"/>
          <p:nvPr/>
        </p:nvSpPr>
        <p:spPr>
          <a:xfrm>
            <a:off x="4023572" y="118336"/>
            <a:ext cx="634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So, Why Should we Care about them?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D1D5-2057-47AB-8CF3-A57ADFC10200}"/>
              </a:ext>
            </a:extLst>
          </p:cNvPr>
          <p:cNvSpPr txBox="1"/>
          <p:nvPr/>
        </p:nvSpPr>
        <p:spPr>
          <a:xfrm>
            <a:off x="2102177" y="1346757"/>
            <a:ext cx="79402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Found widely In bacteria, archaea, unicellular eukaryotes, eukaryotic </a:t>
            </a:r>
            <a:r>
              <a:rPr lang="en-US" sz="2500" dirty="0" err="1"/>
              <a:t>cp</a:t>
            </a:r>
            <a:r>
              <a:rPr lang="en-US" sz="2500" dirty="0"/>
              <a:t>/</a:t>
            </a:r>
            <a:r>
              <a:rPr lang="en-US" sz="2500" dirty="0" err="1"/>
              <a:t>mtDNA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/>
              <a:t>Biotech potential- double stranded cut at a specific locus</a:t>
            </a:r>
          </a:p>
        </p:txBody>
      </p:sp>
    </p:spTree>
    <p:extLst>
      <p:ext uri="{BB962C8B-B14F-4D97-AF65-F5344CB8AC3E}">
        <p14:creationId xmlns:p14="http://schemas.microsoft.com/office/powerpoint/2010/main" val="1148276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01DFAA-1486-460E-BDF9-2A7ECEEA2358}"/>
              </a:ext>
            </a:extLst>
          </p:cNvPr>
          <p:cNvSpPr/>
          <p:nvPr/>
        </p:nvSpPr>
        <p:spPr>
          <a:xfrm>
            <a:off x="2235724" y="36818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C9712-42A0-4C6E-9567-AB192A47BF36}"/>
              </a:ext>
            </a:extLst>
          </p:cNvPr>
          <p:cNvSpPr txBox="1"/>
          <p:nvPr/>
        </p:nvSpPr>
        <p:spPr>
          <a:xfrm>
            <a:off x="3837369" y="67958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What I’m thinking about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D44AD-9350-4BC5-867F-0CCD9E8ECF42}"/>
              </a:ext>
            </a:extLst>
          </p:cNvPr>
          <p:cNvSpPr txBox="1"/>
          <p:nvPr/>
        </p:nvSpPr>
        <p:spPr>
          <a:xfrm>
            <a:off x="725865" y="1310326"/>
            <a:ext cx="10155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 examples have been reported of homing endonuclease genes within genomes of [multicellular eukaryotes] .”</a:t>
            </a:r>
          </a:p>
          <a:p>
            <a:endParaRPr lang="en-US" dirty="0"/>
          </a:p>
          <a:p>
            <a:r>
              <a:rPr lang="en-US" dirty="0"/>
              <a:t> -Stoddard, B. L. (2011). Homing endonucleases: From microbial genetic invaders to reagents for targeted DNA modification. </a:t>
            </a:r>
            <a:r>
              <a:rPr lang="en-US" i="1" dirty="0"/>
              <a:t>Structure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“HEs are small proteins (&lt; 300 amino acids) found in bacteria, archaea, and in unicellular eukaryotes”</a:t>
            </a:r>
          </a:p>
          <a:p>
            <a:endParaRPr lang="en-US" dirty="0"/>
          </a:p>
          <a:p>
            <a:r>
              <a:rPr lang="en-US" dirty="0"/>
              <a:t>-Belfort, M., &amp; </a:t>
            </a:r>
            <a:r>
              <a:rPr lang="en-US" dirty="0" err="1"/>
              <a:t>Bonocora</a:t>
            </a:r>
            <a:r>
              <a:rPr lang="en-US" dirty="0"/>
              <a:t>, R. P. (2014). Homing endonucleases: From genetic anomalies to programmable genomic clippers. </a:t>
            </a:r>
            <a:r>
              <a:rPr lang="en-US" i="1" dirty="0"/>
              <a:t>Methods in Molecular Biology</a:t>
            </a:r>
            <a:r>
              <a:rPr lang="en-US" dirty="0"/>
              <a:t>, </a:t>
            </a:r>
            <a:r>
              <a:rPr lang="en-US" i="1" dirty="0"/>
              <a:t>1123</a:t>
            </a:r>
            <a:r>
              <a:rPr lang="en-US" dirty="0"/>
              <a:t>, 1–26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A4096C-5F66-4F3C-AED0-B694FF21AA8E}"/>
              </a:ext>
            </a:extLst>
          </p:cNvPr>
          <p:cNvSpPr txBox="1">
            <a:spLocks/>
          </p:cNvSpPr>
          <p:nvPr/>
        </p:nvSpPr>
        <p:spPr>
          <a:xfrm>
            <a:off x="725864" y="5121619"/>
            <a:ext cx="11059735" cy="14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active HE’s in multicellular Eukaryotic genomes? I find this hard to believe.</a:t>
            </a:r>
          </a:p>
          <a:p>
            <a:r>
              <a:rPr lang="en-US" b="1" dirty="0"/>
              <a:t>We cannot prove activity</a:t>
            </a:r>
            <a:r>
              <a:rPr lang="en-US" dirty="0"/>
              <a:t>. But… </a:t>
            </a:r>
          </a:p>
        </p:txBody>
      </p:sp>
    </p:spTree>
    <p:extLst>
      <p:ext uri="{BB962C8B-B14F-4D97-AF65-F5344CB8AC3E}">
        <p14:creationId xmlns:p14="http://schemas.microsoft.com/office/powerpoint/2010/main" val="24655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788A08-8C81-4900-9D7D-FB2E80214201}"/>
              </a:ext>
            </a:extLst>
          </p:cNvPr>
          <p:cNvSpPr/>
          <p:nvPr/>
        </p:nvSpPr>
        <p:spPr>
          <a:xfrm>
            <a:off x="2235724" y="36818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4F942-B350-4B7B-919C-76D8249CA9A5}"/>
              </a:ext>
            </a:extLst>
          </p:cNvPr>
          <p:cNvSpPr txBox="1"/>
          <p:nvPr/>
        </p:nvSpPr>
        <p:spPr>
          <a:xfrm>
            <a:off x="4535869" y="67958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What I’d like to do next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4D877-FA3E-4D81-9BB6-1FD02CF2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6" y="1621639"/>
            <a:ext cx="11251676" cy="4438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F9D8BE-73BB-477D-9729-7F66ECCED7F8}"/>
              </a:ext>
            </a:extLst>
          </p:cNvPr>
          <p:cNvSpPr txBox="1"/>
          <p:nvPr/>
        </p:nvSpPr>
        <p:spPr>
          <a:xfrm>
            <a:off x="3668603" y="1864020"/>
            <a:ext cx="447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 Disodium slime mold (near and dear to my heart). has multicellular phase of life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75395-99F7-43AC-AD65-DB6EBA4D4F65}"/>
              </a:ext>
            </a:extLst>
          </p:cNvPr>
          <p:cNvCxnSpPr/>
          <p:nvPr/>
        </p:nvCxnSpPr>
        <p:spPr>
          <a:xfrm flipH="1">
            <a:off x="1923068" y="4937158"/>
            <a:ext cx="94268" cy="32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75FF8F-7F1D-4C0B-8F58-2C4F6B861F82}"/>
              </a:ext>
            </a:extLst>
          </p:cNvPr>
          <p:cNvSpPr txBox="1"/>
          <p:nvPr/>
        </p:nvSpPr>
        <p:spPr>
          <a:xfrm>
            <a:off x="1908671" y="4136283"/>
            <a:ext cx="289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Blastx</a:t>
            </a:r>
            <a:r>
              <a:rPr lang="en-US" dirty="0">
                <a:solidFill>
                  <a:srgbClr val="FF0000"/>
                </a:solidFill>
              </a:rPr>
              <a:t> NR match to HE,  E value 1*10^-70</a:t>
            </a:r>
          </a:p>
        </p:txBody>
      </p:sp>
    </p:spTree>
    <p:extLst>
      <p:ext uri="{BB962C8B-B14F-4D97-AF65-F5344CB8AC3E}">
        <p14:creationId xmlns:p14="http://schemas.microsoft.com/office/powerpoint/2010/main" val="1338532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A23385-C077-48B7-8EDE-FD3E8E0F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714500"/>
            <a:ext cx="10848785" cy="5029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E55E68-9966-4905-9ACF-13012BDE9E5D}"/>
              </a:ext>
            </a:extLst>
          </p:cNvPr>
          <p:cNvCxnSpPr>
            <a:cxnSpLocks/>
          </p:cNvCxnSpPr>
          <p:nvPr/>
        </p:nvCxnSpPr>
        <p:spPr>
          <a:xfrm flipH="1">
            <a:off x="2108200" y="5112961"/>
            <a:ext cx="1447800" cy="614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492489-58AC-431A-95A2-F4117302C693}"/>
              </a:ext>
            </a:extLst>
          </p:cNvPr>
          <p:cNvSpPr txBox="1"/>
          <p:nvPr/>
        </p:nvSpPr>
        <p:spPr>
          <a:xfrm>
            <a:off x="1765300" y="3912632"/>
            <a:ext cx="364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Section of MCM protein. NR </a:t>
            </a:r>
            <a:r>
              <a:rPr lang="en-US" dirty="0" err="1">
                <a:solidFill>
                  <a:srgbClr val="FF0000"/>
                </a:solidFill>
              </a:rPr>
              <a:t>blastx</a:t>
            </a:r>
            <a:r>
              <a:rPr lang="en-US" dirty="0">
                <a:solidFill>
                  <a:srgbClr val="FF0000"/>
                </a:solidFill>
              </a:rPr>
              <a:t> matches homing endonuclease from </a:t>
            </a:r>
            <a:r>
              <a:rPr lang="en-US" dirty="0" err="1">
                <a:solidFill>
                  <a:srgbClr val="FF0000"/>
                </a:solidFill>
              </a:rPr>
              <a:t>Bolocera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tuediae</a:t>
            </a:r>
            <a:r>
              <a:rPr lang="en-US" dirty="0">
                <a:solidFill>
                  <a:srgbClr val="FF0000"/>
                </a:solidFill>
              </a:rPr>
              <a:t> mitochondria, e value 2*10^-14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BA830-A87A-4C5F-A096-B73EF8E35EAB}"/>
              </a:ext>
            </a:extLst>
          </p:cNvPr>
          <p:cNvSpPr txBox="1"/>
          <p:nvPr/>
        </p:nvSpPr>
        <p:spPr>
          <a:xfrm>
            <a:off x="4838700" y="1499056"/>
            <a:ext cx="7715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Human chromosome 20</a:t>
            </a:r>
          </a:p>
        </p:txBody>
      </p:sp>
    </p:spTree>
    <p:extLst>
      <p:ext uri="{BB962C8B-B14F-4D97-AF65-F5344CB8AC3E}">
        <p14:creationId xmlns:p14="http://schemas.microsoft.com/office/powerpoint/2010/main" val="135442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7EBB-03F2-4F97-9A57-96E19F83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Hefinder</a:t>
            </a:r>
            <a:r>
              <a:rPr lang="en-US" dirty="0"/>
              <a:t> seems to work</a:t>
            </a:r>
          </a:p>
          <a:p>
            <a:r>
              <a:rPr lang="en-US" dirty="0"/>
              <a:t>Algae chloroplasts are replete with homing endonucleases</a:t>
            </a:r>
          </a:p>
          <a:p>
            <a:r>
              <a:rPr lang="en-US" dirty="0"/>
              <a:t>While I can’t prove active homing endonucleases in multicellular eukaryotic genomes, there are certainly close homologs to active homing endonucleases in the two organisms I tried (wet lab hypotheses)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D8269-CB3F-45E3-A47D-D975972FB040}"/>
              </a:ext>
            </a:extLst>
          </p:cNvPr>
          <p:cNvSpPr/>
          <p:nvPr/>
        </p:nvSpPr>
        <p:spPr>
          <a:xfrm>
            <a:off x="2235724" y="36818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E39C8-FFE4-458B-BFAC-5C2980649043}"/>
              </a:ext>
            </a:extLst>
          </p:cNvPr>
          <p:cNvSpPr txBox="1"/>
          <p:nvPr/>
        </p:nvSpPr>
        <p:spPr>
          <a:xfrm>
            <a:off x="4535869" y="67958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9181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923B67-ADBD-4B3C-927C-C3D69F0EB54D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D51BC-6B1B-43E6-9A08-8C6B00A6D918}"/>
              </a:ext>
            </a:extLst>
          </p:cNvPr>
          <p:cNvSpPr txBox="1"/>
          <p:nvPr/>
        </p:nvSpPr>
        <p:spPr>
          <a:xfrm>
            <a:off x="4023572" y="118336"/>
            <a:ext cx="634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So, Why Should we Care about them?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DC8C5-3D71-4212-A4D9-14AA5390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236197"/>
            <a:ext cx="5828907" cy="25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5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923B67-ADBD-4B3C-927C-C3D69F0EB54D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D51BC-6B1B-43E6-9A08-8C6B00A6D918}"/>
              </a:ext>
            </a:extLst>
          </p:cNvPr>
          <p:cNvSpPr txBox="1"/>
          <p:nvPr/>
        </p:nvSpPr>
        <p:spPr>
          <a:xfrm>
            <a:off x="4023572" y="118336"/>
            <a:ext cx="634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So, Why Should we Care about them?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DC8C5-3D71-4212-A4D9-14AA5390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236197"/>
            <a:ext cx="5828907" cy="2538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7D654-3BCF-44AC-A580-BF1883F2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42" y="3598683"/>
            <a:ext cx="5592097" cy="23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923B67-ADBD-4B3C-927C-C3D69F0EB54D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D51BC-6B1B-43E6-9A08-8C6B00A6D918}"/>
              </a:ext>
            </a:extLst>
          </p:cNvPr>
          <p:cNvSpPr txBox="1"/>
          <p:nvPr/>
        </p:nvSpPr>
        <p:spPr>
          <a:xfrm>
            <a:off x="4023572" y="118336"/>
            <a:ext cx="634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So, Why Should we Care about them?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DC8C5-3D71-4212-A4D9-14AA5390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236197"/>
            <a:ext cx="5828907" cy="2538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7D654-3BCF-44AC-A580-BF1883F2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42" y="3598683"/>
            <a:ext cx="5592097" cy="2327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31F3F7-BC37-4715-93D2-FE9EFE01B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15" y="1258574"/>
            <a:ext cx="6573625" cy="21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923B67-ADBD-4B3C-927C-C3D69F0EB54D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D51BC-6B1B-43E6-9A08-8C6B00A6D918}"/>
              </a:ext>
            </a:extLst>
          </p:cNvPr>
          <p:cNvSpPr txBox="1"/>
          <p:nvPr/>
        </p:nvSpPr>
        <p:spPr>
          <a:xfrm>
            <a:off x="4023572" y="118336"/>
            <a:ext cx="634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So, Why Should we Care about them?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DC8C5-3D71-4212-A4D9-14AA5390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236197"/>
            <a:ext cx="5828907" cy="2538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7D654-3BCF-44AC-A580-BF1883F2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42" y="3598683"/>
            <a:ext cx="5592097" cy="2327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31F3F7-BC37-4715-93D2-FE9EFE01B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15" y="1258574"/>
            <a:ext cx="6573625" cy="2170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896368-5282-40E7-93A4-02016B8FE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120" y="3568203"/>
            <a:ext cx="5506720" cy="25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9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661C0-5DDC-43EE-8A27-CD00268F3BCF}"/>
              </a:ext>
            </a:extLst>
          </p:cNvPr>
          <p:cNvSpPr txBox="1"/>
          <p:nvPr/>
        </p:nvSpPr>
        <p:spPr>
          <a:xfrm>
            <a:off x="2648932" y="1385740"/>
            <a:ext cx="85783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tool to identify homing endonucleases within a genome sequence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7F404-83C8-48A5-BFD0-C16ED7FC0387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C036-1CF4-48AF-B7AE-9917D546A8B0}"/>
              </a:ext>
            </a:extLst>
          </p:cNvPr>
          <p:cNvSpPr txBox="1"/>
          <p:nvPr/>
        </p:nvSpPr>
        <p:spPr>
          <a:xfrm>
            <a:off x="5145362" y="122950"/>
            <a:ext cx="634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What We Need:</a:t>
            </a:r>
          </a:p>
        </p:txBody>
      </p:sp>
    </p:spTree>
    <p:extLst>
      <p:ext uri="{BB962C8B-B14F-4D97-AF65-F5344CB8AC3E}">
        <p14:creationId xmlns:p14="http://schemas.microsoft.com/office/powerpoint/2010/main" val="348471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B45F3E-FEBF-4313-880D-4ECF5E7D7856}"/>
              </a:ext>
            </a:extLst>
          </p:cNvPr>
          <p:cNvSpPr/>
          <p:nvPr/>
        </p:nvSpPr>
        <p:spPr>
          <a:xfrm>
            <a:off x="2648932" y="82383"/>
            <a:ext cx="7107810" cy="51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AB011-E995-4152-AE42-853803A082FF}"/>
              </a:ext>
            </a:extLst>
          </p:cNvPr>
          <p:cNvSpPr txBox="1"/>
          <p:nvPr/>
        </p:nvSpPr>
        <p:spPr>
          <a:xfrm>
            <a:off x="5003962" y="113523"/>
            <a:ext cx="63459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HEfinder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7AB58-EA89-4CE9-918C-EC156FC89CCF}"/>
              </a:ext>
            </a:extLst>
          </p:cNvPr>
          <p:cNvSpPr txBox="1"/>
          <p:nvPr/>
        </p:nvSpPr>
        <p:spPr>
          <a:xfrm>
            <a:off x="2648932" y="1344067"/>
            <a:ext cx="81196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First step- create representative homing endonuclease database</a:t>
            </a:r>
          </a:p>
          <a:p>
            <a:endParaRPr lang="en-US" sz="2500" dirty="0"/>
          </a:p>
          <a:p>
            <a:r>
              <a:rPr lang="en-US" sz="2500" dirty="0"/>
              <a:t>Major homing endonuclease groups (largest: LAGLIDADG, GIY-YIG, HNH, His-</a:t>
            </a:r>
            <a:r>
              <a:rPr lang="en-US" sz="2500" dirty="0" err="1"/>
              <a:t>Cys</a:t>
            </a:r>
            <a:r>
              <a:rPr lang="en-US" sz="2500" dirty="0"/>
              <a:t>) have little sequence similarity to each other. </a:t>
            </a:r>
          </a:p>
          <a:p>
            <a:endParaRPr lang="en-US" sz="2500" dirty="0"/>
          </a:p>
          <a:p>
            <a:r>
              <a:rPr lang="en-US" sz="2500" dirty="0"/>
              <a:t>We need representatives from each group</a:t>
            </a:r>
          </a:p>
        </p:txBody>
      </p:sp>
    </p:spTree>
    <p:extLst>
      <p:ext uri="{BB962C8B-B14F-4D97-AF65-F5344CB8AC3E}">
        <p14:creationId xmlns:p14="http://schemas.microsoft.com/office/powerpoint/2010/main" val="190960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901</Words>
  <Application>Microsoft Office PowerPoint</Application>
  <PresentationFormat>Widescreen</PresentationFormat>
  <Paragraphs>143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Office Theme</vt:lpstr>
      <vt:lpstr>HEfinder: Locating homing endonucleases within genome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Titlepage</dc:title>
  <dc:creator>Thomas Davis</dc:creator>
  <cp:lastModifiedBy>Thomas Davis</cp:lastModifiedBy>
  <cp:revision>98</cp:revision>
  <dcterms:created xsi:type="dcterms:W3CDTF">2018-04-18T18:04:31Z</dcterms:created>
  <dcterms:modified xsi:type="dcterms:W3CDTF">2018-05-02T05:17:44Z</dcterms:modified>
</cp:coreProperties>
</file>