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77" r:id="rId2"/>
    <p:sldId id="336" r:id="rId3"/>
    <p:sldId id="650" r:id="rId4"/>
    <p:sldId id="651" r:id="rId5"/>
    <p:sldId id="647" r:id="rId6"/>
    <p:sldId id="687" r:id="rId7"/>
    <p:sldId id="652" r:id="rId8"/>
    <p:sldId id="692" r:id="rId9"/>
    <p:sldId id="693" r:id="rId10"/>
    <p:sldId id="694" r:id="rId11"/>
    <p:sldId id="660" r:id="rId12"/>
    <p:sldId id="695" r:id="rId13"/>
    <p:sldId id="696" r:id="rId14"/>
    <p:sldId id="697" r:id="rId15"/>
    <p:sldId id="664" r:id="rId16"/>
    <p:sldId id="669" r:id="rId17"/>
    <p:sldId id="673" r:id="rId18"/>
    <p:sldId id="674" r:id="rId19"/>
    <p:sldId id="689" r:id="rId20"/>
    <p:sldId id="688" r:id="rId21"/>
    <p:sldId id="676" r:id="rId22"/>
    <p:sldId id="678" r:id="rId23"/>
    <p:sldId id="680" r:id="rId24"/>
    <p:sldId id="690" r:id="rId25"/>
    <p:sldId id="698" r:id="rId26"/>
    <p:sldId id="683" r:id="rId27"/>
    <p:sldId id="699" r:id="rId28"/>
    <p:sldId id="700" r:id="rId29"/>
    <p:sldId id="701" r:id="rId30"/>
    <p:sldId id="702" r:id="rId31"/>
    <p:sldId id="703" r:id="rId32"/>
    <p:sldId id="704" r:id="rId33"/>
    <p:sldId id="705" r:id="rId34"/>
    <p:sldId id="706" r:id="rId35"/>
    <p:sldId id="707" r:id="rId36"/>
    <p:sldId id="709" r:id="rId37"/>
    <p:sldId id="710" r:id="rId38"/>
    <p:sldId id="711" r:id="rId39"/>
    <p:sldId id="712" r:id="rId40"/>
    <p:sldId id="713" r:id="rId41"/>
    <p:sldId id="714" r:id="rId42"/>
    <p:sldId id="715" r:id="rId43"/>
    <p:sldId id="716" r:id="rId44"/>
    <p:sldId id="717" r:id="rId45"/>
    <p:sldId id="718" r:id="rId46"/>
    <p:sldId id="719" r:id="rId47"/>
    <p:sldId id="725" r:id="rId48"/>
    <p:sldId id="720" r:id="rId49"/>
    <p:sldId id="721" r:id="rId50"/>
    <p:sldId id="722" r:id="rId51"/>
    <p:sldId id="724" r:id="rId52"/>
    <p:sldId id="727" r:id="rId53"/>
    <p:sldId id="726" r:id="rId54"/>
    <p:sldId id="728" r:id="rId55"/>
    <p:sldId id="729" r:id="rId56"/>
    <p:sldId id="731" r:id="rId57"/>
    <p:sldId id="733" r:id="rId58"/>
    <p:sldId id="734" r:id="rId59"/>
    <p:sldId id="732" r:id="rId60"/>
    <p:sldId id="735" r:id="rId61"/>
    <p:sldId id="736" r:id="rId62"/>
    <p:sldId id="737" r:id="rId63"/>
    <p:sldId id="738" r:id="rId64"/>
    <p:sldId id="739" r:id="rId65"/>
    <p:sldId id="740" r:id="rId66"/>
    <p:sldId id="741" r:id="rId67"/>
    <p:sldId id="742" r:id="rId68"/>
    <p:sldId id="743" r:id="rId69"/>
    <p:sldId id="744" r:id="rId70"/>
    <p:sldId id="745" r:id="rId71"/>
    <p:sldId id="746" r:id="rId72"/>
    <p:sldId id="747" r:id="rId73"/>
    <p:sldId id="748" r:id="rId74"/>
    <p:sldId id="684" r:id="rId75"/>
    <p:sldId id="685" r:id="rId76"/>
    <p:sldId id="279" r:id="rId77"/>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PMingLiU" pitchFamily="18" charset="-120"/>
        <a:cs typeface="+mn-cs"/>
      </a:defRPr>
    </a:lvl1pPr>
    <a:lvl2pPr marL="457200" algn="l" rtl="0" fontAlgn="base">
      <a:spcBef>
        <a:spcPct val="0"/>
      </a:spcBef>
      <a:spcAft>
        <a:spcPct val="0"/>
      </a:spcAft>
      <a:defRPr kern="1200">
        <a:solidFill>
          <a:schemeClr val="tx1"/>
        </a:solidFill>
        <a:latin typeface="Arial" pitchFamily="34" charset="0"/>
        <a:ea typeface="PMingLiU" pitchFamily="18" charset="-120"/>
        <a:cs typeface="+mn-cs"/>
      </a:defRPr>
    </a:lvl2pPr>
    <a:lvl3pPr marL="914400" algn="l" rtl="0" fontAlgn="base">
      <a:spcBef>
        <a:spcPct val="0"/>
      </a:spcBef>
      <a:spcAft>
        <a:spcPct val="0"/>
      </a:spcAft>
      <a:defRPr kern="1200">
        <a:solidFill>
          <a:schemeClr val="tx1"/>
        </a:solidFill>
        <a:latin typeface="Arial" pitchFamily="34" charset="0"/>
        <a:ea typeface="PMingLiU" pitchFamily="18" charset="-120"/>
        <a:cs typeface="+mn-cs"/>
      </a:defRPr>
    </a:lvl3pPr>
    <a:lvl4pPr marL="1371600" algn="l" rtl="0" fontAlgn="base">
      <a:spcBef>
        <a:spcPct val="0"/>
      </a:spcBef>
      <a:spcAft>
        <a:spcPct val="0"/>
      </a:spcAft>
      <a:defRPr kern="1200">
        <a:solidFill>
          <a:schemeClr val="tx1"/>
        </a:solidFill>
        <a:latin typeface="Arial" pitchFamily="34" charset="0"/>
        <a:ea typeface="PMingLiU" pitchFamily="18" charset="-120"/>
        <a:cs typeface="+mn-cs"/>
      </a:defRPr>
    </a:lvl4pPr>
    <a:lvl5pPr marL="1828800" algn="l" rtl="0" fontAlgn="base">
      <a:spcBef>
        <a:spcPct val="0"/>
      </a:spcBef>
      <a:spcAft>
        <a:spcPct val="0"/>
      </a:spcAft>
      <a:defRPr kern="1200">
        <a:solidFill>
          <a:schemeClr val="tx1"/>
        </a:solidFill>
        <a:latin typeface="Arial" pitchFamily="34" charset="0"/>
        <a:ea typeface="PMingLiU" pitchFamily="18" charset="-120"/>
        <a:cs typeface="+mn-cs"/>
      </a:defRPr>
    </a:lvl5pPr>
    <a:lvl6pPr marL="2286000" algn="l" defTabSz="914400" rtl="0" eaLnBrk="1" latinLnBrk="0" hangingPunct="1">
      <a:defRPr kern="1200">
        <a:solidFill>
          <a:schemeClr val="tx1"/>
        </a:solidFill>
        <a:latin typeface="Arial" pitchFamily="34" charset="0"/>
        <a:ea typeface="PMingLiU" pitchFamily="18" charset="-120"/>
        <a:cs typeface="+mn-cs"/>
      </a:defRPr>
    </a:lvl6pPr>
    <a:lvl7pPr marL="2743200" algn="l" defTabSz="914400" rtl="0" eaLnBrk="1" latinLnBrk="0" hangingPunct="1">
      <a:defRPr kern="1200">
        <a:solidFill>
          <a:schemeClr val="tx1"/>
        </a:solidFill>
        <a:latin typeface="Arial" pitchFamily="34" charset="0"/>
        <a:ea typeface="PMingLiU" pitchFamily="18" charset="-120"/>
        <a:cs typeface="+mn-cs"/>
      </a:defRPr>
    </a:lvl7pPr>
    <a:lvl8pPr marL="3200400" algn="l" defTabSz="914400" rtl="0" eaLnBrk="1" latinLnBrk="0" hangingPunct="1">
      <a:defRPr kern="1200">
        <a:solidFill>
          <a:schemeClr val="tx1"/>
        </a:solidFill>
        <a:latin typeface="Arial" pitchFamily="34" charset="0"/>
        <a:ea typeface="PMingLiU" pitchFamily="18" charset="-120"/>
        <a:cs typeface="+mn-cs"/>
      </a:defRPr>
    </a:lvl8pPr>
    <a:lvl9pPr marL="3657600" algn="l" defTabSz="914400" rtl="0" eaLnBrk="1" latinLnBrk="0" hangingPunct="1">
      <a:defRPr kern="1200">
        <a:solidFill>
          <a:schemeClr val="tx1"/>
        </a:solidFill>
        <a:latin typeface="Arial" pitchFamily="34"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4" autoAdjust="0"/>
    <p:restoredTop sz="85926" autoAdjust="0"/>
  </p:normalViewPr>
  <p:slideViewPr>
    <p:cSldViewPr>
      <p:cViewPr varScale="1">
        <p:scale>
          <a:sx n="76" d="100"/>
          <a:sy n="76" d="100"/>
        </p:scale>
        <p:origin x="-12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F84F9-B6EA-4770-9E99-4B0834B21984}" type="doc">
      <dgm:prSet loTypeId="urn:microsoft.com/office/officeart/2005/8/layout/StepDownProcess" loCatId="process" qsTypeId="urn:microsoft.com/office/officeart/2005/8/quickstyle/simple1" qsCatId="simple" csTypeId="urn:microsoft.com/office/officeart/2005/8/colors/accent2_3" csCatId="accent2" phldr="1"/>
      <dgm:spPr/>
      <dgm:t>
        <a:bodyPr/>
        <a:lstStyle/>
        <a:p>
          <a:endParaRPr lang="zh-CN" altLang="en-US"/>
        </a:p>
      </dgm:t>
    </dgm:pt>
    <dgm:pt modelId="{505D6CAB-FF2E-4E07-8AEF-55A0B6BD8C8F}">
      <dgm:prSet phldrT="[文本]"/>
      <dgm:spPr>
        <a:solidFill>
          <a:schemeClr val="accent1"/>
        </a:solidFill>
      </dgm:spPr>
      <dgm:t>
        <a:bodyPr/>
        <a:lstStyle/>
        <a:p>
          <a:r>
            <a:rPr lang="zh-CN" altLang="en-US" dirty="0" smtClean="0"/>
            <a:t>踩点</a:t>
          </a:r>
          <a:endParaRPr lang="zh-CN" altLang="en-US" dirty="0"/>
        </a:p>
      </dgm:t>
    </dgm:pt>
    <dgm:pt modelId="{B63896F8-AD32-4A1D-8187-76F02CFBB774}" type="parTrans" cxnId="{A46D660F-3AC3-4125-B20E-9A3185988FA1}">
      <dgm:prSet/>
      <dgm:spPr/>
      <dgm:t>
        <a:bodyPr/>
        <a:lstStyle/>
        <a:p>
          <a:endParaRPr lang="zh-CN" altLang="en-US"/>
        </a:p>
      </dgm:t>
    </dgm:pt>
    <dgm:pt modelId="{B9535A86-3381-46A3-88EE-D685AEBD69C1}" type="sibTrans" cxnId="{A46D660F-3AC3-4125-B20E-9A3185988FA1}">
      <dgm:prSet/>
      <dgm:spPr/>
      <dgm:t>
        <a:bodyPr/>
        <a:lstStyle/>
        <a:p>
          <a:endParaRPr lang="zh-CN" altLang="en-US"/>
        </a:p>
      </dgm:t>
    </dgm:pt>
    <dgm:pt modelId="{CA3B6A20-D876-4999-810D-D7F4C2F78574}">
      <dgm:prSet phldrT="[文本]" custT="1"/>
      <dgm:spPr/>
      <dgm:t>
        <a:bodyPr/>
        <a:lstStyle/>
        <a:p>
          <a:r>
            <a:rPr lang="en-US" altLang="zh-CN" sz="1400" dirty="0" err="1" smtClean="0"/>
            <a:t>Whois</a:t>
          </a:r>
          <a:endParaRPr lang="zh-CN" altLang="en-US" sz="1400" dirty="0"/>
        </a:p>
      </dgm:t>
    </dgm:pt>
    <dgm:pt modelId="{546E82BD-237A-4C28-8C16-AD8175A7D12A}" type="parTrans" cxnId="{323D524F-DABF-4DF2-B381-57461CD54135}">
      <dgm:prSet/>
      <dgm:spPr/>
      <dgm:t>
        <a:bodyPr/>
        <a:lstStyle/>
        <a:p>
          <a:endParaRPr lang="zh-CN" altLang="en-US"/>
        </a:p>
      </dgm:t>
    </dgm:pt>
    <dgm:pt modelId="{446FA776-2135-4060-A2F7-FA59A3445EA1}" type="sibTrans" cxnId="{323D524F-DABF-4DF2-B381-57461CD54135}">
      <dgm:prSet/>
      <dgm:spPr/>
      <dgm:t>
        <a:bodyPr/>
        <a:lstStyle/>
        <a:p>
          <a:endParaRPr lang="zh-CN" altLang="en-US"/>
        </a:p>
      </dgm:t>
    </dgm:pt>
    <dgm:pt modelId="{327742D5-0A08-46CF-8606-6564629DB95D}">
      <dgm:prSet phldrT="[文本]"/>
      <dgm:spPr>
        <a:solidFill>
          <a:schemeClr val="accent1"/>
        </a:solidFill>
      </dgm:spPr>
      <dgm:t>
        <a:bodyPr/>
        <a:lstStyle/>
        <a:p>
          <a:r>
            <a:rPr lang="zh-CN" altLang="en-US" dirty="0" smtClean="0"/>
            <a:t>扫描</a:t>
          </a:r>
          <a:endParaRPr lang="zh-CN" altLang="en-US" dirty="0"/>
        </a:p>
      </dgm:t>
    </dgm:pt>
    <dgm:pt modelId="{E7522C4F-AA20-4EAF-96EE-102772DCA8F5}" type="parTrans" cxnId="{0344AC75-CBFC-4BF9-BB47-167B860C05FD}">
      <dgm:prSet/>
      <dgm:spPr/>
      <dgm:t>
        <a:bodyPr/>
        <a:lstStyle/>
        <a:p>
          <a:endParaRPr lang="zh-CN" altLang="en-US"/>
        </a:p>
      </dgm:t>
    </dgm:pt>
    <dgm:pt modelId="{99821440-3DDF-464B-8E43-A5A70F87A525}" type="sibTrans" cxnId="{0344AC75-CBFC-4BF9-BB47-167B860C05FD}">
      <dgm:prSet/>
      <dgm:spPr/>
      <dgm:t>
        <a:bodyPr/>
        <a:lstStyle/>
        <a:p>
          <a:endParaRPr lang="zh-CN" altLang="en-US"/>
        </a:p>
      </dgm:t>
    </dgm:pt>
    <dgm:pt modelId="{766C5A07-6654-472C-9A9C-E0EE5080A97F}">
      <dgm:prSet phldrT="[文本]" custT="1"/>
      <dgm:spPr/>
      <dgm:t>
        <a:bodyPr/>
        <a:lstStyle/>
        <a:p>
          <a:r>
            <a:rPr lang="en-US" altLang="en-US" sz="1400" dirty="0" smtClean="0">
              <a:solidFill>
                <a:schemeClr val="tx1"/>
              </a:solidFill>
            </a:rPr>
            <a:t>IP/</a:t>
          </a:r>
          <a:r>
            <a:rPr lang="zh-CN" altLang="en-US" sz="1400" dirty="0" smtClean="0">
              <a:solidFill>
                <a:schemeClr val="tx1"/>
              </a:solidFill>
            </a:rPr>
            <a:t>端口扫描</a:t>
          </a:r>
          <a:endParaRPr lang="zh-CN" altLang="en-US" sz="1400" dirty="0">
            <a:solidFill>
              <a:schemeClr val="tx1"/>
            </a:solidFill>
          </a:endParaRPr>
        </a:p>
      </dgm:t>
    </dgm:pt>
    <dgm:pt modelId="{377F9440-CFD2-48D1-B350-74EE20DF6EAA}" type="parTrans" cxnId="{73DFC5AE-9AD6-4236-9355-603228E47AE3}">
      <dgm:prSet/>
      <dgm:spPr/>
      <dgm:t>
        <a:bodyPr/>
        <a:lstStyle/>
        <a:p>
          <a:endParaRPr lang="zh-CN" altLang="en-US"/>
        </a:p>
      </dgm:t>
    </dgm:pt>
    <dgm:pt modelId="{5BF27C56-707B-48E3-AC71-7BF55D69D04F}" type="sibTrans" cxnId="{73DFC5AE-9AD6-4236-9355-603228E47AE3}">
      <dgm:prSet/>
      <dgm:spPr/>
      <dgm:t>
        <a:bodyPr/>
        <a:lstStyle/>
        <a:p>
          <a:endParaRPr lang="zh-CN" altLang="en-US"/>
        </a:p>
      </dgm:t>
    </dgm:pt>
    <dgm:pt modelId="{C0C167B0-9210-48EF-83B7-BDDBACA79FB1}">
      <dgm:prSet phldrT="[文本]"/>
      <dgm:spPr>
        <a:solidFill>
          <a:schemeClr val="accent1"/>
        </a:solidFill>
      </dgm:spPr>
      <dgm:t>
        <a:bodyPr/>
        <a:lstStyle/>
        <a:p>
          <a:r>
            <a:rPr lang="zh-CN" altLang="en-US" dirty="0" smtClean="0"/>
            <a:t>提权</a:t>
          </a:r>
          <a:endParaRPr lang="zh-CN" altLang="en-US" dirty="0"/>
        </a:p>
      </dgm:t>
    </dgm:pt>
    <dgm:pt modelId="{2229E5A2-5C80-4F4D-82F4-6D521CEF2979}" type="parTrans" cxnId="{DF2E2F75-8D8D-4A9F-B3F2-09ADFDE1EFCE}">
      <dgm:prSet/>
      <dgm:spPr/>
      <dgm:t>
        <a:bodyPr/>
        <a:lstStyle/>
        <a:p>
          <a:endParaRPr lang="zh-CN" altLang="en-US"/>
        </a:p>
      </dgm:t>
    </dgm:pt>
    <dgm:pt modelId="{AB013D49-3459-494B-9020-0BC09DF90C77}" type="sibTrans" cxnId="{DF2E2F75-8D8D-4A9F-B3F2-09ADFDE1EFCE}">
      <dgm:prSet/>
      <dgm:spPr/>
      <dgm:t>
        <a:bodyPr/>
        <a:lstStyle/>
        <a:p>
          <a:endParaRPr lang="zh-CN" altLang="en-US"/>
        </a:p>
      </dgm:t>
    </dgm:pt>
    <dgm:pt modelId="{47EC4781-D3C7-4054-96E2-E4DCF9DA014B}">
      <dgm:prSet phldrT="[文本]" custT="1"/>
      <dgm:spPr/>
      <dgm:t>
        <a:bodyPr/>
        <a:lstStyle/>
        <a:p>
          <a:r>
            <a:rPr lang="zh-CN" altLang="en-US" sz="1400" dirty="0" smtClean="0">
              <a:solidFill>
                <a:schemeClr val="tx1"/>
              </a:solidFill>
            </a:rPr>
            <a:t>远程控制</a:t>
          </a:r>
          <a:r>
            <a:rPr lang="en-US" altLang="en-US" sz="1400" dirty="0" smtClean="0">
              <a:solidFill>
                <a:schemeClr val="tx1"/>
              </a:solidFill>
            </a:rPr>
            <a:t>VNC</a:t>
          </a:r>
          <a:endParaRPr lang="zh-CN" altLang="en-US" sz="1400" dirty="0">
            <a:solidFill>
              <a:schemeClr val="tx1"/>
            </a:solidFill>
          </a:endParaRPr>
        </a:p>
      </dgm:t>
    </dgm:pt>
    <dgm:pt modelId="{959DC9DE-03F4-4CE1-A1CB-43C508C7926A}" type="parTrans" cxnId="{5BE1824C-105A-445F-924E-0CF938A95E4C}">
      <dgm:prSet/>
      <dgm:spPr/>
      <dgm:t>
        <a:bodyPr/>
        <a:lstStyle/>
        <a:p>
          <a:endParaRPr lang="zh-CN" altLang="en-US"/>
        </a:p>
      </dgm:t>
    </dgm:pt>
    <dgm:pt modelId="{EB01FD46-5F1E-49FB-B441-D741A693C4E5}" type="sibTrans" cxnId="{5BE1824C-105A-445F-924E-0CF938A95E4C}">
      <dgm:prSet/>
      <dgm:spPr/>
      <dgm:t>
        <a:bodyPr/>
        <a:lstStyle/>
        <a:p>
          <a:endParaRPr lang="zh-CN" altLang="en-US"/>
        </a:p>
      </dgm:t>
    </dgm:pt>
    <dgm:pt modelId="{3D87F3D5-D934-44CE-839B-888BF0537760}">
      <dgm:prSet phldrT="[文本]"/>
      <dgm:spPr>
        <a:solidFill>
          <a:schemeClr val="accent1">
            <a:lumMod val="40000"/>
            <a:lumOff val="60000"/>
          </a:schemeClr>
        </a:solidFill>
      </dgm:spPr>
      <dgm:t>
        <a:bodyPr/>
        <a:lstStyle/>
        <a:p>
          <a:r>
            <a:rPr lang="zh-CN" altLang="en-US" dirty="0" smtClean="0"/>
            <a:t>破坏</a:t>
          </a:r>
          <a:endParaRPr lang="zh-CN" altLang="en-US" dirty="0"/>
        </a:p>
      </dgm:t>
    </dgm:pt>
    <dgm:pt modelId="{08BE2EDF-9B74-49A1-AFCE-D924D8B4D08A}" type="parTrans" cxnId="{2246DF49-F8CA-423B-97E4-54A808B23D18}">
      <dgm:prSet/>
      <dgm:spPr/>
      <dgm:t>
        <a:bodyPr/>
        <a:lstStyle/>
        <a:p>
          <a:endParaRPr lang="zh-CN" altLang="en-US"/>
        </a:p>
      </dgm:t>
    </dgm:pt>
    <dgm:pt modelId="{E32476A4-591D-4033-8317-1406F87434D5}" type="sibTrans" cxnId="{2246DF49-F8CA-423B-97E4-54A808B23D18}">
      <dgm:prSet/>
      <dgm:spPr/>
      <dgm:t>
        <a:bodyPr/>
        <a:lstStyle/>
        <a:p>
          <a:endParaRPr lang="zh-CN" altLang="en-US"/>
        </a:p>
      </dgm:t>
    </dgm:pt>
    <dgm:pt modelId="{2DE2BF42-EF32-4149-9F77-8F8C42845DD3}">
      <dgm:prSet phldrT="[文本]"/>
      <dgm:spPr>
        <a:solidFill>
          <a:schemeClr val="accent5"/>
        </a:solidFill>
      </dgm:spPr>
      <dgm:t>
        <a:bodyPr/>
        <a:lstStyle/>
        <a:p>
          <a:r>
            <a:rPr lang="zh-CN" altLang="en-US" dirty="0" smtClean="0"/>
            <a:t>后门</a:t>
          </a:r>
          <a:endParaRPr lang="zh-CN" altLang="en-US" dirty="0"/>
        </a:p>
      </dgm:t>
    </dgm:pt>
    <dgm:pt modelId="{280D0C6C-825C-4A38-9133-462365288E41}" type="parTrans" cxnId="{B5EF2582-0C29-45D1-BA98-DAF123D3BAA2}">
      <dgm:prSet/>
      <dgm:spPr/>
      <dgm:t>
        <a:bodyPr/>
        <a:lstStyle/>
        <a:p>
          <a:endParaRPr lang="zh-CN" altLang="en-US"/>
        </a:p>
      </dgm:t>
    </dgm:pt>
    <dgm:pt modelId="{A41B8814-BCE4-4609-8C0C-62752940ABAE}" type="sibTrans" cxnId="{B5EF2582-0C29-45D1-BA98-DAF123D3BAA2}">
      <dgm:prSet/>
      <dgm:spPr/>
      <dgm:t>
        <a:bodyPr/>
        <a:lstStyle/>
        <a:p>
          <a:endParaRPr lang="zh-CN" altLang="en-US"/>
        </a:p>
      </dgm:t>
    </dgm:pt>
    <dgm:pt modelId="{0136B450-E514-4514-9626-68156E9FF129}">
      <dgm:prSet phldrT="[文本]" custT="1"/>
      <dgm:spPr/>
      <dgm:t>
        <a:bodyPr/>
        <a:lstStyle/>
        <a:p>
          <a:r>
            <a:rPr lang="zh-CN" altLang="en-US" sz="1400" dirty="0" smtClean="0">
              <a:solidFill>
                <a:schemeClr val="tx1"/>
              </a:solidFill>
            </a:rPr>
            <a:t>破解密码</a:t>
          </a:r>
          <a:endParaRPr lang="zh-CN" altLang="en-US" sz="1400" dirty="0">
            <a:solidFill>
              <a:schemeClr val="tx1"/>
            </a:solidFill>
          </a:endParaRPr>
        </a:p>
      </dgm:t>
    </dgm:pt>
    <dgm:pt modelId="{4E2EBC67-C162-41A1-8DD0-4EA216AA5398}" type="parTrans" cxnId="{DCFDE064-1441-4997-8E2E-E198A46BA58F}">
      <dgm:prSet/>
      <dgm:spPr/>
      <dgm:t>
        <a:bodyPr/>
        <a:lstStyle/>
        <a:p>
          <a:endParaRPr lang="zh-CN" altLang="en-US"/>
        </a:p>
      </dgm:t>
    </dgm:pt>
    <dgm:pt modelId="{9E72DB1D-BABC-4D47-8D9B-C04AA4A535CC}" type="sibTrans" cxnId="{DCFDE064-1441-4997-8E2E-E198A46BA58F}">
      <dgm:prSet/>
      <dgm:spPr/>
      <dgm:t>
        <a:bodyPr/>
        <a:lstStyle/>
        <a:p>
          <a:endParaRPr lang="zh-CN" altLang="en-US"/>
        </a:p>
      </dgm:t>
    </dgm:pt>
    <dgm:pt modelId="{BF83F28E-76A3-4640-99A3-D5F07B973ACF}">
      <dgm:prSet phldrT="[文本]" custT="1"/>
      <dgm:spPr/>
      <dgm:t>
        <a:bodyPr/>
        <a:lstStyle/>
        <a:p>
          <a:r>
            <a:rPr lang="zh-CN" altLang="en-US" sz="1400" dirty="0" smtClean="0">
              <a:solidFill>
                <a:schemeClr val="tx1"/>
              </a:solidFill>
            </a:rPr>
            <a:t>上传木马、病毒、恶意代码</a:t>
          </a:r>
          <a:endParaRPr lang="zh-CN" altLang="en-US" sz="1400" dirty="0">
            <a:solidFill>
              <a:schemeClr val="tx1"/>
            </a:solidFill>
          </a:endParaRPr>
        </a:p>
      </dgm:t>
    </dgm:pt>
    <dgm:pt modelId="{25C656B8-EC17-4615-BBBB-C6AD5DED1B60}" type="parTrans" cxnId="{929D461B-40CA-4207-9FF5-BD7CBD04CE84}">
      <dgm:prSet/>
      <dgm:spPr/>
      <dgm:t>
        <a:bodyPr/>
        <a:lstStyle/>
        <a:p>
          <a:endParaRPr lang="zh-CN" altLang="en-US"/>
        </a:p>
      </dgm:t>
    </dgm:pt>
    <dgm:pt modelId="{E618E7FB-F03D-4BEA-8601-37018C406051}" type="sibTrans" cxnId="{929D461B-40CA-4207-9FF5-BD7CBD04CE84}">
      <dgm:prSet/>
      <dgm:spPr/>
      <dgm:t>
        <a:bodyPr/>
        <a:lstStyle/>
        <a:p>
          <a:endParaRPr lang="zh-CN" altLang="en-US"/>
        </a:p>
      </dgm:t>
    </dgm:pt>
    <dgm:pt modelId="{8CC851F3-A1E5-4D3E-B5C6-FE0D5EDC6375}">
      <dgm:prSet custT="1"/>
      <dgm:spPr/>
      <dgm:t>
        <a:bodyPr/>
        <a:lstStyle/>
        <a:p>
          <a:r>
            <a:rPr lang="en-US" altLang="en-US" sz="1400" dirty="0" smtClean="0">
              <a:solidFill>
                <a:schemeClr val="tx1"/>
              </a:solidFill>
            </a:rPr>
            <a:t>OS/</a:t>
          </a:r>
          <a:r>
            <a:rPr lang="zh-CN" altLang="en-US" sz="1400" dirty="0" smtClean="0">
              <a:solidFill>
                <a:schemeClr val="tx1"/>
              </a:solidFill>
            </a:rPr>
            <a:t>应用系统探测</a:t>
          </a:r>
          <a:endParaRPr lang="zh-CN" altLang="en-US" sz="1400" dirty="0">
            <a:solidFill>
              <a:schemeClr val="tx1"/>
            </a:solidFill>
          </a:endParaRPr>
        </a:p>
      </dgm:t>
    </dgm:pt>
    <dgm:pt modelId="{323E4D1B-3571-4CEC-A30D-5131D8A12C26}" type="parTrans" cxnId="{A62CEAF5-F960-44E5-A15C-82089480FFB2}">
      <dgm:prSet/>
      <dgm:spPr/>
      <dgm:t>
        <a:bodyPr/>
        <a:lstStyle/>
        <a:p>
          <a:endParaRPr lang="zh-CN" altLang="en-US"/>
        </a:p>
      </dgm:t>
    </dgm:pt>
    <dgm:pt modelId="{2928FE81-2D94-4A03-A73C-EC4DBC01AE62}" type="sibTrans" cxnId="{A62CEAF5-F960-44E5-A15C-82089480FFB2}">
      <dgm:prSet/>
      <dgm:spPr/>
      <dgm:t>
        <a:bodyPr/>
        <a:lstStyle/>
        <a:p>
          <a:endParaRPr lang="zh-CN" altLang="en-US"/>
        </a:p>
      </dgm:t>
    </dgm:pt>
    <dgm:pt modelId="{9E23952F-B928-452A-97E2-9E8DA1A50FEB}">
      <dgm:prSet custT="1"/>
      <dgm:spPr/>
      <dgm:t>
        <a:bodyPr/>
        <a:lstStyle/>
        <a:p>
          <a:r>
            <a:rPr lang="zh-CN" altLang="en-US" sz="1400" dirty="0" smtClean="0">
              <a:solidFill>
                <a:schemeClr val="tx1"/>
              </a:solidFill>
            </a:rPr>
            <a:t>各种注入</a:t>
          </a:r>
          <a:endParaRPr lang="zh-CN" altLang="en-US" sz="1400" dirty="0">
            <a:solidFill>
              <a:schemeClr val="tx1"/>
            </a:solidFill>
          </a:endParaRPr>
        </a:p>
      </dgm:t>
    </dgm:pt>
    <dgm:pt modelId="{B62E6BB4-31AA-4C0A-BBE8-678D022CCEFF}" type="parTrans" cxnId="{F501A31D-9B42-44EF-9218-FEE81029D35F}">
      <dgm:prSet/>
      <dgm:spPr/>
      <dgm:t>
        <a:bodyPr/>
        <a:lstStyle/>
        <a:p>
          <a:endParaRPr lang="zh-CN" altLang="en-US"/>
        </a:p>
      </dgm:t>
    </dgm:pt>
    <dgm:pt modelId="{6A240CE0-7FBF-41F1-9B15-156BA78ABB4C}" type="sibTrans" cxnId="{F501A31D-9B42-44EF-9218-FEE81029D35F}">
      <dgm:prSet/>
      <dgm:spPr/>
      <dgm:t>
        <a:bodyPr/>
        <a:lstStyle/>
        <a:p>
          <a:endParaRPr lang="zh-CN" altLang="en-US"/>
        </a:p>
      </dgm:t>
    </dgm:pt>
    <dgm:pt modelId="{A863D204-6904-40BB-B41B-E2EF5730382D}">
      <dgm:prSet custT="1"/>
      <dgm:spPr/>
      <dgm:t>
        <a:bodyPr/>
        <a:lstStyle/>
        <a:p>
          <a:r>
            <a:rPr lang="zh-CN" altLang="en-US" sz="1400" dirty="0" smtClean="0">
              <a:solidFill>
                <a:schemeClr val="tx1"/>
              </a:solidFill>
            </a:rPr>
            <a:t>漏洞利用（操作系统、应用系统）</a:t>
          </a:r>
          <a:endParaRPr lang="zh-CN" altLang="en-US" sz="1400" dirty="0">
            <a:solidFill>
              <a:schemeClr val="tx1"/>
            </a:solidFill>
          </a:endParaRPr>
        </a:p>
      </dgm:t>
    </dgm:pt>
    <dgm:pt modelId="{7163255B-1594-43D4-AEC8-AA424116352E}" type="parTrans" cxnId="{FAD724F2-DD0B-4765-A33F-6350B630F01C}">
      <dgm:prSet/>
      <dgm:spPr/>
      <dgm:t>
        <a:bodyPr/>
        <a:lstStyle/>
        <a:p>
          <a:endParaRPr lang="zh-CN" altLang="en-US"/>
        </a:p>
      </dgm:t>
    </dgm:pt>
    <dgm:pt modelId="{1852E3CA-6D38-4C6F-904B-2087F44A44ED}" type="sibTrans" cxnId="{FAD724F2-DD0B-4765-A33F-6350B630F01C}">
      <dgm:prSet/>
      <dgm:spPr/>
      <dgm:t>
        <a:bodyPr/>
        <a:lstStyle/>
        <a:p>
          <a:endParaRPr lang="zh-CN" altLang="en-US"/>
        </a:p>
      </dgm:t>
    </dgm:pt>
    <dgm:pt modelId="{EC7515CA-D373-4884-A3DE-8E31BCCBC6EC}">
      <dgm:prSet custT="1"/>
      <dgm:spPr/>
      <dgm:t>
        <a:bodyPr/>
        <a:lstStyle/>
        <a:p>
          <a:r>
            <a:rPr lang="zh-CN" altLang="en-US" sz="1400" dirty="0" smtClean="0">
              <a:solidFill>
                <a:schemeClr val="tx1"/>
              </a:solidFill>
            </a:rPr>
            <a:t>修改网页</a:t>
          </a:r>
          <a:endParaRPr lang="zh-CN" altLang="en-US" sz="1400" dirty="0">
            <a:solidFill>
              <a:schemeClr val="tx1"/>
            </a:solidFill>
          </a:endParaRPr>
        </a:p>
      </dgm:t>
    </dgm:pt>
    <dgm:pt modelId="{C41D663B-BAB0-448B-8960-45E8E5CC73FA}" type="parTrans" cxnId="{6154AAAF-BC2C-4805-B363-360E4B76ED8E}">
      <dgm:prSet/>
      <dgm:spPr/>
      <dgm:t>
        <a:bodyPr/>
        <a:lstStyle/>
        <a:p>
          <a:endParaRPr lang="zh-CN" altLang="en-US"/>
        </a:p>
      </dgm:t>
    </dgm:pt>
    <dgm:pt modelId="{EE87B442-1817-4115-B90B-9D5EAA00BEEC}" type="sibTrans" cxnId="{6154AAAF-BC2C-4805-B363-360E4B76ED8E}">
      <dgm:prSet/>
      <dgm:spPr/>
      <dgm:t>
        <a:bodyPr/>
        <a:lstStyle/>
        <a:p>
          <a:endParaRPr lang="zh-CN" altLang="en-US"/>
        </a:p>
      </dgm:t>
    </dgm:pt>
    <dgm:pt modelId="{FAF4E2F2-B5B1-462E-ABDC-9FF62921C5C2}">
      <dgm:prSet custT="1"/>
      <dgm:spPr/>
      <dgm:t>
        <a:bodyPr/>
        <a:lstStyle/>
        <a:p>
          <a:r>
            <a:rPr lang="zh-CN" altLang="en-US" sz="1400" dirty="0" smtClean="0">
              <a:solidFill>
                <a:schemeClr val="tx1"/>
              </a:solidFill>
            </a:rPr>
            <a:t>窃取信息</a:t>
          </a:r>
          <a:endParaRPr lang="zh-CN" altLang="en-US" sz="1400" dirty="0">
            <a:solidFill>
              <a:schemeClr val="tx1"/>
            </a:solidFill>
          </a:endParaRPr>
        </a:p>
      </dgm:t>
    </dgm:pt>
    <dgm:pt modelId="{B0AC83A4-AF47-47E8-B40B-5B27884E342E}" type="parTrans" cxnId="{D2224AE8-8FDF-4161-8C41-3C6305AA3943}">
      <dgm:prSet/>
      <dgm:spPr/>
      <dgm:t>
        <a:bodyPr/>
        <a:lstStyle/>
        <a:p>
          <a:endParaRPr lang="zh-CN" altLang="en-US"/>
        </a:p>
      </dgm:t>
    </dgm:pt>
    <dgm:pt modelId="{1AA3A284-69AE-485B-A3FA-2F4865D6DACA}" type="sibTrans" cxnId="{D2224AE8-8FDF-4161-8C41-3C6305AA3943}">
      <dgm:prSet/>
      <dgm:spPr/>
      <dgm:t>
        <a:bodyPr/>
        <a:lstStyle/>
        <a:p>
          <a:endParaRPr lang="zh-CN" altLang="en-US"/>
        </a:p>
      </dgm:t>
    </dgm:pt>
    <dgm:pt modelId="{8B6D822D-CA4B-409D-8D2A-541E0C50DF71}">
      <dgm:prSet custT="1"/>
      <dgm:spPr/>
      <dgm:t>
        <a:bodyPr/>
        <a:lstStyle/>
        <a:p>
          <a:r>
            <a:rPr lang="zh-CN" altLang="en-US" sz="1400" dirty="0" smtClean="0">
              <a:solidFill>
                <a:schemeClr val="tx1"/>
              </a:solidFill>
            </a:rPr>
            <a:t>创建账号</a:t>
          </a:r>
          <a:endParaRPr lang="zh-CN" altLang="en-US" sz="1400" dirty="0">
            <a:solidFill>
              <a:schemeClr val="tx1"/>
            </a:solidFill>
          </a:endParaRPr>
        </a:p>
      </dgm:t>
    </dgm:pt>
    <dgm:pt modelId="{CD796847-0370-46BD-9ADC-149DE156EE5E}" type="parTrans" cxnId="{731DE124-3B2D-4121-8732-DA474CA24138}">
      <dgm:prSet/>
      <dgm:spPr/>
      <dgm:t>
        <a:bodyPr/>
        <a:lstStyle/>
        <a:p>
          <a:endParaRPr lang="zh-CN" altLang="en-US"/>
        </a:p>
      </dgm:t>
    </dgm:pt>
    <dgm:pt modelId="{26A42AC4-B8B2-412A-9A12-7179E8A4CBC3}" type="sibTrans" cxnId="{731DE124-3B2D-4121-8732-DA474CA24138}">
      <dgm:prSet/>
      <dgm:spPr/>
      <dgm:t>
        <a:bodyPr/>
        <a:lstStyle/>
        <a:p>
          <a:endParaRPr lang="zh-CN" altLang="en-US"/>
        </a:p>
      </dgm:t>
    </dgm:pt>
    <dgm:pt modelId="{5DF97B9B-1F12-4A53-B7BF-A9725C3CC38A}">
      <dgm:prSet custT="1"/>
      <dgm:spPr/>
      <dgm:t>
        <a:bodyPr/>
        <a:lstStyle/>
        <a:p>
          <a:r>
            <a:rPr lang="zh-CN" altLang="en-US" sz="1400" dirty="0" smtClean="0">
              <a:solidFill>
                <a:schemeClr val="tx1"/>
              </a:solidFill>
            </a:rPr>
            <a:t>安装监控机制</a:t>
          </a:r>
          <a:endParaRPr lang="zh-CN" altLang="en-US" sz="1400" dirty="0">
            <a:solidFill>
              <a:schemeClr val="tx1"/>
            </a:solidFill>
          </a:endParaRPr>
        </a:p>
      </dgm:t>
    </dgm:pt>
    <dgm:pt modelId="{E10D3A3E-11B6-449E-A6F2-B8321D1CB776}" type="parTrans" cxnId="{B750F378-4705-416D-A4F3-98D0595D2211}">
      <dgm:prSet/>
      <dgm:spPr/>
      <dgm:t>
        <a:bodyPr/>
        <a:lstStyle/>
        <a:p>
          <a:endParaRPr lang="zh-CN" altLang="en-US"/>
        </a:p>
      </dgm:t>
    </dgm:pt>
    <dgm:pt modelId="{88D17D32-DFF3-4C12-A584-68A584A7A5BC}" type="sibTrans" cxnId="{B750F378-4705-416D-A4F3-98D0595D2211}">
      <dgm:prSet/>
      <dgm:spPr/>
      <dgm:t>
        <a:bodyPr/>
        <a:lstStyle/>
        <a:p>
          <a:endParaRPr lang="zh-CN" altLang="en-US"/>
        </a:p>
      </dgm:t>
    </dgm:pt>
    <dgm:pt modelId="{6CDCD212-6465-422A-B694-43919D6E9483}">
      <dgm:prSet phldrT="[文本]" custT="1"/>
      <dgm:spPr/>
      <dgm:t>
        <a:bodyPr/>
        <a:lstStyle/>
        <a:p>
          <a:r>
            <a:rPr lang="zh-CN" altLang="en-US" sz="1400" dirty="0" smtClean="0"/>
            <a:t>域名查询</a:t>
          </a:r>
          <a:endParaRPr lang="zh-CN" altLang="en-US" sz="1400" dirty="0"/>
        </a:p>
      </dgm:t>
    </dgm:pt>
    <dgm:pt modelId="{261DD8C4-87B3-4B0A-A275-25BB18FB6A4F}" type="parTrans" cxnId="{5CA79161-E7C9-42F0-9DC9-0CFCBEAABE20}">
      <dgm:prSet/>
      <dgm:spPr/>
      <dgm:t>
        <a:bodyPr/>
        <a:lstStyle/>
        <a:p>
          <a:endParaRPr lang="zh-CN" altLang="en-US"/>
        </a:p>
      </dgm:t>
    </dgm:pt>
    <dgm:pt modelId="{DFD5AB3A-5B47-4A36-810B-1CE6370DBB74}" type="sibTrans" cxnId="{5CA79161-E7C9-42F0-9DC9-0CFCBEAABE20}">
      <dgm:prSet/>
      <dgm:spPr/>
      <dgm:t>
        <a:bodyPr/>
        <a:lstStyle/>
        <a:p>
          <a:endParaRPr lang="zh-CN" altLang="en-US"/>
        </a:p>
      </dgm:t>
    </dgm:pt>
    <dgm:pt modelId="{45312C8C-91D0-40EB-B915-C111DE555C07}">
      <dgm:prSet custT="1"/>
      <dgm:spPr/>
      <dgm:t>
        <a:bodyPr/>
        <a:lstStyle/>
        <a:p>
          <a:r>
            <a:rPr lang="zh-CN" altLang="en-US" sz="1400" dirty="0" smtClean="0">
              <a:solidFill>
                <a:schemeClr val="tx1"/>
              </a:solidFill>
            </a:rPr>
            <a:t>销毁痕迹</a:t>
          </a:r>
          <a:endParaRPr lang="zh-CN" altLang="en-US" sz="1400" dirty="0">
            <a:solidFill>
              <a:schemeClr val="tx1"/>
            </a:solidFill>
          </a:endParaRPr>
        </a:p>
      </dgm:t>
    </dgm:pt>
    <dgm:pt modelId="{4417CD0F-AD61-448C-B3E5-F800356521B2}" type="parTrans" cxnId="{1F136BB8-AFED-4BE8-824C-C8309CECB106}">
      <dgm:prSet/>
      <dgm:spPr/>
      <dgm:t>
        <a:bodyPr/>
        <a:lstStyle/>
        <a:p>
          <a:endParaRPr lang="zh-CN" altLang="en-US"/>
        </a:p>
      </dgm:t>
    </dgm:pt>
    <dgm:pt modelId="{C9E18017-A59C-4D32-BDD6-206E196E9078}" type="sibTrans" cxnId="{1F136BB8-AFED-4BE8-824C-C8309CECB106}">
      <dgm:prSet/>
      <dgm:spPr/>
      <dgm:t>
        <a:bodyPr/>
        <a:lstStyle/>
        <a:p>
          <a:endParaRPr lang="zh-CN" altLang="en-US"/>
        </a:p>
      </dgm:t>
    </dgm:pt>
    <dgm:pt modelId="{3F281787-F77E-4533-8CF9-4C1C7E94E49D}" type="pres">
      <dgm:prSet presAssocID="{97DF84F9-B6EA-4770-9E99-4B0834B21984}" presName="rootnode" presStyleCnt="0">
        <dgm:presLayoutVars>
          <dgm:chMax/>
          <dgm:chPref/>
          <dgm:dir/>
          <dgm:animLvl val="lvl"/>
        </dgm:presLayoutVars>
      </dgm:prSet>
      <dgm:spPr/>
      <dgm:t>
        <a:bodyPr/>
        <a:lstStyle/>
        <a:p>
          <a:endParaRPr lang="zh-CN" altLang="en-US"/>
        </a:p>
      </dgm:t>
    </dgm:pt>
    <dgm:pt modelId="{BBE9C607-318D-4911-9302-9FD2FE4BC445}" type="pres">
      <dgm:prSet presAssocID="{505D6CAB-FF2E-4E07-8AEF-55A0B6BD8C8F}" presName="composite" presStyleCnt="0"/>
      <dgm:spPr/>
    </dgm:pt>
    <dgm:pt modelId="{AFFDA55B-931C-4EAD-B105-EDF9604B4549}" type="pres">
      <dgm:prSet presAssocID="{505D6CAB-FF2E-4E07-8AEF-55A0B6BD8C8F}" presName="bentUpArrow1" presStyleLbl="alignImgPlace1" presStyleIdx="0" presStyleCnt="4"/>
      <dgm:spPr>
        <a:solidFill>
          <a:schemeClr val="accent4">
            <a:lumMod val="50000"/>
            <a:lumOff val="50000"/>
          </a:schemeClr>
        </a:solidFill>
      </dgm:spPr>
      <dgm:t>
        <a:bodyPr/>
        <a:lstStyle/>
        <a:p>
          <a:endParaRPr lang="zh-CN" altLang="en-US"/>
        </a:p>
      </dgm:t>
    </dgm:pt>
    <dgm:pt modelId="{A79A41A8-B547-4ED8-A056-36DE3F3A8A1C}" type="pres">
      <dgm:prSet presAssocID="{505D6CAB-FF2E-4E07-8AEF-55A0B6BD8C8F}" presName="ParentText" presStyleLbl="node1" presStyleIdx="0" presStyleCnt="5">
        <dgm:presLayoutVars>
          <dgm:chMax val="1"/>
          <dgm:chPref val="1"/>
          <dgm:bulletEnabled val="1"/>
        </dgm:presLayoutVars>
      </dgm:prSet>
      <dgm:spPr/>
      <dgm:t>
        <a:bodyPr/>
        <a:lstStyle/>
        <a:p>
          <a:endParaRPr lang="zh-CN" altLang="en-US"/>
        </a:p>
      </dgm:t>
    </dgm:pt>
    <dgm:pt modelId="{28447C56-0954-4CE0-B3FC-6EE3292814DC}" type="pres">
      <dgm:prSet presAssocID="{505D6CAB-FF2E-4E07-8AEF-55A0B6BD8C8F}" presName="ChildText" presStyleLbl="revTx" presStyleIdx="0" presStyleCnt="5" custScaleX="137683" custLinFactNeighborX="27937">
        <dgm:presLayoutVars>
          <dgm:chMax val="0"/>
          <dgm:chPref val="0"/>
          <dgm:bulletEnabled val="1"/>
        </dgm:presLayoutVars>
      </dgm:prSet>
      <dgm:spPr/>
      <dgm:t>
        <a:bodyPr/>
        <a:lstStyle/>
        <a:p>
          <a:endParaRPr lang="zh-CN" altLang="en-US"/>
        </a:p>
      </dgm:t>
    </dgm:pt>
    <dgm:pt modelId="{120D8D77-4826-4A0B-9990-E7FB4896CB55}" type="pres">
      <dgm:prSet presAssocID="{B9535A86-3381-46A3-88EE-D685AEBD69C1}" presName="sibTrans" presStyleCnt="0"/>
      <dgm:spPr/>
    </dgm:pt>
    <dgm:pt modelId="{0A249B26-DED2-468B-9711-669AA667C25A}" type="pres">
      <dgm:prSet presAssocID="{327742D5-0A08-46CF-8606-6564629DB95D}" presName="composite" presStyleCnt="0"/>
      <dgm:spPr/>
    </dgm:pt>
    <dgm:pt modelId="{F42C5938-39CE-41BC-B2F1-558672B6E4E1}" type="pres">
      <dgm:prSet presAssocID="{327742D5-0A08-46CF-8606-6564629DB95D}" presName="bentUpArrow1" presStyleLbl="alignImgPlace1" presStyleIdx="1" presStyleCnt="4"/>
      <dgm:spPr>
        <a:solidFill>
          <a:schemeClr val="accent4">
            <a:lumMod val="50000"/>
            <a:lumOff val="50000"/>
          </a:schemeClr>
        </a:solidFill>
      </dgm:spPr>
      <dgm:t>
        <a:bodyPr/>
        <a:lstStyle/>
        <a:p>
          <a:endParaRPr lang="zh-CN" altLang="en-US"/>
        </a:p>
      </dgm:t>
    </dgm:pt>
    <dgm:pt modelId="{E75D2253-6FAE-4611-B8C5-071E65BF898C}" type="pres">
      <dgm:prSet presAssocID="{327742D5-0A08-46CF-8606-6564629DB95D}" presName="ParentText" presStyleLbl="node1" presStyleIdx="1" presStyleCnt="5">
        <dgm:presLayoutVars>
          <dgm:chMax val="1"/>
          <dgm:chPref val="1"/>
          <dgm:bulletEnabled val="1"/>
        </dgm:presLayoutVars>
      </dgm:prSet>
      <dgm:spPr/>
      <dgm:t>
        <a:bodyPr/>
        <a:lstStyle/>
        <a:p>
          <a:endParaRPr lang="zh-CN" altLang="en-US"/>
        </a:p>
      </dgm:t>
    </dgm:pt>
    <dgm:pt modelId="{218AFD44-705F-4068-B31A-CB6062D74E37}" type="pres">
      <dgm:prSet presAssocID="{327742D5-0A08-46CF-8606-6564629DB95D}" presName="ChildText" presStyleLbl="revTx" presStyleIdx="1" presStyleCnt="5" custScaleX="361122" custLinFactX="33778" custLinFactNeighborX="100000">
        <dgm:presLayoutVars>
          <dgm:chMax val="0"/>
          <dgm:chPref val="0"/>
          <dgm:bulletEnabled val="1"/>
        </dgm:presLayoutVars>
      </dgm:prSet>
      <dgm:spPr/>
      <dgm:t>
        <a:bodyPr/>
        <a:lstStyle/>
        <a:p>
          <a:endParaRPr lang="zh-CN" altLang="en-US"/>
        </a:p>
      </dgm:t>
    </dgm:pt>
    <dgm:pt modelId="{1CD75220-6D97-4112-9C69-BF54AC84CAD8}" type="pres">
      <dgm:prSet presAssocID="{99821440-3DDF-464B-8E43-A5A70F87A525}" presName="sibTrans" presStyleCnt="0"/>
      <dgm:spPr/>
    </dgm:pt>
    <dgm:pt modelId="{55417E24-2CED-45D0-BE5F-AED33F62D8BF}" type="pres">
      <dgm:prSet presAssocID="{C0C167B0-9210-48EF-83B7-BDDBACA79FB1}" presName="composite" presStyleCnt="0"/>
      <dgm:spPr/>
    </dgm:pt>
    <dgm:pt modelId="{059E2930-B369-4121-BA70-4F781C7F3179}" type="pres">
      <dgm:prSet presAssocID="{C0C167B0-9210-48EF-83B7-BDDBACA79FB1}" presName="bentUpArrow1" presStyleLbl="alignImgPlace1" presStyleIdx="2" presStyleCnt="4"/>
      <dgm:spPr>
        <a:solidFill>
          <a:schemeClr val="accent4">
            <a:lumMod val="50000"/>
            <a:lumOff val="50000"/>
          </a:schemeClr>
        </a:solidFill>
      </dgm:spPr>
      <dgm:t>
        <a:bodyPr/>
        <a:lstStyle/>
        <a:p>
          <a:endParaRPr lang="zh-CN" altLang="en-US"/>
        </a:p>
      </dgm:t>
    </dgm:pt>
    <dgm:pt modelId="{B4A4357E-2696-4F7F-BD3E-DB0D7ADC2571}" type="pres">
      <dgm:prSet presAssocID="{C0C167B0-9210-48EF-83B7-BDDBACA79FB1}" presName="ParentText" presStyleLbl="node1" presStyleIdx="2" presStyleCnt="5">
        <dgm:presLayoutVars>
          <dgm:chMax val="1"/>
          <dgm:chPref val="1"/>
          <dgm:bulletEnabled val="1"/>
        </dgm:presLayoutVars>
      </dgm:prSet>
      <dgm:spPr/>
      <dgm:t>
        <a:bodyPr/>
        <a:lstStyle/>
        <a:p>
          <a:endParaRPr lang="zh-CN" altLang="en-US"/>
        </a:p>
      </dgm:t>
    </dgm:pt>
    <dgm:pt modelId="{C607A4B8-2F38-459B-8917-80E5C471854F}" type="pres">
      <dgm:prSet presAssocID="{C0C167B0-9210-48EF-83B7-BDDBACA79FB1}" presName="ChildText" presStyleLbl="revTx" presStyleIdx="2" presStyleCnt="5" custScaleX="353163" custLinFactX="39154" custLinFactNeighborX="100000">
        <dgm:presLayoutVars>
          <dgm:chMax val="0"/>
          <dgm:chPref val="0"/>
          <dgm:bulletEnabled val="1"/>
        </dgm:presLayoutVars>
      </dgm:prSet>
      <dgm:spPr/>
      <dgm:t>
        <a:bodyPr/>
        <a:lstStyle/>
        <a:p>
          <a:endParaRPr lang="zh-CN" altLang="en-US"/>
        </a:p>
      </dgm:t>
    </dgm:pt>
    <dgm:pt modelId="{8361E312-EF91-42A1-89B6-E9C4FF58A8B1}" type="pres">
      <dgm:prSet presAssocID="{AB013D49-3459-494B-9020-0BC09DF90C77}" presName="sibTrans" presStyleCnt="0"/>
      <dgm:spPr/>
    </dgm:pt>
    <dgm:pt modelId="{34307AAB-C3C3-4F1A-8DE8-0818C54B4406}" type="pres">
      <dgm:prSet presAssocID="{3D87F3D5-D934-44CE-839B-888BF0537760}" presName="composite" presStyleCnt="0"/>
      <dgm:spPr/>
    </dgm:pt>
    <dgm:pt modelId="{C1A7316C-DE8C-4A6A-951F-378516F76BAD}" type="pres">
      <dgm:prSet presAssocID="{3D87F3D5-D934-44CE-839B-888BF0537760}" presName="bentUpArrow1" presStyleLbl="alignImgPlace1" presStyleIdx="3" presStyleCnt="4"/>
      <dgm:spPr>
        <a:solidFill>
          <a:schemeClr val="accent4">
            <a:lumMod val="50000"/>
            <a:lumOff val="50000"/>
          </a:schemeClr>
        </a:solidFill>
      </dgm:spPr>
      <dgm:t>
        <a:bodyPr/>
        <a:lstStyle/>
        <a:p>
          <a:endParaRPr lang="zh-CN" altLang="en-US"/>
        </a:p>
      </dgm:t>
    </dgm:pt>
    <dgm:pt modelId="{5C174E2B-3C10-41E1-B591-12F38905D8FC}" type="pres">
      <dgm:prSet presAssocID="{3D87F3D5-D934-44CE-839B-888BF0537760}" presName="ParentText" presStyleLbl="node1" presStyleIdx="3" presStyleCnt="5">
        <dgm:presLayoutVars>
          <dgm:chMax val="1"/>
          <dgm:chPref val="1"/>
          <dgm:bulletEnabled val="1"/>
        </dgm:presLayoutVars>
      </dgm:prSet>
      <dgm:spPr/>
      <dgm:t>
        <a:bodyPr/>
        <a:lstStyle/>
        <a:p>
          <a:endParaRPr lang="zh-CN" altLang="en-US"/>
        </a:p>
      </dgm:t>
    </dgm:pt>
    <dgm:pt modelId="{D7FEBAAA-1EE0-4B5E-8225-92808194D4B4}" type="pres">
      <dgm:prSet presAssocID="{3D87F3D5-D934-44CE-839B-888BF0537760}" presName="ChildText" presStyleLbl="revTx" presStyleIdx="3" presStyleCnt="5" custScaleX="185796" custScaleY="144317" custLinFactNeighborX="63432">
        <dgm:presLayoutVars>
          <dgm:chMax val="0"/>
          <dgm:chPref val="0"/>
          <dgm:bulletEnabled val="1"/>
        </dgm:presLayoutVars>
      </dgm:prSet>
      <dgm:spPr/>
      <dgm:t>
        <a:bodyPr/>
        <a:lstStyle/>
        <a:p>
          <a:endParaRPr lang="zh-CN" altLang="en-US"/>
        </a:p>
      </dgm:t>
    </dgm:pt>
    <dgm:pt modelId="{EA7BF16B-9E2F-440B-B3FF-C5A7235A9C0A}" type="pres">
      <dgm:prSet presAssocID="{E32476A4-591D-4033-8317-1406F87434D5}" presName="sibTrans" presStyleCnt="0"/>
      <dgm:spPr/>
    </dgm:pt>
    <dgm:pt modelId="{35F84C55-D613-4C27-934A-315974E68ABA}" type="pres">
      <dgm:prSet presAssocID="{2DE2BF42-EF32-4149-9F77-8F8C42845DD3}" presName="composite" presStyleCnt="0"/>
      <dgm:spPr/>
    </dgm:pt>
    <dgm:pt modelId="{952314C5-AB95-40A5-8114-C1E837034136}" type="pres">
      <dgm:prSet presAssocID="{2DE2BF42-EF32-4149-9F77-8F8C42845DD3}" presName="ParentText" presStyleLbl="node1" presStyleIdx="4" presStyleCnt="5">
        <dgm:presLayoutVars>
          <dgm:chMax val="1"/>
          <dgm:chPref val="1"/>
          <dgm:bulletEnabled val="1"/>
        </dgm:presLayoutVars>
      </dgm:prSet>
      <dgm:spPr/>
      <dgm:t>
        <a:bodyPr/>
        <a:lstStyle/>
        <a:p>
          <a:endParaRPr lang="zh-CN" altLang="en-US"/>
        </a:p>
      </dgm:t>
    </dgm:pt>
    <dgm:pt modelId="{226CB937-B320-4CD4-B2E8-840F762C62EC}" type="pres">
      <dgm:prSet presAssocID="{2DE2BF42-EF32-4149-9F77-8F8C42845DD3}" presName="FinalChildText" presStyleLbl="revTx" presStyleIdx="4" presStyleCnt="5" custScaleX="169817" custLinFactNeighborX="41167">
        <dgm:presLayoutVars>
          <dgm:chMax val="0"/>
          <dgm:chPref val="0"/>
          <dgm:bulletEnabled val="1"/>
        </dgm:presLayoutVars>
      </dgm:prSet>
      <dgm:spPr/>
      <dgm:t>
        <a:bodyPr/>
        <a:lstStyle/>
        <a:p>
          <a:endParaRPr lang="zh-CN" altLang="en-US"/>
        </a:p>
      </dgm:t>
    </dgm:pt>
  </dgm:ptLst>
  <dgm:cxnLst>
    <dgm:cxn modelId="{C2658227-62DA-4D66-8977-C6D6659C788B}" type="presOf" srcId="{97DF84F9-B6EA-4770-9E99-4B0834B21984}" destId="{3F281787-F77E-4533-8CF9-4C1C7E94E49D}" srcOrd="0" destOrd="0" presId="urn:microsoft.com/office/officeart/2005/8/layout/StepDownProcess"/>
    <dgm:cxn modelId="{D2224AE8-8FDF-4161-8C41-3C6305AA3943}" srcId="{3D87F3D5-D934-44CE-839B-888BF0537760}" destId="{FAF4E2F2-B5B1-462E-ABDC-9FF62921C5C2}" srcOrd="2" destOrd="0" parTransId="{B0AC83A4-AF47-47E8-B40B-5B27884E342E}" sibTransId="{1AA3A284-69AE-485B-A3FA-2F4865D6DACA}"/>
    <dgm:cxn modelId="{73DFC5AE-9AD6-4236-9355-603228E47AE3}" srcId="{327742D5-0A08-46CF-8606-6564629DB95D}" destId="{766C5A07-6654-472C-9A9C-E0EE5080A97F}" srcOrd="0" destOrd="0" parTransId="{377F9440-CFD2-48D1-B350-74EE20DF6EAA}" sibTransId="{5BF27C56-707B-48E3-AC71-7BF55D69D04F}"/>
    <dgm:cxn modelId="{0344AC75-CBFC-4BF9-BB47-167B860C05FD}" srcId="{97DF84F9-B6EA-4770-9E99-4B0834B21984}" destId="{327742D5-0A08-46CF-8606-6564629DB95D}" srcOrd="1" destOrd="0" parTransId="{E7522C4F-AA20-4EAF-96EE-102772DCA8F5}" sibTransId="{99821440-3DDF-464B-8E43-A5A70F87A525}"/>
    <dgm:cxn modelId="{13B1C613-C095-4BCB-B0D1-2DFC10901514}" type="presOf" srcId="{2DE2BF42-EF32-4149-9F77-8F8C42845DD3}" destId="{952314C5-AB95-40A5-8114-C1E837034136}" srcOrd="0" destOrd="0" presId="urn:microsoft.com/office/officeart/2005/8/layout/StepDownProcess"/>
    <dgm:cxn modelId="{323D524F-DABF-4DF2-B381-57461CD54135}" srcId="{505D6CAB-FF2E-4E07-8AEF-55A0B6BD8C8F}" destId="{CA3B6A20-D876-4999-810D-D7F4C2F78574}" srcOrd="1" destOrd="0" parTransId="{546E82BD-237A-4C28-8C16-AD8175A7D12A}" sibTransId="{446FA776-2135-4060-A2F7-FA59A3445EA1}"/>
    <dgm:cxn modelId="{B5EF2582-0C29-45D1-BA98-DAF123D3BAA2}" srcId="{97DF84F9-B6EA-4770-9E99-4B0834B21984}" destId="{2DE2BF42-EF32-4149-9F77-8F8C42845DD3}" srcOrd="4" destOrd="0" parTransId="{280D0C6C-825C-4A38-9133-462365288E41}" sibTransId="{A41B8814-BCE4-4609-8C0C-62752940ABAE}"/>
    <dgm:cxn modelId="{6154AAAF-BC2C-4805-B363-360E4B76ED8E}" srcId="{3D87F3D5-D934-44CE-839B-888BF0537760}" destId="{EC7515CA-D373-4884-A3DE-8E31BCCBC6EC}" srcOrd="1" destOrd="0" parTransId="{C41D663B-BAB0-448B-8960-45E8E5CC73FA}" sibTransId="{EE87B442-1817-4115-B90B-9D5EAA00BEEC}"/>
    <dgm:cxn modelId="{DF2E2F75-8D8D-4A9F-B3F2-09ADFDE1EFCE}" srcId="{97DF84F9-B6EA-4770-9E99-4B0834B21984}" destId="{C0C167B0-9210-48EF-83B7-BDDBACA79FB1}" srcOrd="2" destOrd="0" parTransId="{2229E5A2-5C80-4F4D-82F4-6D521CEF2979}" sibTransId="{AB013D49-3459-494B-9020-0BC09DF90C77}"/>
    <dgm:cxn modelId="{656DD31B-57F7-411F-84B2-320ECACC9452}" type="presOf" srcId="{0136B450-E514-4514-9626-68156E9FF129}" destId="{C607A4B8-2F38-459B-8917-80E5C471854F}" srcOrd="0" destOrd="0" presId="urn:microsoft.com/office/officeart/2005/8/layout/StepDownProcess"/>
    <dgm:cxn modelId="{F501A31D-9B42-44EF-9218-FEE81029D35F}" srcId="{C0C167B0-9210-48EF-83B7-BDDBACA79FB1}" destId="{9E23952F-B928-452A-97E2-9E8DA1A50FEB}" srcOrd="1" destOrd="0" parTransId="{B62E6BB4-31AA-4C0A-BBE8-678D022CCEFF}" sibTransId="{6A240CE0-7FBF-41F1-9B15-156BA78ABB4C}"/>
    <dgm:cxn modelId="{86DB2AE1-CECD-4654-AC9C-A66D007284C5}" type="presOf" srcId="{8B6D822D-CA4B-409D-8D2A-541E0C50DF71}" destId="{226CB937-B320-4CD4-B2E8-840F762C62EC}" srcOrd="0" destOrd="1" presId="urn:microsoft.com/office/officeart/2005/8/layout/StepDownProcess"/>
    <dgm:cxn modelId="{4B696DB9-AFC5-48A2-9FE7-8D9063E28418}" type="presOf" srcId="{5DF97B9B-1F12-4A53-B7BF-A9725C3CC38A}" destId="{226CB937-B320-4CD4-B2E8-840F762C62EC}" srcOrd="0" destOrd="2" presId="urn:microsoft.com/office/officeart/2005/8/layout/StepDownProcess"/>
    <dgm:cxn modelId="{AB129E0F-B0EC-4E09-822E-2FDD2A97B52A}" type="presOf" srcId="{EC7515CA-D373-4884-A3DE-8E31BCCBC6EC}" destId="{D7FEBAAA-1EE0-4B5E-8225-92808194D4B4}" srcOrd="0" destOrd="1" presId="urn:microsoft.com/office/officeart/2005/8/layout/StepDownProcess"/>
    <dgm:cxn modelId="{5CA79161-E7C9-42F0-9DC9-0CFCBEAABE20}" srcId="{505D6CAB-FF2E-4E07-8AEF-55A0B6BD8C8F}" destId="{6CDCD212-6465-422A-B694-43919D6E9483}" srcOrd="0" destOrd="0" parTransId="{261DD8C4-87B3-4B0A-A275-25BB18FB6A4F}" sibTransId="{DFD5AB3A-5B47-4A36-810B-1CE6370DBB74}"/>
    <dgm:cxn modelId="{68312238-A448-456D-A132-3E03CEC1BD23}" type="presOf" srcId="{A863D204-6904-40BB-B41B-E2EF5730382D}" destId="{C607A4B8-2F38-459B-8917-80E5C471854F}" srcOrd="0" destOrd="2" presId="urn:microsoft.com/office/officeart/2005/8/layout/StepDownProcess"/>
    <dgm:cxn modelId="{35C59763-E2E1-4D3E-8B97-2A76304D14CD}" type="presOf" srcId="{45312C8C-91D0-40EB-B915-C111DE555C07}" destId="{226CB937-B320-4CD4-B2E8-840F762C62EC}" srcOrd="0" destOrd="3" presId="urn:microsoft.com/office/officeart/2005/8/layout/StepDownProcess"/>
    <dgm:cxn modelId="{DCFDE064-1441-4997-8E2E-E198A46BA58F}" srcId="{C0C167B0-9210-48EF-83B7-BDDBACA79FB1}" destId="{0136B450-E514-4514-9626-68156E9FF129}" srcOrd="0" destOrd="0" parTransId="{4E2EBC67-C162-41A1-8DD0-4EA216AA5398}" sibTransId="{9E72DB1D-BABC-4D47-8D9B-C04AA4A535CC}"/>
    <dgm:cxn modelId="{1F136BB8-AFED-4BE8-824C-C8309CECB106}" srcId="{2DE2BF42-EF32-4149-9F77-8F8C42845DD3}" destId="{45312C8C-91D0-40EB-B915-C111DE555C07}" srcOrd="3" destOrd="0" parTransId="{4417CD0F-AD61-448C-B3E5-F800356521B2}" sibTransId="{C9E18017-A59C-4D32-BDD6-206E196E9078}"/>
    <dgm:cxn modelId="{FAD724F2-DD0B-4765-A33F-6350B630F01C}" srcId="{C0C167B0-9210-48EF-83B7-BDDBACA79FB1}" destId="{A863D204-6904-40BB-B41B-E2EF5730382D}" srcOrd="2" destOrd="0" parTransId="{7163255B-1594-43D4-AEC8-AA424116352E}" sibTransId="{1852E3CA-6D38-4C6F-904B-2087F44A44ED}"/>
    <dgm:cxn modelId="{BE1318D5-2760-43E5-A453-E21089BA0888}" type="presOf" srcId="{FAF4E2F2-B5B1-462E-ABDC-9FF62921C5C2}" destId="{D7FEBAAA-1EE0-4B5E-8225-92808194D4B4}" srcOrd="0" destOrd="2" presId="urn:microsoft.com/office/officeart/2005/8/layout/StepDownProcess"/>
    <dgm:cxn modelId="{CF353C3E-8E13-46C2-A0A4-AD83AF5B13D8}" type="presOf" srcId="{47EC4781-D3C7-4054-96E2-E4DCF9DA014B}" destId="{226CB937-B320-4CD4-B2E8-840F762C62EC}" srcOrd="0" destOrd="0" presId="urn:microsoft.com/office/officeart/2005/8/layout/StepDownProcess"/>
    <dgm:cxn modelId="{25CAF6C8-BAD9-4EB1-91CC-4A588F5ACE1E}" type="presOf" srcId="{6CDCD212-6465-422A-B694-43919D6E9483}" destId="{28447C56-0954-4CE0-B3FC-6EE3292814DC}" srcOrd="0" destOrd="0" presId="urn:microsoft.com/office/officeart/2005/8/layout/StepDownProcess"/>
    <dgm:cxn modelId="{A46D660F-3AC3-4125-B20E-9A3185988FA1}" srcId="{97DF84F9-B6EA-4770-9E99-4B0834B21984}" destId="{505D6CAB-FF2E-4E07-8AEF-55A0B6BD8C8F}" srcOrd="0" destOrd="0" parTransId="{B63896F8-AD32-4A1D-8187-76F02CFBB774}" sibTransId="{B9535A86-3381-46A3-88EE-D685AEBD69C1}"/>
    <dgm:cxn modelId="{BC4AFD2E-73B7-41C0-8E30-1556DBB96C8B}" type="presOf" srcId="{9E23952F-B928-452A-97E2-9E8DA1A50FEB}" destId="{C607A4B8-2F38-459B-8917-80E5C471854F}" srcOrd="0" destOrd="1" presId="urn:microsoft.com/office/officeart/2005/8/layout/StepDownProcess"/>
    <dgm:cxn modelId="{7FBA941B-4DCB-452A-B8E0-5ECD6E78A16C}" type="presOf" srcId="{3D87F3D5-D934-44CE-839B-888BF0537760}" destId="{5C174E2B-3C10-41E1-B591-12F38905D8FC}" srcOrd="0" destOrd="0" presId="urn:microsoft.com/office/officeart/2005/8/layout/StepDownProcess"/>
    <dgm:cxn modelId="{A62CEAF5-F960-44E5-A15C-82089480FFB2}" srcId="{327742D5-0A08-46CF-8606-6564629DB95D}" destId="{8CC851F3-A1E5-4D3E-B5C6-FE0D5EDC6375}" srcOrd="1" destOrd="0" parTransId="{323E4D1B-3571-4CEC-A30D-5131D8A12C26}" sibTransId="{2928FE81-2D94-4A03-A73C-EC4DBC01AE62}"/>
    <dgm:cxn modelId="{4426FA93-3A2B-4E5F-AFF8-D1CAEF462D43}" type="presOf" srcId="{327742D5-0A08-46CF-8606-6564629DB95D}" destId="{E75D2253-6FAE-4611-B8C5-071E65BF898C}" srcOrd="0" destOrd="0" presId="urn:microsoft.com/office/officeart/2005/8/layout/StepDownProcess"/>
    <dgm:cxn modelId="{BC922E4A-2482-48C6-A011-D2915A8667F0}" type="presOf" srcId="{CA3B6A20-D876-4999-810D-D7F4C2F78574}" destId="{28447C56-0954-4CE0-B3FC-6EE3292814DC}" srcOrd="0" destOrd="1" presId="urn:microsoft.com/office/officeart/2005/8/layout/StepDownProcess"/>
    <dgm:cxn modelId="{9131CAC6-BCA1-461A-8692-16DA39506352}" type="presOf" srcId="{8CC851F3-A1E5-4D3E-B5C6-FE0D5EDC6375}" destId="{218AFD44-705F-4068-B31A-CB6062D74E37}" srcOrd="0" destOrd="1" presId="urn:microsoft.com/office/officeart/2005/8/layout/StepDownProcess"/>
    <dgm:cxn modelId="{5BE1824C-105A-445F-924E-0CF938A95E4C}" srcId="{2DE2BF42-EF32-4149-9F77-8F8C42845DD3}" destId="{47EC4781-D3C7-4054-96E2-E4DCF9DA014B}" srcOrd="0" destOrd="0" parTransId="{959DC9DE-03F4-4CE1-A1CB-43C508C7926A}" sibTransId="{EB01FD46-5F1E-49FB-B441-D741A693C4E5}"/>
    <dgm:cxn modelId="{929D461B-40CA-4207-9FF5-BD7CBD04CE84}" srcId="{3D87F3D5-D934-44CE-839B-888BF0537760}" destId="{BF83F28E-76A3-4640-99A3-D5F07B973ACF}" srcOrd="0" destOrd="0" parTransId="{25C656B8-EC17-4615-BBBB-C6AD5DED1B60}" sibTransId="{E618E7FB-F03D-4BEA-8601-37018C406051}"/>
    <dgm:cxn modelId="{5E6A85CC-F3D0-4030-8316-03282F4CEB66}" type="presOf" srcId="{C0C167B0-9210-48EF-83B7-BDDBACA79FB1}" destId="{B4A4357E-2696-4F7F-BD3E-DB0D7ADC2571}" srcOrd="0" destOrd="0" presId="urn:microsoft.com/office/officeart/2005/8/layout/StepDownProcess"/>
    <dgm:cxn modelId="{CD2C91B7-99B3-45C3-AF96-4D2A4BFF7983}" type="presOf" srcId="{505D6CAB-FF2E-4E07-8AEF-55A0B6BD8C8F}" destId="{A79A41A8-B547-4ED8-A056-36DE3F3A8A1C}" srcOrd="0" destOrd="0" presId="urn:microsoft.com/office/officeart/2005/8/layout/StepDownProcess"/>
    <dgm:cxn modelId="{B750F378-4705-416D-A4F3-98D0595D2211}" srcId="{2DE2BF42-EF32-4149-9F77-8F8C42845DD3}" destId="{5DF97B9B-1F12-4A53-B7BF-A9725C3CC38A}" srcOrd="2" destOrd="0" parTransId="{E10D3A3E-11B6-449E-A6F2-B8321D1CB776}" sibTransId="{88D17D32-DFF3-4C12-A584-68A584A7A5BC}"/>
    <dgm:cxn modelId="{433781B5-D77C-4328-9D3D-90DA9D352A65}" type="presOf" srcId="{BF83F28E-76A3-4640-99A3-D5F07B973ACF}" destId="{D7FEBAAA-1EE0-4B5E-8225-92808194D4B4}" srcOrd="0" destOrd="0" presId="urn:microsoft.com/office/officeart/2005/8/layout/StepDownProcess"/>
    <dgm:cxn modelId="{E0E5BF67-D803-4841-902D-241A2E454F58}" type="presOf" srcId="{766C5A07-6654-472C-9A9C-E0EE5080A97F}" destId="{218AFD44-705F-4068-B31A-CB6062D74E37}" srcOrd="0" destOrd="0" presId="urn:microsoft.com/office/officeart/2005/8/layout/StepDownProcess"/>
    <dgm:cxn modelId="{2246DF49-F8CA-423B-97E4-54A808B23D18}" srcId="{97DF84F9-B6EA-4770-9E99-4B0834B21984}" destId="{3D87F3D5-D934-44CE-839B-888BF0537760}" srcOrd="3" destOrd="0" parTransId="{08BE2EDF-9B74-49A1-AFCE-D924D8B4D08A}" sibTransId="{E32476A4-591D-4033-8317-1406F87434D5}"/>
    <dgm:cxn modelId="{731DE124-3B2D-4121-8732-DA474CA24138}" srcId="{2DE2BF42-EF32-4149-9F77-8F8C42845DD3}" destId="{8B6D822D-CA4B-409D-8D2A-541E0C50DF71}" srcOrd="1" destOrd="0" parTransId="{CD796847-0370-46BD-9ADC-149DE156EE5E}" sibTransId="{26A42AC4-B8B2-412A-9A12-7179E8A4CBC3}"/>
    <dgm:cxn modelId="{616E2241-F7A3-4B9B-B4FE-16F2F6E709CD}" type="presParOf" srcId="{3F281787-F77E-4533-8CF9-4C1C7E94E49D}" destId="{BBE9C607-318D-4911-9302-9FD2FE4BC445}" srcOrd="0" destOrd="0" presId="urn:microsoft.com/office/officeart/2005/8/layout/StepDownProcess"/>
    <dgm:cxn modelId="{11D68EE4-B6D6-4030-8332-061914C6390B}" type="presParOf" srcId="{BBE9C607-318D-4911-9302-9FD2FE4BC445}" destId="{AFFDA55B-931C-4EAD-B105-EDF9604B4549}" srcOrd="0" destOrd="0" presId="urn:microsoft.com/office/officeart/2005/8/layout/StepDownProcess"/>
    <dgm:cxn modelId="{FEC3F406-58DD-475D-8840-53B08D692961}" type="presParOf" srcId="{BBE9C607-318D-4911-9302-9FD2FE4BC445}" destId="{A79A41A8-B547-4ED8-A056-36DE3F3A8A1C}" srcOrd="1" destOrd="0" presId="urn:microsoft.com/office/officeart/2005/8/layout/StepDownProcess"/>
    <dgm:cxn modelId="{8BC86FB4-67E3-4122-A540-DEC41299EDF2}" type="presParOf" srcId="{BBE9C607-318D-4911-9302-9FD2FE4BC445}" destId="{28447C56-0954-4CE0-B3FC-6EE3292814DC}" srcOrd="2" destOrd="0" presId="urn:microsoft.com/office/officeart/2005/8/layout/StepDownProcess"/>
    <dgm:cxn modelId="{D06A372E-3275-4534-B414-31610B71806E}" type="presParOf" srcId="{3F281787-F77E-4533-8CF9-4C1C7E94E49D}" destId="{120D8D77-4826-4A0B-9990-E7FB4896CB55}" srcOrd="1" destOrd="0" presId="urn:microsoft.com/office/officeart/2005/8/layout/StepDownProcess"/>
    <dgm:cxn modelId="{9BED784B-F51E-463F-A155-547433DAB91C}" type="presParOf" srcId="{3F281787-F77E-4533-8CF9-4C1C7E94E49D}" destId="{0A249B26-DED2-468B-9711-669AA667C25A}" srcOrd="2" destOrd="0" presId="urn:microsoft.com/office/officeart/2005/8/layout/StepDownProcess"/>
    <dgm:cxn modelId="{96CA8693-0170-49AB-904E-8613169595E2}" type="presParOf" srcId="{0A249B26-DED2-468B-9711-669AA667C25A}" destId="{F42C5938-39CE-41BC-B2F1-558672B6E4E1}" srcOrd="0" destOrd="0" presId="urn:microsoft.com/office/officeart/2005/8/layout/StepDownProcess"/>
    <dgm:cxn modelId="{57D58D10-2006-4348-9B86-3FA0FAAC1475}" type="presParOf" srcId="{0A249B26-DED2-468B-9711-669AA667C25A}" destId="{E75D2253-6FAE-4611-B8C5-071E65BF898C}" srcOrd="1" destOrd="0" presId="urn:microsoft.com/office/officeart/2005/8/layout/StepDownProcess"/>
    <dgm:cxn modelId="{74B28ED0-41C5-4D6B-89EB-220FD2EB156A}" type="presParOf" srcId="{0A249B26-DED2-468B-9711-669AA667C25A}" destId="{218AFD44-705F-4068-B31A-CB6062D74E37}" srcOrd="2" destOrd="0" presId="urn:microsoft.com/office/officeart/2005/8/layout/StepDownProcess"/>
    <dgm:cxn modelId="{AA20BCC6-B7BD-44CE-AC21-739436E9324E}" type="presParOf" srcId="{3F281787-F77E-4533-8CF9-4C1C7E94E49D}" destId="{1CD75220-6D97-4112-9C69-BF54AC84CAD8}" srcOrd="3" destOrd="0" presId="urn:microsoft.com/office/officeart/2005/8/layout/StepDownProcess"/>
    <dgm:cxn modelId="{404A28A0-E6AA-40D0-99F3-FD83D1208EDA}" type="presParOf" srcId="{3F281787-F77E-4533-8CF9-4C1C7E94E49D}" destId="{55417E24-2CED-45D0-BE5F-AED33F62D8BF}" srcOrd="4" destOrd="0" presId="urn:microsoft.com/office/officeart/2005/8/layout/StepDownProcess"/>
    <dgm:cxn modelId="{B7225009-F1E3-4EDF-BE4B-F5E8A06BF35A}" type="presParOf" srcId="{55417E24-2CED-45D0-BE5F-AED33F62D8BF}" destId="{059E2930-B369-4121-BA70-4F781C7F3179}" srcOrd="0" destOrd="0" presId="urn:microsoft.com/office/officeart/2005/8/layout/StepDownProcess"/>
    <dgm:cxn modelId="{E71DC860-6069-47BA-A4EA-501455EF9A86}" type="presParOf" srcId="{55417E24-2CED-45D0-BE5F-AED33F62D8BF}" destId="{B4A4357E-2696-4F7F-BD3E-DB0D7ADC2571}" srcOrd="1" destOrd="0" presId="urn:microsoft.com/office/officeart/2005/8/layout/StepDownProcess"/>
    <dgm:cxn modelId="{CF685863-E0FC-4712-8FC9-C297D45EEC3C}" type="presParOf" srcId="{55417E24-2CED-45D0-BE5F-AED33F62D8BF}" destId="{C607A4B8-2F38-459B-8917-80E5C471854F}" srcOrd="2" destOrd="0" presId="urn:microsoft.com/office/officeart/2005/8/layout/StepDownProcess"/>
    <dgm:cxn modelId="{7045069C-1D3A-4B39-9F91-7E1B40C90D7E}" type="presParOf" srcId="{3F281787-F77E-4533-8CF9-4C1C7E94E49D}" destId="{8361E312-EF91-42A1-89B6-E9C4FF58A8B1}" srcOrd="5" destOrd="0" presId="urn:microsoft.com/office/officeart/2005/8/layout/StepDownProcess"/>
    <dgm:cxn modelId="{27FE6D5C-4257-4D0E-9BB8-C5EAD6DA7BC6}" type="presParOf" srcId="{3F281787-F77E-4533-8CF9-4C1C7E94E49D}" destId="{34307AAB-C3C3-4F1A-8DE8-0818C54B4406}" srcOrd="6" destOrd="0" presId="urn:microsoft.com/office/officeart/2005/8/layout/StepDownProcess"/>
    <dgm:cxn modelId="{44FD83CE-4C03-4951-A43D-391DEE06B7E3}" type="presParOf" srcId="{34307AAB-C3C3-4F1A-8DE8-0818C54B4406}" destId="{C1A7316C-DE8C-4A6A-951F-378516F76BAD}" srcOrd="0" destOrd="0" presId="urn:microsoft.com/office/officeart/2005/8/layout/StepDownProcess"/>
    <dgm:cxn modelId="{C4FF0754-AE27-4618-8424-D497E13CE6A8}" type="presParOf" srcId="{34307AAB-C3C3-4F1A-8DE8-0818C54B4406}" destId="{5C174E2B-3C10-41E1-B591-12F38905D8FC}" srcOrd="1" destOrd="0" presId="urn:microsoft.com/office/officeart/2005/8/layout/StepDownProcess"/>
    <dgm:cxn modelId="{141F0CA5-4865-40C0-B506-20281EC86A32}" type="presParOf" srcId="{34307AAB-C3C3-4F1A-8DE8-0818C54B4406}" destId="{D7FEBAAA-1EE0-4B5E-8225-92808194D4B4}" srcOrd="2" destOrd="0" presId="urn:microsoft.com/office/officeart/2005/8/layout/StepDownProcess"/>
    <dgm:cxn modelId="{55A5FCDE-5F06-42DD-82F6-2094FFB1FAB6}" type="presParOf" srcId="{3F281787-F77E-4533-8CF9-4C1C7E94E49D}" destId="{EA7BF16B-9E2F-440B-B3FF-C5A7235A9C0A}" srcOrd="7" destOrd="0" presId="urn:microsoft.com/office/officeart/2005/8/layout/StepDownProcess"/>
    <dgm:cxn modelId="{38959886-FF9A-4830-8464-F6B4DBEBFA70}" type="presParOf" srcId="{3F281787-F77E-4533-8CF9-4C1C7E94E49D}" destId="{35F84C55-D613-4C27-934A-315974E68ABA}" srcOrd="8" destOrd="0" presId="urn:microsoft.com/office/officeart/2005/8/layout/StepDownProcess"/>
    <dgm:cxn modelId="{4F877A78-A495-454D-AD9A-0CF68ECFBEAF}" type="presParOf" srcId="{35F84C55-D613-4C27-934A-315974E68ABA}" destId="{952314C5-AB95-40A5-8114-C1E837034136}" srcOrd="0" destOrd="0" presId="urn:microsoft.com/office/officeart/2005/8/layout/StepDownProcess"/>
    <dgm:cxn modelId="{722E2079-0903-4140-8674-F87DB1EAC901}" type="presParOf" srcId="{35F84C55-D613-4C27-934A-315974E68ABA}" destId="{226CB937-B320-4CD4-B2E8-840F762C62EC}"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DA55B-931C-4EAD-B105-EDF9604B4549}">
      <dsp:nvSpPr>
        <dsp:cNvPr id="0" name=""/>
        <dsp:cNvSpPr/>
      </dsp:nvSpPr>
      <dsp:spPr>
        <a:xfrm rot="5400000">
          <a:off x="866937" y="831068"/>
          <a:ext cx="726224" cy="826781"/>
        </a:xfrm>
        <a:prstGeom prst="bentUpArrow">
          <a:avLst>
            <a:gd name="adj1" fmla="val 32840"/>
            <a:gd name="adj2" fmla="val 25000"/>
            <a:gd name="adj3" fmla="val 35780"/>
          </a:avLst>
        </a:prstGeom>
        <a:solidFill>
          <a:schemeClr val="accent4">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9A41A8-B547-4ED8-A056-36DE3F3A8A1C}">
      <dsp:nvSpPr>
        <dsp:cNvPr id="0" name=""/>
        <dsp:cNvSpPr/>
      </dsp:nvSpPr>
      <dsp:spPr>
        <a:xfrm>
          <a:off x="674532" y="26034"/>
          <a:ext cx="1222534" cy="855734"/>
        </a:xfrm>
        <a:prstGeom prst="roundRect">
          <a:avLst>
            <a:gd name="adj" fmla="val 1667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踩点</a:t>
          </a:r>
          <a:endParaRPr lang="zh-CN" altLang="en-US" sz="3300" kern="1200" dirty="0"/>
        </a:p>
      </dsp:txBody>
      <dsp:txXfrm>
        <a:off x="716313" y="67815"/>
        <a:ext cx="1138972" cy="772172"/>
      </dsp:txXfrm>
    </dsp:sp>
    <dsp:sp modelId="{28447C56-0954-4CE0-B3FC-6EE3292814DC}">
      <dsp:nvSpPr>
        <dsp:cNvPr id="0" name=""/>
        <dsp:cNvSpPr/>
      </dsp:nvSpPr>
      <dsp:spPr>
        <a:xfrm>
          <a:off x="1977940" y="107647"/>
          <a:ext cx="1224215" cy="69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域名查询</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err="1" smtClean="0"/>
            <a:t>Whois</a:t>
          </a:r>
          <a:endParaRPr lang="zh-CN" altLang="en-US" sz="1400" kern="1200" dirty="0"/>
        </a:p>
      </dsp:txBody>
      <dsp:txXfrm>
        <a:off x="1977940" y="107647"/>
        <a:ext cx="1224215" cy="691642"/>
      </dsp:txXfrm>
    </dsp:sp>
    <dsp:sp modelId="{F42C5938-39CE-41BC-B2F1-558672B6E4E1}">
      <dsp:nvSpPr>
        <dsp:cNvPr id="0" name=""/>
        <dsp:cNvSpPr/>
      </dsp:nvSpPr>
      <dsp:spPr>
        <a:xfrm rot="5400000">
          <a:off x="1960963" y="1792340"/>
          <a:ext cx="726224" cy="826781"/>
        </a:xfrm>
        <a:prstGeom prst="bentUpArrow">
          <a:avLst>
            <a:gd name="adj1" fmla="val 32840"/>
            <a:gd name="adj2" fmla="val 25000"/>
            <a:gd name="adj3" fmla="val 35780"/>
          </a:avLst>
        </a:prstGeom>
        <a:solidFill>
          <a:schemeClr val="accent4">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D2253-6FAE-4611-B8C5-071E65BF898C}">
      <dsp:nvSpPr>
        <dsp:cNvPr id="0" name=""/>
        <dsp:cNvSpPr/>
      </dsp:nvSpPr>
      <dsp:spPr>
        <a:xfrm>
          <a:off x="1768557" y="987306"/>
          <a:ext cx="1222534" cy="855734"/>
        </a:xfrm>
        <a:prstGeom prst="roundRect">
          <a:avLst>
            <a:gd name="adj" fmla="val 1667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扫描</a:t>
          </a:r>
          <a:endParaRPr lang="zh-CN" altLang="en-US" sz="3300" kern="1200" dirty="0"/>
        </a:p>
      </dsp:txBody>
      <dsp:txXfrm>
        <a:off x="1810338" y="1029087"/>
        <a:ext cx="1138972" cy="772172"/>
      </dsp:txXfrm>
    </dsp:sp>
    <dsp:sp modelId="{218AFD44-705F-4068-B31A-CB6062D74E37}">
      <dsp:nvSpPr>
        <dsp:cNvPr id="0" name=""/>
        <dsp:cNvSpPr/>
      </dsp:nvSpPr>
      <dsp:spPr>
        <a:xfrm>
          <a:off x="3019696" y="1068920"/>
          <a:ext cx="3210935" cy="69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dirty="0" smtClean="0">
              <a:solidFill>
                <a:schemeClr val="tx1"/>
              </a:solidFill>
            </a:rPr>
            <a:t>IP/</a:t>
          </a:r>
          <a:r>
            <a:rPr lang="zh-CN" altLang="en-US" sz="1400" kern="1200" dirty="0" smtClean="0">
              <a:solidFill>
                <a:schemeClr val="tx1"/>
              </a:solidFill>
            </a:rPr>
            <a:t>端口扫描</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en-US" altLang="en-US" sz="1400" kern="1200" dirty="0" smtClean="0">
              <a:solidFill>
                <a:schemeClr val="tx1"/>
              </a:solidFill>
            </a:rPr>
            <a:t>OS/</a:t>
          </a:r>
          <a:r>
            <a:rPr lang="zh-CN" altLang="en-US" sz="1400" kern="1200" dirty="0" smtClean="0">
              <a:solidFill>
                <a:schemeClr val="tx1"/>
              </a:solidFill>
            </a:rPr>
            <a:t>应用系统探测</a:t>
          </a:r>
          <a:endParaRPr lang="zh-CN" altLang="en-US" sz="1400" kern="1200" dirty="0">
            <a:solidFill>
              <a:schemeClr val="tx1"/>
            </a:solidFill>
          </a:endParaRPr>
        </a:p>
      </dsp:txBody>
      <dsp:txXfrm>
        <a:off x="3019696" y="1068920"/>
        <a:ext cx="3210935" cy="691642"/>
      </dsp:txXfrm>
    </dsp:sp>
    <dsp:sp modelId="{059E2930-B369-4121-BA70-4F781C7F3179}">
      <dsp:nvSpPr>
        <dsp:cNvPr id="0" name=""/>
        <dsp:cNvSpPr/>
      </dsp:nvSpPr>
      <dsp:spPr>
        <a:xfrm rot="5400000">
          <a:off x="3054989" y="2753613"/>
          <a:ext cx="726224" cy="826781"/>
        </a:xfrm>
        <a:prstGeom prst="bentUpArrow">
          <a:avLst>
            <a:gd name="adj1" fmla="val 32840"/>
            <a:gd name="adj2" fmla="val 25000"/>
            <a:gd name="adj3" fmla="val 35780"/>
          </a:avLst>
        </a:prstGeom>
        <a:solidFill>
          <a:schemeClr val="accent4">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A4357E-2696-4F7F-BD3E-DB0D7ADC2571}">
      <dsp:nvSpPr>
        <dsp:cNvPr id="0" name=""/>
        <dsp:cNvSpPr/>
      </dsp:nvSpPr>
      <dsp:spPr>
        <a:xfrm>
          <a:off x="2862583" y="1948578"/>
          <a:ext cx="1222534" cy="855734"/>
        </a:xfrm>
        <a:prstGeom prst="roundRect">
          <a:avLst>
            <a:gd name="adj" fmla="val 1667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提权</a:t>
          </a:r>
          <a:endParaRPr lang="zh-CN" altLang="en-US" sz="3300" kern="1200" dirty="0"/>
        </a:p>
      </dsp:txBody>
      <dsp:txXfrm>
        <a:off x="2904364" y="1990359"/>
        <a:ext cx="1138972" cy="772172"/>
      </dsp:txXfrm>
    </dsp:sp>
    <dsp:sp modelId="{C607A4B8-2F38-459B-8917-80E5C471854F}">
      <dsp:nvSpPr>
        <dsp:cNvPr id="0" name=""/>
        <dsp:cNvSpPr/>
      </dsp:nvSpPr>
      <dsp:spPr>
        <a:xfrm>
          <a:off x="4196907" y="2030192"/>
          <a:ext cx="3140167" cy="69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破解密码</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各种注入</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漏洞利用（操作系统、应用系统）</a:t>
          </a:r>
          <a:endParaRPr lang="zh-CN" altLang="en-US" sz="1400" kern="1200" dirty="0">
            <a:solidFill>
              <a:schemeClr val="tx1"/>
            </a:solidFill>
          </a:endParaRPr>
        </a:p>
      </dsp:txBody>
      <dsp:txXfrm>
        <a:off x="4196907" y="2030192"/>
        <a:ext cx="3140167" cy="691642"/>
      </dsp:txXfrm>
    </dsp:sp>
    <dsp:sp modelId="{C1A7316C-DE8C-4A6A-951F-378516F76BAD}">
      <dsp:nvSpPr>
        <dsp:cNvPr id="0" name=""/>
        <dsp:cNvSpPr/>
      </dsp:nvSpPr>
      <dsp:spPr>
        <a:xfrm rot="5400000">
          <a:off x="4149014" y="3786529"/>
          <a:ext cx="726224" cy="826781"/>
        </a:xfrm>
        <a:prstGeom prst="bentUpArrow">
          <a:avLst>
            <a:gd name="adj1" fmla="val 32840"/>
            <a:gd name="adj2" fmla="val 25000"/>
            <a:gd name="adj3" fmla="val 35780"/>
          </a:avLst>
        </a:prstGeom>
        <a:solidFill>
          <a:schemeClr val="accent4">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174E2B-3C10-41E1-B591-12F38905D8FC}">
      <dsp:nvSpPr>
        <dsp:cNvPr id="0" name=""/>
        <dsp:cNvSpPr/>
      </dsp:nvSpPr>
      <dsp:spPr>
        <a:xfrm>
          <a:off x="3956609" y="2981494"/>
          <a:ext cx="1222534" cy="855734"/>
        </a:xfrm>
        <a:prstGeom prst="roundRect">
          <a:avLst>
            <a:gd name="adj" fmla="val 16670"/>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破坏</a:t>
          </a:r>
          <a:endParaRPr lang="zh-CN" altLang="en-US" sz="3300" kern="1200" dirty="0"/>
        </a:p>
      </dsp:txBody>
      <dsp:txXfrm>
        <a:off x="3998390" y="3023275"/>
        <a:ext cx="1138972" cy="772172"/>
      </dsp:txXfrm>
    </dsp:sp>
    <dsp:sp modelId="{D7FEBAAA-1EE0-4B5E-8225-92808194D4B4}">
      <dsp:nvSpPr>
        <dsp:cNvPr id="0" name=""/>
        <dsp:cNvSpPr/>
      </dsp:nvSpPr>
      <dsp:spPr>
        <a:xfrm>
          <a:off x="5361723" y="2909851"/>
          <a:ext cx="1652014" cy="998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上传木马、病毒、恶意代码</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修改网页</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窃取信息</a:t>
          </a:r>
          <a:endParaRPr lang="zh-CN" altLang="en-US" sz="1400" kern="1200" dirty="0">
            <a:solidFill>
              <a:schemeClr val="tx1"/>
            </a:solidFill>
          </a:endParaRPr>
        </a:p>
      </dsp:txBody>
      <dsp:txXfrm>
        <a:off x="5361723" y="2909851"/>
        <a:ext cx="1652014" cy="998157"/>
      </dsp:txXfrm>
    </dsp:sp>
    <dsp:sp modelId="{952314C5-AB95-40A5-8114-C1E837034136}">
      <dsp:nvSpPr>
        <dsp:cNvPr id="0" name=""/>
        <dsp:cNvSpPr/>
      </dsp:nvSpPr>
      <dsp:spPr>
        <a:xfrm>
          <a:off x="5050634" y="3942767"/>
          <a:ext cx="1222534" cy="855734"/>
        </a:xfrm>
        <a:prstGeom prst="roundRect">
          <a:avLst>
            <a:gd name="adj" fmla="val 1667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后门</a:t>
          </a:r>
          <a:endParaRPr lang="zh-CN" altLang="en-US" sz="3300" kern="1200" dirty="0"/>
        </a:p>
      </dsp:txBody>
      <dsp:txXfrm>
        <a:off x="5092415" y="3984548"/>
        <a:ext cx="1138972" cy="772172"/>
      </dsp:txXfrm>
    </dsp:sp>
    <dsp:sp modelId="{226CB937-B320-4CD4-B2E8-840F762C62EC}">
      <dsp:nvSpPr>
        <dsp:cNvPr id="0" name=""/>
        <dsp:cNvSpPr/>
      </dsp:nvSpPr>
      <dsp:spPr>
        <a:xfrm>
          <a:off x="6328817" y="4024381"/>
          <a:ext cx="1509936" cy="69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远程控制</a:t>
          </a:r>
          <a:r>
            <a:rPr lang="en-US" altLang="en-US" sz="1400" kern="1200" dirty="0" smtClean="0">
              <a:solidFill>
                <a:schemeClr val="tx1"/>
              </a:solidFill>
            </a:rPr>
            <a:t>VNC</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创建账号</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安装监控机制</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销毁痕迹</a:t>
          </a:r>
          <a:endParaRPr lang="zh-CN" altLang="en-US" sz="1400" kern="1200" dirty="0">
            <a:solidFill>
              <a:schemeClr val="tx1"/>
            </a:solidFill>
          </a:endParaRPr>
        </a:p>
      </dsp:txBody>
      <dsp:txXfrm>
        <a:off x="6328817" y="4024381"/>
        <a:ext cx="1509936" cy="69164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3E43A7AD-B18F-41E0-9CA5-5E2CD3D7B7AD}" type="slidenum">
              <a:rPr lang="en-US"/>
              <a:pPr/>
              <a:t>‹#›</a:t>
            </a:fld>
            <a:endParaRPr lang="en-US"/>
          </a:p>
        </p:txBody>
      </p:sp>
    </p:spTree>
    <p:extLst>
      <p:ext uri="{BB962C8B-B14F-4D97-AF65-F5344CB8AC3E}">
        <p14:creationId xmlns:p14="http://schemas.microsoft.com/office/powerpoint/2010/main" val="2196792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E43A7AD-B18F-41E0-9CA5-5E2CD3D7B7A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20</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E43A7AD-B18F-41E0-9CA5-5E2CD3D7B7AD}" type="slidenum">
              <a:rPr lang="en-US" smtClean="0"/>
              <a:pPr/>
              <a:t>2</a:t>
            </a:fld>
            <a:endParaRPr lang="en-US"/>
          </a:p>
        </p:txBody>
      </p:sp>
    </p:spTree>
    <p:extLst>
      <p:ext uri="{BB962C8B-B14F-4D97-AF65-F5344CB8AC3E}">
        <p14:creationId xmlns:p14="http://schemas.microsoft.com/office/powerpoint/2010/main" val="75892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26</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30</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36</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40</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46</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50</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56</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60</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64</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66</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67</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70</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71</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8</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72</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73</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75</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76</a:t>
            </a:fld>
            <a:endParaRPr lang="en-US"/>
          </a:p>
        </p:txBody>
      </p:sp>
    </p:spTree>
    <p:extLst>
      <p:ext uri="{BB962C8B-B14F-4D97-AF65-F5344CB8AC3E}">
        <p14:creationId xmlns:p14="http://schemas.microsoft.com/office/powerpoint/2010/main" val="598243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9</a:t>
            </a:fld>
            <a:endParaRPr lang="en-US"/>
          </a:p>
        </p:txBody>
      </p:sp>
    </p:spTree>
    <p:extLst>
      <p:ext uri="{BB962C8B-B14F-4D97-AF65-F5344CB8AC3E}">
        <p14:creationId xmlns:p14="http://schemas.microsoft.com/office/powerpoint/2010/main" val="414538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10</a:t>
            </a:fld>
            <a:endParaRPr lang="en-US"/>
          </a:p>
        </p:txBody>
      </p:sp>
    </p:spTree>
    <p:extLst>
      <p:ext uri="{BB962C8B-B14F-4D97-AF65-F5344CB8AC3E}">
        <p14:creationId xmlns:p14="http://schemas.microsoft.com/office/powerpoint/2010/main" val="414538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userDrawn="1"/>
        </p:nvPicPr>
        <p:blipFill>
          <a:blip r:embed="rId2" cstate="print"/>
          <a:srcRect l="394" t="211" r="157" b="398"/>
          <a:stretch>
            <a:fillRect/>
          </a:stretch>
        </p:blipFill>
        <p:spPr bwMode="auto">
          <a:xfrm>
            <a:off x="0" y="0"/>
            <a:ext cx="9143999" cy="6858000"/>
          </a:xfrm>
          <a:prstGeom prst="rect">
            <a:avLst/>
          </a:prstGeom>
          <a:noFill/>
          <a:ln w="9525">
            <a:noFill/>
            <a:miter lim="800000"/>
            <a:headEnd/>
            <a:tailEnd/>
          </a:ln>
        </p:spPr>
      </p:pic>
      <p:sp>
        <p:nvSpPr>
          <p:cNvPr id="2" name="标题 1"/>
          <p:cNvSpPr>
            <a:spLocks noGrp="1"/>
          </p:cNvSpPr>
          <p:nvPr>
            <p:ph type="ctrTitle"/>
          </p:nvPr>
        </p:nvSpPr>
        <p:spPr>
          <a:xfrm>
            <a:off x="785812" y="1196752"/>
            <a:ext cx="7026548" cy="718964"/>
          </a:xfrm>
          <a:prstGeom prst="rect">
            <a:avLst/>
          </a:prstGeom>
        </p:spPr>
        <p:txBody>
          <a:bodyPr anchor="b"/>
          <a:lstStyle>
            <a:lvl1pPr algn="l">
              <a:defRPr sz="39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85812" y="1953988"/>
            <a:ext cx="7026547" cy="538907"/>
          </a:xfrm>
          <a:prstGeom prst="rect">
            <a:avLst/>
          </a:prstGeom>
        </p:spPr>
        <p:txBody>
          <a:bodyPr/>
          <a:lstStyle>
            <a:lvl1pPr marL="0" indent="0" algn="l">
              <a:buNone/>
              <a:defRPr sz="2800" b="1">
                <a:solidFill>
                  <a:schemeClr val="bg1"/>
                </a:solidFill>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cstate="print"/>
          <a:srcRect/>
          <a:stretch>
            <a:fillRect/>
          </a:stretch>
        </p:blipFill>
        <p:spPr bwMode="auto">
          <a:xfrm>
            <a:off x="7308304" y="260648"/>
            <a:ext cx="1449388" cy="458787"/>
          </a:xfrm>
          <a:prstGeom prst="rect">
            <a:avLst/>
          </a:prstGeom>
          <a:noFill/>
          <a:ln w="9525">
            <a:noFill/>
            <a:miter lim="800000"/>
            <a:headEnd/>
            <a:tailEnd/>
          </a:ln>
        </p:spPr>
      </p:pic>
      <p:pic>
        <p:nvPicPr>
          <p:cNvPr id="4" name="Picture 11"/>
          <p:cNvPicPr>
            <a:picLocks noChangeAspect="1" noChangeArrowheads="1"/>
          </p:cNvPicPr>
          <p:nvPr userDrawn="1"/>
        </p:nvPicPr>
        <p:blipFill>
          <a:blip r:embed="rId3" cstate="print"/>
          <a:srcRect/>
          <a:stretch>
            <a:fillRect/>
          </a:stretch>
        </p:blipFill>
        <p:spPr bwMode="auto">
          <a:xfrm>
            <a:off x="-15875" y="6523038"/>
            <a:ext cx="9172575" cy="371475"/>
          </a:xfrm>
          <a:prstGeom prst="rect">
            <a:avLst/>
          </a:prstGeom>
          <a:noFill/>
          <a:ln w="9525">
            <a:noFill/>
            <a:miter lim="800000"/>
            <a:headEnd/>
            <a:tailEnd/>
          </a:ln>
        </p:spPr>
      </p:pic>
      <p:cxnSp>
        <p:nvCxnSpPr>
          <p:cNvPr id="5" name="直接连接符 3"/>
          <p:cNvCxnSpPr>
            <a:cxnSpLocks noChangeShapeType="1"/>
          </p:cNvCxnSpPr>
          <p:nvPr userDrawn="1"/>
        </p:nvCxnSpPr>
        <p:spPr bwMode="auto">
          <a:xfrm>
            <a:off x="468313" y="907132"/>
            <a:ext cx="8207375" cy="1588"/>
          </a:xfrm>
          <a:prstGeom prst="line">
            <a:avLst/>
          </a:prstGeom>
          <a:noFill/>
          <a:ln w="15875" cmpd="sng">
            <a:solidFill>
              <a:schemeClr val="bg1">
                <a:lumMod val="85000"/>
              </a:schemeClr>
            </a:solidFill>
            <a:round/>
            <a:headEnd/>
            <a:tailEnd/>
          </a:ln>
        </p:spPr>
      </p:cxnSp>
      <p:sp>
        <p:nvSpPr>
          <p:cNvPr id="2" name="标题 1"/>
          <p:cNvSpPr>
            <a:spLocks noGrp="1"/>
          </p:cNvSpPr>
          <p:nvPr>
            <p:ph type="title"/>
          </p:nvPr>
        </p:nvSpPr>
        <p:spPr>
          <a:xfrm>
            <a:off x="899592" y="2646040"/>
            <a:ext cx="7776864" cy="1143000"/>
          </a:xfrm>
          <a:prstGeom prst="rect">
            <a:avLst/>
          </a:prstGeom>
        </p:spPr>
        <p:txBody>
          <a:bodyPr/>
          <a:lstStyle>
            <a:lvl1pPr algn="r">
              <a:defRPr sz="40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cstate="print"/>
          <a:srcRect/>
          <a:stretch>
            <a:fillRect/>
          </a:stretch>
        </p:blipFill>
        <p:spPr bwMode="auto">
          <a:xfrm>
            <a:off x="7308304" y="260648"/>
            <a:ext cx="1449388" cy="458787"/>
          </a:xfrm>
          <a:prstGeom prst="rect">
            <a:avLst/>
          </a:prstGeom>
          <a:noFill/>
          <a:ln w="9525">
            <a:noFill/>
            <a:miter lim="800000"/>
            <a:headEnd/>
            <a:tailEnd/>
          </a:ln>
        </p:spPr>
      </p:pic>
      <p:pic>
        <p:nvPicPr>
          <p:cNvPr id="5" name="Picture 11"/>
          <p:cNvPicPr>
            <a:picLocks noChangeAspect="1" noChangeArrowheads="1"/>
          </p:cNvPicPr>
          <p:nvPr userDrawn="1"/>
        </p:nvPicPr>
        <p:blipFill>
          <a:blip r:embed="rId3" cstate="print"/>
          <a:srcRect/>
          <a:stretch>
            <a:fillRect/>
          </a:stretch>
        </p:blipFill>
        <p:spPr bwMode="auto">
          <a:xfrm>
            <a:off x="-15875" y="6523038"/>
            <a:ext cx="9172575" cy="371475"/>
          </a:xfrm>
          <a:prstGeom prst="rect">
            <a:avLst/>
          </a:prstGeom>
          <a:noFill/>
          <a:ln w="9525">
            <a:noFill/>
            <a:miter lim="800000"/>
            <a:headEnd/>
            <a:tailEnd/>
          </a:ln>
        </p:spPr>
      </p:pic>
      <p:cxnSp>
        <p:nvCxnSpPr>
          <p:cNvPr id="6" name="直接连接符 3"/>
          <p:cNvCxnSpPr>
            <a:cxnSpLocks noChangeShapeType="1"/>
          </p:cNvCxnSpPr>
          <p:nvPr userDrawn="1"/>
        </p:nvCxnSpPr>
        <p:spPr bwMode="auto">
          <a:xfrm>
            <a:off x="468313" y="907132"/>
            <a:ext cx="8207375" cy="1588"/>
          </a:xfrm>
          <a:prstGeom prst="line">
            <a:avLst/>
          </a:prstGeom>
          <a:noFill/>
          <a:ln w="15875" cmpd="sng">
            <a:solidFill>
              <a:schemeClr val="bg1">
                <a:lumMod val="85000"/>
              </a:schemeClr>
            </a:solidFill>
            <a:round/>
            <a:headEnd/>
            <a:tailEnd/>
          </a:ln>
        </p:spPr>
      </p:cxnSp>
      <p:sp>
        <p:nvSpPr>
          <p:cNvPr id="2" name="标题 1"/>
          <p:cNvSpPr>
            <a:spLocks noGrp="1"/>
          </p:cNvSpPr>
          <p:nvPr userDrawn="1">
            <p:ph type="title"/>
          </p:nvPr>
        </p:nvSpPr>
        <p:spPr>
          <a:xfrm>
            <a:off x="457200" y="274638"/>
            <a:ext cx="8229600" cy="706090"/>
          </a:xfrm>
          <a:prstGeom prst="rect">
            <a:avLst/>
          </a:prstGeom>
        </p:spPr>
        <p:txBody>
          <a:bodyPr/>
          <a:lstStyle>
            <a:lvl1pPr algn="l">
              <a:defRPr sz="28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userDrawn="1">
            <p:ph idx="1"/>
          </p:nvPr>
        </p:nvSpPr>
        <p:spPr>
          <a:xfrm>
            <a:off x="457200" y="1340768"/>
            <a:ext cx="8229600" cy="4525963"/>
          </a:xfrm>
          <a:prstGeom prst="rect">
            <a:avLst/>
          </a:prstGeom>
        </p:spPr>
        <p:txBody>
          <a:bodyPr/>
          <a:lstStyle>
            <a:lvl1pPr>
              <a:lnSpc>
                <a:spcPct val="150000"/>
              </a:lnSpc>
              <a:defRPr sz="20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2000">
                <a:latin typeface="微软雅黑" pitchFamily="34" charset="-122"/>
                <a:ea typeface="微软雅黑" pitchFamily="34" charset="-122"/>
              </a:defRPr>
            </a:lvl3pPr>
            <a:lvl4pPr>
              <a:lnSpc>
                <a:spcPct val="150000"/>
              </a:lnSpc>
              <a:defRPr sz="2000">
                <a:latin typeface="微软雅黑" pitchFamily="34" charset="-122"/>
                <a:ea typeface="微软雅黑" pitchFamily="34" charset="-122"/>
              </a:defRPr>
            </a:lvl4pPr>
            <a:lvl5pPr>
              <a:lnSpc>
                <a:spcPct val="150000"/>
              </a:lnSpc>
              <a:defRPr sz="20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cstate="print"/>
          <a:srcRect/>
          <a:stretch>
            <a:fillRect/>
          </a:stretch>
        </p:blipFill>
        <p:spPr bwMode="auto">
          <a:xfrm>
            <a:off x="7308304" y="260648"/>
            <a:ext cx="1449388" cy="458787"/>
          </a:xfrm>
          <a:prstGeom prst="rect">
            <a:avLst/>
          </a:prstGeom>
          <a:noFill/>
          <a:ln w="9525">
            <a:noFill/>
            <a:miter lim="800000"/>
            <a:headEnd/>
            <a:tailEnd/>
          </a:ln>
        </p:spPr>
      </p:pic>
      <p:pic>
        <p:nvPicPr>
          <p:cNvPr id="4" name="Picture 11"/>
          <p:cNvPicPr>
            <a:picLocks noChangeAspect="1" noChangeArrowheads="1"/>
          </p:cNvPicPr>
          <p:nvPr userDrawn="1"/>
        </p:nvPicPr>
        <p:blipFill>
          <a:blip r:embed="rId3" cstate="print"/>
          <a:srcRect/>
          <a:stretch>
            <a:fillRect/>
          </a:stretch>
        </p:blipFill>
        <p:spPr bwMode="auto">
          <a:xfrm>
            <a:off x="-15875" y="6523038"/>
            <a:ext cx="9172575" cy="371475"/>
          </a:xfrm>
          <a:prstGeom prst="rect">
            <a:avLst/>
          </a:prstGeom>
          <a:noFill/>
          <a:ln w="9525">
            <a:noFill/>
            <a:miter lim="800000"/>
            <a:headEnd/>
            <a:tailEnd/>
          </a:ln>
        </p:spPr>
      </p:pic>
      <p:cxnSp>
        <p:nvCxnSpPr>
          <p:cNvPr id="5" name="直接连接符 3"/>
          <p:cNvCxnSpPr>
            <a:cxnSpLocks noChangeShapeType="1"/>
          </p:cNvCxnSpPr>
          <p:nvPr userDrawn="1"/>
        </p:nvCxnSpPr>
        <p:spPr bwMode="auto">
          <a:xfrm>
            <a:off x="468313" y="907132"/>
            <a:ext cx="8207375" cy="1588"/>
          </a:xfrm>
          <a:prstGeom prst="line">
            <a:avLst/>
          </a:prstGeom>
          <a:noFill/>
          <a:ln w="15875" cmpd="sng">
            <a:solidFill>
              <a:schemeClr val="bg1">
                <a:lumMod val="85000"/>
              </a:schemeClr>
            </a:solidFill>
            <a:round/>
            <a:headEnd/>
            <a:tailEnd/>
          </a:ln>
        </p:spPr>
      </p:cxnSp>
      <p:sp>
        <p:nvSpPr>
          <p:cNvPr id="2" name="标题 1"/>
          <p:cNvSpPr>
            <a:spLocks noGrp="1"/>
          </p:cNvSpPr>
          <p:nvPr>
            <p:ph type="title"/>
          </p:nvPr>
        </p:nvSpPr>
        <p:spPr>
          <a:xfrm>
            <a:off x="457200" y="274638"/>
            <a:ext cx="8229600" cy="706090"/>
          </a:xfrm>
          <a:prstGeom prst="rect">
            <a:avLst/>
          </a:prstGeom>
        </p:spPr>
        <p:txBody>
          <a:bodyPr/>
          <a:lstStyle>
            <a:lvl1pPr algn="l">
              <a:defRPr sz="28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矩形 4"/>
          <p:cNvSpPr/>
          <p:nvPr userDrawn="1"/>
        </p:nvSpPr>
        <p:spPr>
          <a:xfrm>
            <a:off x="395536" y="5974348"/>
            <a:ext cx="1808899" cy="529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683568" y="5974349"/>
            <a:ext cx="2066335" cy="338554"/>
          </a:xfrm>
          <a:prstGeom prst="rect">
            <a:avLst/>
          </a:prstGeom>
          <a:noFill/>
        </p:spPr>
        <p:txBody>
          <a:bodyPr wrap="none" rtlCol="0">
            <a:spAutoFit/>
          </a:bodyPr>
          <a:lstStyle/>
          <a:p>
            <a:r>
              <a:rPr lang="en-US" altLang="zh-CN" sz="1600" b="0" dirty="0" smtClean="0">
                <a:solidFill>
                  <a:schemeClr val="tx2">
                    <a:lumMod val="60000"/>
                    <a:lumOff val="40000"/>
                  </a:schemeClr>
                </a:solidFill>
                <a:effectLst/>
              </a:rPr>
              <a:t>www.sangfor.com.cn</a:t>
            </a:r>
            <a:endParaRPr lang="zh-CN" altLang="en-US" sz="1600" b="0" dirty="0">
              <a:solidFill>
                <a:schemeClr val="tx2">
                  <a:lumMod val="60000"/>
                  <a:lumOff val="40000"/>
                </a:schemeClr>
              </a:solidFill>
              <a:effectLst/>
            </a:endParaRPr>
          </a:p>
        </p:txBody>
      </p:sp>
    </p:spTree>
    <p:extLst>
      <p:ext uri="{BB962C8B-B14F-4D97-AF65-F5344CB8AC3E}">
        <p14:creationId xmlns:p14="http://schemas.microsoft.com/office/powerpoint/2010/main" val="14542851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4" r:id="rId1"/>
    <p:sldLayoutId id="2147483701" r:id="rId2"/>
    <p:sldLayoutId id="2147483695" r:id="rId3"/>
    <p:sldLayoutId id="2147483699" r:id="rId4"/>
    <p:sldLayoutId id="2147483702" r:id="rId5"/>
    <p:sldLayoutId id="2147483700" r:id="rId6"/>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PMingLiU" pitchFamily="18" charset="-120"/>
        </a:defRPr>
      </a:lvl2pPr>
      <a:lvl3pPr algn="ctr" rtl="0" eaLnBrk="0" fontAlgn="base" hangingPunct="0">
        <a:spcBef>
          <a:spcPct val="0"/>
        </a:spcBef>
        <a:spcAft>
          <a:spcPct val="0"/>
        </a:spcAft>
        <a:defRPr sz="4400">
          <a:solidFill>
            <a:schemeClr val="tx1"/>
          </a:solidFill>
          <a:latin typeface="Calibri" pitchFamily="34" charset="0"/>
          <a:ea typeface="PMingLiU" pitchFamily="18" charset="-120"/>
        </a:defRPr>
      </a:lvl3pPr>
      <a:lvl4pPr algn="ctr" rtl="0" eaLnBrk="0" fontAlgn="base" hangingPunct="0">
        <a:spcBef>
          <a:spcPct val="0"/>
        </a:spcBef>
        <a:spcAft>
          <a:spcPct val="0"/>
        </a:spcAft>
        <a:defRPr sz="4400">
          <a:solidFill>
            <a:schemeClr val="tx1"/>
          </a:solidFill>
          <a:latin typeface="Calibri" pitchFamily="34" charset="0"/>
          <a:ea typeface="PMingLiU" pitchFamily="18" charset="-120"/>
        </a:defRPr>
      </a:lvl4pPr>
      <a:lvl5pPr algn="ctr" rtl="0" eaLnBrk="0" fontAlgn="base" hangingPunct="0">
        <a:spcBef>
          <a:spcPct val="0"/>
        </a:spcBef>
        <a:spcAft>
          <a:spcPct val="0"/>
        </a:spcAft>
        <a:defRPr sz="4400">
          <a:solidFill>
            <a:schemeClr val="tx1"/>
          </a:solidFill>
          <a:latin typeface="Calibri" pitchFamily="34" charset="0"/>
          <a:ea typeface="PMingLiU" pitchFamily="18" charset="-120"/>
        </a:defRPr>
      </a:lvl5pPr>
      <a:lvl6pPr marL="457200" algn="ctr" rtl="0" eaLnBrk="0" fontAlgn="base" hangingPunct="0">
        <a:spcBef>
          <a:spcPct val="0"/>
        </a:spcBef>
        <a:spcAft>
          <a:spcPct val="0"/>
        </a:spcAft>
        <a:defRPr sz="4400">
          <a:solidFill>
            <a:schemeClr val="tx1"/>
          </a:solidFill>
          <a:latin typeface="Calibri" pitchFamily="34" charset="0"/>
          <a:ea typeface="PMingLiU" pitchFamily="18" charset="-120"/>
        </a:defRPr>
      </a:lvl6pPr>
      <a:lvl7pPr marL="914400" algn="ctr" rtl="0" eaLnBrk="0" fontAlgn="base" hangingPunct="0">
        <a:spcBef>
          <a:spcPct val="0"/>
        </a:spcBef>
        <a:spcAft>
          <a:spcPct val="0"/>
        </a:spcAft>
        <a:defRPr sz="4400">
          <a:solidFill>
            <a:schemeClr val="tx1"/>
          </a:solidFill>
          <a:latin typeface="Calibri" pitchFamily="34" charset="0"/>
          <a:ea typeface="PMingLiU" pitchFamily="18" charset="-120"/>
        </a:defRPr>
      </a:lvl7pPr>
      <a:lvl8pPr marL="1371600" algn="ctr" rtl="0" eaLnBrk="0" fontAlgn="base" hangingPunct="0">
        <a:spcBef>
          <a:spcPct val="0"/>
        </a:spcBef>
        <a:spcAft>
          <a:spcPct val="0"/>
        </a:spcAft>
        <a:defRPr sz="4400">
          <a:solidFill>
            <a:schemeClr val="tx1"/>
          </a:solidFill>
          <a:latin typeface="Calibri" pitchFamily="34" charset="0"/>
          <a:ea typeface="PMingLiU" pitchFamily="18" charset="-120"/>
        </a:defRPr>
      </a:lvl8pPr>
      <a:lvl9pPr marL="1828800" algn="ctr" rtl="0" eaLnBrk="0" fontAlgn="base" hangingPunct="0">
        <a:spcBef>
          <a:spcPct val="0"/>
        </a:spcBef>
        <a:spcAft>
          <a:spcPct val="0"/>
        </a:spcAft>
        <a:defRPr sz="4400">
          <a:solidFill>
            <a:schemeClr val="tx1"/>
          </a:solidFill>
          <a:latin typeface="Calibri" pitchFamily="34" charset="0"/>
          <a:ea typeface="PMingLiU" pitchFamily="18" charset="-12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8.gi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nvPr>
        </p:nvSpPr>
        <p:spPr>
          <a:xfrm>
            <a:off x="785812" y="1196752"/>
            <a:ext cx="7962652" cy="718964"/>
          </a:xfrm>
        </p:spPr>
        <p:txBody>
          <a:bodyPr/>
          <a:lstStyle/>
          <a:p>
            <a:r>
              <a:rPr lang="zh-CN" altLang="en-US" dirty="0" smtClean="0">
                <a:latin typeface="楷体" pitchFamily="49" charset="-122"/>
                <a:ea typeface="楷体" pitchFamily="49" charset="-122"/>
              </a:rPr>
              <a:t>常用攻击手段及防御方法介绍</a:t>
            </a:r>
            <a:endParaRPr lang="zh-CN" altLang="en-US" dirty="0"/>
          </a:p>
        </p:txBody>
      </p:sp>
      <p:sp>
        <p:nvSpPr>
          <p:cNvPr id="4" name="标题 2"/>
          <p:cNvSpPr txBox="1">
            <a:spLocks/>
          </p:cNvSpPr>
          <p:nvPr/>
        </p:nvSpPr>
        <p:spPr>
          <a:xfrm>
            <a:off x="6948264" y="3356992"/>
            <a:ext cx="1440160" cy="710952"/>
          </a:xfrm>
          <a:prstGeom prst="rect">
            <a:avLst/>
          </a:prstGeom>
        </p:spPr>
        <p:txBody>
          <a:bodyPr anchor="b"/>
          <a:lstStyle>
            <a:lvl1pPr algn="l" rtl="0" eaLnBrk="0" fontAlgn="base" hangingPunct="0">
              <a:spcBef>
                <a:spcPct val="0"/>
              </a:spcBef>
              <a:spcAft>
                <a:spcPct val="0"/>
              </a:spcAft>
              <a:defRPr sz="3900" b="1">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PMingLiU" pitchFamily="18" charset="-120"/>
              </a:defRPr>
            </a:lvl2pPr>
            <a:lvl3pPr algn="ctr" rtl="0" eaLnBrk="0" fontAlgn="base" hangingPunct="0">
              <a:spcBef>
                <a:spcPct val="0"/>
              </a:spcBef>
              <a:spcAft>
                <a:spcPct val="0"/>
              </a:spcAft>
              <a:defRPr sz="4400">
                <a:solidFill>
                  <a:schemeClr val="tx1"/>
                </a:solidFill>
                <a:latin typeface="Calibri" pitchFamily="34" charset="0"/>
                <a:ea typeface="PMingLiU" pitchFamily="18" charset="-120"/>
              </a:defRPr>
            </a:lvl3pPr>
            <a:lvl4pPr algn="ctr" rtl="0" eaLnBrk="0" fontAlgn="base" hangingPunct="0">
              <a:spcBef>
                <a:spcPct val="0"/>
              </a:spcBef>
              <a:spcAft>
                <a:spcPct val="0"/>
              </a:spcAft>
              <a:defRPr sz="4400">
                <a:solidFill>
                  <a:schemeClr val="tx1"/>
                </a:solidFill>
                <a:latin typeface="Calibri" pitchFamily="34" charset="0"/>
                <a:ea typeface="PMingLiU" pitchFamily="18" charset="-120"/>
              </a:defRPr>
            </a:lvl4pPr>
            <a:lvl5pPr algn="ctr" rtl="0" eaLnBrk="0" fontAlgn="base" hangingPunct="0">
              <a:spcBef>
                <a:spcPct val="0"/>
              </a:spcBef>
              <a:spcAft>
                <a:spcPct val="0"/>
              </a:spcAft>
              <a:defRPr sz="4400">
                <a:solidFill>
                  <a:schemeClr val="tx1"/>
                </a:solidFill>
                <a:latin typeface="Calibri" pitchFamily="34" charset="0"/>
                <a:ea typeface="PMingLiU" pitchFamily="18" charset="-120"/>
              </a:defRPr>
            </a:lvl5pPr>
            <a:lvl6pPr marL="457200" algn="ctr" rtl="0" eaLnBrk="0" fontAlgn="base" hangingPunct="0">
              <a:spcBef>
                <a:spcPct val="0"/>
              </a:spcBef>
              <a:spcAft>
                <a:spcPct val="0"/>
              </a:spcAft>
              <a:defRPr sz="4400">
                <a:solidFill>
                  <a:schemeClr val="tx1"/>
                </a:solidFill>
                <a:latin typeface="Calibri" pitchFamily="34" charset="0"/>
                <a:ea typeface="PMingLiU" pitchFamily="18" charset="-120"/>
              </a:defRPr>
            </a:lvl6pPr>
            <a:lvl7pPr marL="914400" algn="ctr" rtl="0" eaLnBrk="0" fontAlgn="base" hangingPunct="0">
              <a:spcBef>
                <a:spcPct val="0"/>
              </a:spcBef>
              <a:spcAft>
                <a:spcPct val="0"/>
              </a:spcAft>
              <a:defRPr sz="4400">
                <a:solidFill>
                  <a:schemeClr val="tx1"/>
                </a:solidFill>
                <a:latin typeface="Calibri" pitchFamily="34" charset="0"/>
                <a:ea typeface="PMingLiU" pitchFamily="18" charset="-120"/>
              </a:defRPr>
            </a:lvl7pPr>
            <a:lvl8pPr marL="1371600" algn="ctr" rtl="0" eaLnBrk="0" fontAlgn="base" hangingPunct="0">
              <a:spcBef>
                <a:spcPct val="0"/>
              </a:spcBef>
              <a:spcAft>
                <a:spcPct val="0"/>
              </a:spcAft>
              <a:defRPr sz="4400">
                <a:solidFill>
                  <a:schemeClr val="tx1"/>
                </a:solidFill>
                <a:latin typeface="Calibri" pitchFamily="34" charset="0"/>
                <a:ea typeface="PMingLiU" pitchFamily="18" charset="-120"/>
              </a:defRPr>
            </a:lvl8pPr>
            <a:lvl9pPr marL="1828800" algn="ctr" rtl="0" eaLnBrk="0" fontAlgn="base" hangingPunct="0">
              <a:spcBef>
                <a:spcPct val="0"/>
              </a:spcBef>
              <a:spcAft>
                <a:spcPct val="0"/>
              </a:spcAft>
              <a:defRPr sz="4400">
                <a:solidFill>
                  <a:schemeClr val="tx1"/>
                </a:solidFill>
                <a:latin typeface="Calibri" pitchFamily="34" charset="0"/>
                <a:ea typeface="PMingLiU" pitchFamily="18" charset="-120"/>
              </a:defRPr>
            </a:lvl9pPr>
          </a:lstStyle>
          <a:p>
            <a:r>
              <a:rPr lang="zh-CN" altLang="en-US" dirty="0" smtClean="0"/>
              <a:t>                   </a:t>
            </a:r>
            <a:r>
              <a:rPr lang="zh-CN" altLang="en-US" dirty="0">
                <a:latin typeface="楷体" pitchFamily="49" charset="-122"/>
                <a:ea typeface="楷体" pitchFamily="49" charset="-122"/>
              </a:rPr>
              <a:t>周欣</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目前情况</a:t>
            </a:r>
            <a:r>
              <a:rPr lang="en-US" altLang="zh-CN" dirty="0" smtClean="0"/>
              <a:t>-</a:t>
            </a:r>
            <a:r>
              <a:rPr lang="zh-CN" altLang="en-US" dirty="0" smtClean="0"/>
              <a:t>日益成熟的黑色产业链</a:t>
            </a:r>
            <a:endParaRPr lang="zh-CN" altLang="en-US" dirty="0"/>
          </a:p>
        </p:txBody>
      </p:sp>
      <p:sp>
        <p:nvSpPr>
          <p:cNvPr id="5" name="内容占位符 4"/>
          <p:cNvSpPr>
            <a:spLocks noGrp="1"/>
          </p:cNvSpPr>
          <p:nvPr>
            <p:ph idx="1"/>
          </p:nvPr>
        </p:nvSpPr>
        <p:spPr>
          <a:xfrm>
            <a:off x="457200" y="1340768"/>
            <a:ext cx="8229600" cy="5040560"/>
          </a:xfrm>
        </p:spPr>
        <p:txBody>
          <a:bodyPr/>
          <a:lstStyle/>
          <a:p>
            <a:pPr marL="457200" lvl="1" indent="0">
              <a:buNone/>
            </a:pPr>
            <a:endParaRPr lang="en-US" altLang="zh-CN" dirty="0">
              <a:solidFill>
                <a:srgbClr val="000000"/>
              </a:solidFill>
            </a:endParaRPr>
          </a:p>
          <a:p>
            <a:pPr marL="0" indent="0">
              <a:buNone/>
            </a:pPr>
            <a:endParaRPr lang="en-US" altLang="zh-CN" dirty="0" smtClean="0"/>
          </a:p>
          <a:p>
            <a:pPr marL="0" indent="0">
              <a:buNone/>
            </a:pPr>
            <a:endParaRPr lang="en-US" altLang="zh-CN" dirty="0" smtClean="0"/>
          </a:p>
        </p:txBody>
      </p:sp>
      <p:grpSp>
        <p:nvGrpSpPr>
          <p:cNvPr id="6" name="组合 5"/>
          <p:cNvGrpSpPr/>
          <p:nvPr/>
        </p:nvGrpSpPr>
        <p:grpSpPr>
          <a:xfrm>
            <a:off x="1583668" y="2831659"/>
            <a:ext cx="5364596" cy="3264927"/>
            <a:chOff x="1331640" y="1196752"/>
            <a:chExt cx="7272808" cy="1105571"/>
          </a:xfrm>
        </p:grpSpPr>
        <p:sp>
          <p:nvSpPr>
            <p:cNvPr id="7" name="矩形 6"/>
            <p:cNvSpPr/>
            <p:nvPr/>
          </p:nvSpPr>
          <p:spPr>
            <a:xfrm>
              <a:off x="1331640" y="1196752"/>
              <a:ext cx="7272808" cy="1105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25747" y="2153624"/>
              <a:ext cx="2546861" cy="123248"/>
            </a:xfrm>
            <a:prstGeom prst="rect">
              <a:avLst/>
            </a:prstGeom>
          </p:spPr>
          <p:txBody>
            <a:bodyPr wrap="square">
              <a:spAutoFit/>
            </a:bodyPr>
            <a:lstStyle/>
            <a:p>
              <a:pPr algn="ctr"/>
              <a:r>
                <a:rPr lang="zh-CN" altLang="en-US" b="1" dirty="0"/>
                <a:t>终端</a:t>
              </a:r>
              <a:r>
                <a:rPr lang="zh-CN" altLang="en-US" b="1" dirty="0" smtClean="0"/>
                <a:t>防护</a:t>
              </a:r>
              <a:endParaRPr lang="zh-CN" altLang="en-US" b="1" dirty="0"/>
            </a:p>
          </p:txBody>
        </p:sp>
      </p:grpSp>
      <p:grpSp>
        <p:nvGrpSpPr>
          <p:cNvPr id="9" name="组合 8"/>
          <p:cNvGrpSpPr/>
          <p:nvPr/>
        </p:nvGrpSpPr>
        <p:grpSpPr>
          <a:xfrm>
            <a:off x="1259632" y="1340769"/>
            <a:ext cx="7272808" cy="1080120"/>
            <a:chOff x="1331640" y="1196752"/>
            <a:chExt cx="7272808" cy="1080120"/>
          </a:xfrm>
        </p:grpSpPr>
        <p:sp>
          <p:nvSpPr>
            <p:cNvPr id="10" name="矩形 9"/>
            <p:cNvSpPr/>
            <p:nvPr/>
          </p:nvSpPr>
          <p:spPr>
            <a:xfrm>
              <a:off x="1331640" y="1196752"/>
              <a:ext cx="72728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668344" y="1486525"/>
              <a:ext cx="936104" cy="646331"/>
            </a:xfrm>
            <a:prstGeom prst="rect">
              <a:avLst/>
            </a:prstGeom>
          </p:spPr>
          <p:txBody>
            <a:bodyPr wrap="square">
              <a:spAutoFit/>
            </a:bodyPr>
            <a:lstStyle/>
            <a:p>
              <a:pPr algn="ctr"/>
              <a:r>
                <a:rPr lang="zh-CN" altLang="en-US" b="1" dirty="0" smtClean="0"/>
                <a:t>服务器防护</a:t>
              </a:r>
              <a:endParaRPr lang="zh-CN" altLang="en-US" b="1" dirty="0"/>
            </a:p>
          </p:txBody>
        </p:sp>
      </p:grpSp>
      <p:sp>
        <p:nvSpPr>
          <p:cNvPr id="12" name="圆角矩形 11"/>
          <p:cNvSpPr/>
          <p:nvPr/>
        </p:nvSpPr>
        <p:spPr>
          <a:xfrm>
            <a:off x="1835696" y="1628385"/>
            <a:ext cx="1080120"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入侵服务器</a:t>
            </a:r>
            <a:endParaRPr lang="zh-CN" altLang="en-US" sz="1200" b="1" dirty="0">
              <a:solidFill>
                <a:srgbClr val="000000"/>
              </a:solidFill>
            </a:endParaRPr>
          </a:p>
        </p:txBody>
      </p:sp>
      <p:sp>
        <p:nvSpPr>
          <p:cNvPr id="13" name="圆角矩形 12"/>
          <p:cNvSpPr/>
          <p:nvPr/>
        </p:nvSpPr>
        <p:spPr>
          <a:xfrm>
            <a:off x="3419872" y="1628801"/>
            <a:ext cx="1368152"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窃取机密信息（图纸、财务报表、客户信息）</a:t>
            </a:r>
            <a:endParaRPr lang="zh-CN" altLang="en-US" sz="1200" b="1" dirty="0">
              <a:solidFill>
                <a:srgbClr val="000000"/>
              </a:solidFill>
            </a:endParaRPr>
          </a:p>
        </p:txBody>
      </p:sp>
      <p:sp>
        <p:nvSpPr>
          <p:cNvPr id="14" name="圆角矩形 13"/>
          <p:cNvSpPr/>
          <p:nvPr/>
        </p:nvSpPr>
        <p:spPr>
          <a:xfrm>
            <a:off x="5508104" y="1628385"/>
            <a:ext cx="1152128"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出售、牟利</a:t>
            </a:r>
            <a:endParaRPr lang="zh-CN" altLang="en-US" sz="1200" b="1" dirty="0">
              <a:solidFill>
                <a:srgbClr val="000000"/>
              </a:solidFill>
            </a:endParaRPr>
          </a:p>
        </p:txBody>
      </p:sp>
      <p:sp>
        <p:nvSpPr>
          <p:cNvPr id="15" name="圆角矩形 14"/>
          <p:cNvSpPr/>
          <p:nvPr/>
        </p:nvSpPr>
        <p:spPr>
          <a:xfrm>
            <a:off x="1763688" y="3023663"/>
            <a:ext cx="1080120" cy="9462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批量入侵网站，挂马、恶意代码浏览器漏洞，入侵终端</a:t>
            </a:r>
            <a:endParaRPr lang="zh-CN" altLang="en-US" sz="1200" b="1" dirty="0">
              <a:solidFill>
                <a:srgbClr val="000000"/>
              </a:solidFill>
            </a:endParaRPr>
          </a:p>
        </p:txBody>
      </p:sp>
      <p:sp>
        <p:nvSpPr>
          <p:cNvPr id="16" name="圆角矩形 15"/>
          <p:cNvSpPr/>
          <p:nvPr/>
        </p:nvSpPr>
        <p:spPr>
          <a:xfrm>
            <a:off x="3419872" y="3211898"/>
            <a:ext cx="1368152"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盗取银行、证券、游戏账号</a:t>
            </a:r>
            <a:endParaRPr lang="zh-CN" altLang="en-US" sz="1200" b="1" dirty="0">
              <a:solidFill>
                <a:srgbClr val="000000"/>
              </a:solidFill>
            </a:endParaRPr>
          </a:p>
        </p:txBody>
      </p:sp>
      <p:sp>
        <p:nvSpPr>
          <p:cNvPr id="17" name="圆角矩形 16"/>
          <p:cNvSpPr/>
          <p:nvPr/>
        </p:nvSpPr>
        <p:spPr>
          <a:xfrm>
            <a:off x="5508104" y="3212977"/>
            <a:ext cx="1152128"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出售、牟利</a:t>
            </a:r>
            <a:endParaRPr lang="zh-CN" altLang="en-US" sz="1200" b="1" dirty="0">
              <a:solidFill>
                <a:srgbClr val="000000"/>
              </a:solidFill>
            </a:endParaRPr>
          </a:p>
        </p:txBody>
      </p:sp>
      <p:sp>
        <p:nvSpPr>
          <p:cNvPr id="18" name="圆角矩形 17"/>
          <p:cNvSpPr/>
          <p:nvPr/>
        </p:nvSpPr>
        <p:spPr>
          <a:xfrm>
            <a:off x="3419872" y="4935666"/>
            <a:ext cx="1368152"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组件僵尸网络</a:t>
            </a:r>
            <a:endParaRPr lang="zh-CN" altLang="en-US" sz="1200" b="1" dirty="0">
              <a:solidFill>
                <a:srgbClr val="000000"/>
              </a:solidFill>
            </a:endParaRPr>
          </a:p>
        </p:txBody>
      </p:sp>
      <p:sp>
        <p:nvSpPr>
          <p:cNvPr id="19" name="圆角矩形 18"/>
          <p:cNvSpPr/>
          <p:nvPr/>
        </p:nvSpPr>
        <p:spPr>
          <a:xfrm>
            <a:off x="5508104" y="4509121"/>
            <a:ext cx="1152128"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重定向流量，提高网站点击</a:t>
            </a:r>
            <a:endParaRPr lang="zh-CN" altLang="en-US" sz="1200" b="1" dirty="0">
              <a:solidFill>
                <a:srgbClr val="000000"/>
              </a:solidFill>
            </a:endParaRPr>
          </a:p>
        </p:txBody>
      </p:sp>
      <p:sp>
        <p:nvSpPr>
          <p:cNvPr id="20" name="圆角矩形 19"/>
          <p:cNvSpPr/>
          <p:nvPr/>
        </p:nvSpPr>
        <p:spPr>
          <a:xfrm>
            <a:off x="5508104" y="5452565"/>
            <a:ext cx="1152128"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拒绝服务攻击</a:t>
            </a:r>
            <a:endParaRPr lang="en-US" altLang="zh-CN" sz="1200" b="1" dirty="0" smtClean="0">
              <a:solidFill>
                <a:srgbClr val="000000"/>
              </a:solidFill>
            </a:endParaRPr>
          </a:p>
          <a:p>
            <a:pPr algn="ctr"/>
            <a:r>
              <a:rPr lang="zh-CN" altLang="en-US" sz="1200" b="1" dirty="0" smtClean="0">
                <a:solidFill>
                  <a:srgbClr val="000000"/>
                </a:solidFill>
              </a:rPr>
              <a:t>（勒索）</a:t>
            </a:r>
            <a:endParaRPr lang="zh-CN" altLang="en-US" sz="1200" b="1" dirty="0">
              <a:solidFill>
                <a:srgbClr val="000000"/>
              </a:solidFill>
            </a:endParaRPr>
          </a:p>
        </p:txBody>
      </p:sp>
      <p:sp>
        <p:nvSpPr>
          <p:cNvPr id="21" name="圆角矩形 20"/>
          <p:cNvSpPr/>
          <p:nvPr/>
        </p:nvSpPr>
        <p:spPr>
          <a:xfrm>
            <a:off x="1763688" y="4941169"/>
            <a:ext cx="1080120"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传播病毒</a:t>
            </a:r>
            <a:endParaRPr lang="zh-CN" altLang="en-US" sz="1200" b="1" dirty="0">
              <a:solidFill>
                <a:srgbClr val="000000"/>
              </a:solidFill>
            </a:endParaRPr>
          </a:p>
        </p:txBody>
      </p:sp>
      <p:sp>
        <p:nvSpPr>
          <p:cNvPr id="22" name="椭圆 21"/>
          <p:cNvSpPr/>
          <p:nvPr/>
        </p:nvSpPr>
        <p:spPr>
          <a:xfrm>
            <a:off x="467544" y="2996953"/>
            <a:ext cx="936104" cy="1008112"/>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黑客</a:t>
            </a:r>
            <a:endParaRPr lang="zh-CN" altLang="en-US" b="1" dirty="0"/>
          </a:p>
        </p:txBody>
      </p:sp>
      <p:sp>
        <p:nvSpPr>
          <p:cNvPr id="23" name="椭圆 22"/>
          <p:cNvSpPr/>
          <p:nvPr/>
        </p:nvSpPr>
        <p:spPr>
          <a:xfrm>
            <a:off x="7596336" y="2996953"/>
            <a:ext cx="936104" cy="1008112"/>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获取金钱</a:t>
            </a:r>
            <a:endParaRPr lang="zh-CN" altLang="en-US" b="1" dirty="0"/>
          </a:p>
        </p:txBody>
      </p:sp>
      <p:cxnSp>
        <p:nvCxnSpPr>
          <p:cNvPr id="24" name="直接箭头连接符 23"/>
          <p:cNvCxnSpPr>
            <a:stCxn id="22" idx="6"/>
            <a:endCxn id="12" idx="1"/>
          </p:cNvCxnSpPr>
          <p:nvPr/>
        </p:nvCxnSpPr>
        <p:spPr>
          <a:xfrm flipV="1">
            <a:off x="1403648" y="1916417"/>
            <a:ext cx="432048" cy="15845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6"/>
            <a:endCxn id="15" idx="1"/>
          </p:cNvCxnSpPr>
          <p:nvPr/>
        </p:nvCxnSpPr>
        <p:spPr>
          <a:xfrm flipV="1">
            <a:off x="1403648" y="3496779"/>
            <a:ext cx="360040" cy="423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6"/>
            <a:endCxn id="21" idx="1"/>
          </p:cNvCxnSpPr>
          <p:nvPr/>
        </p:nvCxnSpPr>
        <p:spPr>
          <a:xfrm>
            <a:off x="1403648" y="3501009"/>
            <a:ext cx="360040" cy="17281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3"/>
            <a:endCxn id="16" idx="1"/>
          </p:cNvCxnSpPr>
          <p:nvPr/>
        </p:nvCxnSpPr>
        <p:spPr>
          <a:xfrm>
            <a:off x="2843808" y="3496779"/>
            <a:ext cx="576064" cy="31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2" idx="3"/>
            <a:endCxn id="13" idx="1"/>
          </p:cNvCxnSpPr>
          <p:nvPr/>
        </p:nvCxnSpPr>
        <p:spPr>
          <a:xfrm>
            <a:off x="2915816" y="1916417"/>
            <a:ext cx="504056" cy="4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3"/>
            <a:endCxn id="18" idx="1"/>
          </p:cNvCxnSpPr>
          <p:nvPr/>
        </p:nvCxnSpPr>
        <p:spPr>
          <a:xfrm>
            <a:off x="2843808" y="3496779"/>
            <a:ext cx="576064" cy="17269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3"/>
            <a:endCxn id="18" idx="1"/>
          </p:cNvCxnSpPr>
          <p:nvPr/>
        </p:nvCxnSpPr>
        <p:spPr>
          <a:xfrm flipV="1">
            <a:off x="2843808" y="5223698"/>
            <a:ext cx="576064" cy="55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3"/>
            <a:endCxn id="16" idx="1"/>
          </p:cNvCxnSpPr>
          <p:nvPr/>
        </p:nvCxnSpPr>
        <p:spPr>
          <a:xfrm flipV="1">
            <a:off x="2843808" y="3499930"/>
            <a:ext cx="576064" cy="17292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3" idx="3"/>
            <a:endCxn id="14" idx="1"/>
          </p:cNvCxnSpPr>
          <p:nvPr/>
        </p:nvCxnSpPr>
        <p:spPr>
          <a:xfrm flipV="1">
            <a:off x="4788024" y="1916417"/>
            <a:ext cx="720080" cy="4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6" idx="3"/>
            <a:endCxn id="17" idx="1"/>
          </p:cNvCxnSpPr>
          <p:nvPr/>
        </p:nvCxnSpPr>
        <p:spPr>
          <a:xfrm>
            <a:off x="4788024" y="3499930"/>
            <a:ext cx="720080" cy="10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8" idx="3"/>
            <a:endCxn id="19" idx="1"/>
          </p:cNvCxnSpPr>
          <p:nvPr/>
        </p:nvCxnSpPr>
        <p:spPr>
          <a:xfrm flipV="1">
            <a:off x="4788024" y="4797153"/>
            <a:ext cx="720080" cy="4265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1"/>
          </p:cNvCxnSpPr>
          <p:nvPr/>
        </p:nvCxnSpPr>
        <p:spPr>
          <a:xfrm>
            <a:off x="4788024" y="5198646"/>
            <a:ext cx="720080" cy="5419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4" idx="3"/>
            <a:endCxn id="23" idx="1"/>
          </p:cNvCxnSpPr>
          <p:nvPr/>
        </p:nvCxnSpPr>
        <p:spPr>
          <a:xfrm>
            <a:off x="6660232" y="1916417"/>
            <a:ext cx="1073193" cy="12281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3"/>
            <a:endCxn id="23" idx="2"/>
          </p:cNvCxnSpPr>
          <p:nvPr/>
        </p:nvCxnSpPr>
        <p:spPr>
          <a:xfrm>
            <a:off x="6660232" y="3501009"/>
            <a:ext cx="9361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3"/>
            <a:endCxn id="23" idx="3"/>
          </p:cNvCxnSpPr>
          <p:nvPr/>
        </p:nvCxnSpPr>
        <p:spPr>
          <a:xfrm flipV="1">
            <a:off x="6660232" y="3857430"/>
            <a:ext cx="1073193" cy="9397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0" idx="3"/>
            <a:endCxn id="23" idx="4"/>
          </p:cNvCxnSpPr>
          <p:nvPr/>
        </p:nvCxnSpPr>
        <p:spPr>
          <a:xfrm flipV="1">
            <a:off x="6660232" y="4005065"/>
            <a:ext cx="1404156" cy="17355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843808" y="1916417"/>
            <a:ext cx="2664296" cy="2746849"/>
            <a:chOff x="2843808" y="1916417"/>
            <a:chExt cx="2664296" cy="2746849"/>
          </a:xfrm>
        </p:grpSpPr>
        <p:sp>
          <p:nvSpPr>
            <p:cNvPr id="42" name="圆角矩形 41"/>
            <p:cNvSpPr/>
            <p:nvPr/>
          </p:nvSpPr>
          <p:spPr>
            <a:xfrm>
              <a:off x="3454302" y="4087202"/>
              <a:ext cx="1368152" cy="5760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00"/>
                  </a:solidFill>
                </a:rPr>
                <a:t>控制终端</a:t>
              </a:r>
              <a:endParaRPr lang="zh-CN" altLang="en-US" sz="1200" b="1" dirty="0">
                <a:solidFill>
                  <a:srgbClr val="000000"/>
                </a:solidFill>
              </a:endParaRPr>
            </a:p>
          </p:txBody>
        </p:sp>
        <p:cxnSp>
          <p:nvCxnSpPr>
            <p:cNvPr id="43" name="直接箭头连接符 42"/>
            <p:cNvCxnSpPr>
              <a:stCxn id="15" idx="3"/>
              <a:endCxn id="42" idx="1"/>
            </p:cNvCxnSpPr>
            <p:nvPr/>
          </p:nvCxnSpPr>
          <p:spPr>
            <a:xfrm>
              <a:off x="2843808" y="3496779"/>
              <a:ext cx="610494" cy="8784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2" idx="3"/>
              <a:endCxn id="14" idx="1"/>
            </p:cNvCxnSpPr>
            <p:nvPr/>
          </p:nvCxnSpPr>
          <p:spPr>
            <a:xfrm flipV="1">
              <a:off x="4822454" y="1916417"/>
              <a:ext cx="685650" cy="24588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47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安全</a:t>
            </a:r>
            <a:r>
              <a:rPr lang="zh-CN" altLang="en-US" dirty="0" smtClean="0"/>
              <a:t>面临的外部因素</a:t>
            </a:r>
            <a:endParaRPr lang="zh-CN" altLang="en-US" dirty="0"/>
          </a:p>
        </p:txBody>
      </p:sp>
      <p:sp>
        <p:nvSpPr>
          <p:cNvPr id="5" name="内容占位符 4"/>
          <p:cNvSpPr>
            <a:spLocks noGrp="1"/>
          </p:cNvSpPr>
          <p:nvPr>
            <p:ph idx="1"/>
          </p:nvPr>
        </p:nvSpPr>
        <p:spPr>
          <a:xfrm>
            <a:off x="457200" y="1340768"/>
            <a:ext cx="8291264" cy="4824536"/>
          </a:xfrm>
        </p:spPr>
        <p:txBody>
          <a:bodyPr/>
          <a:lstStyle/>
          <a:p>
            <a:r>
              <a:rPr lang="zh-CN" altLang="en-US" dirty="0" smtClean="0"/>
              <a:t>互联网</a:t>
            </a:r>
            <a:r>
              <a:rPr lang="zh-CN" altLang="en-US" dirty="0"/>
              <a:t>、电子商务、网上交易等高速</a:t>
            </a:r>
            <a:r>
              <a:rPr lang="zh-CN" altLang="en-US" dirty="0" smtClean="0"/>
              <a:t>发展</a:t>
            </a:r>
            <a:endParaRPr lang="en-US" altLang="zh-CN" dirty="0"/>
          </a:p>
          <a:p>
            <a:r>
              <a:rPr lang="zh-CN" altLang="en-US" dirty="0"/>
              <a:t>以经济利益为目的的黑色产业链</a:t>
            </a:r>
            <a:r>
              <a:rPr lang="zh-CN" altLang="en-US" dirty="0" smtClean="0"/>
              <a:t>形成</a:t>
            </a:r>
            <a:endParaRPr lang="en-US" altLang="zh-CN" dirty="0" smtClean="0"/>
          </a:p>
          <a:p>
            <a:r>
              <a:rPr lang="zh-CN" altLang="en-US" dirty="0"/>
              <a:t>网络的普及使黑客技术变得异常简单</a:t>
            </a:r>
            <a:endParaRPr lang="en-US" altLang="zh-CN" dirty="0"/>
          </a:p>
          <a:p>
            <a:r>
              <a:rPr lang="zh-CN" altLang="en-US" dirty="0"/>
              <a:t>相关法律还不健全，网络攻击难于取证</a:t>
            </a:r>
            <a:endParaRPr lang="en-US" altLang="zh-CN" dirty="0"/>
          </a:p>
        </p:txBody>
      </p:sp>
    </p:spTree>
    <p:extLst>
      <p:ext uri="{BB962C8B-B14F-4D97-AF65-F5344CB8AC3E}">
        <p14:creationId xmlns:p14="http://schemas.microsoft.com/office/powerpoint/2010/main" val="923525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企业面临的安全问题</a:t>
            </a:r>
            <a:endParaRPr lang="zh-CN" altLang="en-US" dirty="0"/>
          </a:p>
        </p:txBody>
      </p:sp>
      <p:sp>
        <p:nvSpPr>
          <p:cNvPr id="5" name="内容占位符 4"/>
          <p:cNvSpPr>
            <a:spLocks noGrp="1"/>
          </p:cNvSpPr>
          <p:nvPr>
            <p:ph idx="1"/>
          </p:nvPr>
        </p:nvSpPr>
        <p:spPr>
          <a:xfrm>
            <a:off x="457200" y="1340768"/>
            <a:ext cx="8291264" cy="4824536"/>
          </a:xfrm>
        </p:spPr>
        <p:txBody>
          <a:bodyPr/>
          <a:lstStyle/>
          <a:p>
            <a:r>
              <a:rPr lang="zh-CN" altLang="en-US" dirty="0" smtClean="0"/>
              <a:t>内部</a:t>
            </a:r>
            <a:r>
              <a:rPr lang="zh-CN" altLang="en-US" dirty="0"/>
              <a:t>的安全隐患</a:t>
            </a:r>
          </a:p>
          <a:p>
            <a:r>
              <a:rPr lang="zh-CN" altLang="en-US" dirty="0" smtClean="0"/>
              <a:t>安全</a:t>
            </a:r>
            <a:r>
              <a:rPr lang="zh-CN" altLang="en-US" dirty="0"/>
              <a:t>需求与实际应用脱节</a:t>
            </a:r>
          </a:p>
          <a:p>
            <a:r>
              <a:rPr lang="zh-CN" altLang="en-US" dirty="0" smtClean="0"/>
              <a:t>有限的</a:t>
            </a:r>
            <a:r>
              <a:rPr lang="zh-CN" altLang="en-US" dirty="0"/>
              <a:t>防御策略</a:t>
            </a:r>
          </a:p>
          <a:p>
            <a:r>
              <a:rPr lang="zh-CN" altLang="en-US" dirty="0" smtClean="0"/>
              <a:t>安全策略</a:t>
            </a:r>
            <a:r>
              <a:rPr lang="zh-CN" altLang="en-US" dirty="0"/>
              <a:t>和实际执行之间的巨大差异</a:t>
            </a:r>
          </a:p>
          <a:p>
            <a:r>
              <a:rPr lang="zh-CN" altLang="en-US" dirty="0" smtClean="0"/>
              <a:t>内部</a:t>
            </a:r>
            <a:r>
              <a:rPr lang="zh-CN" altLang="en-US" dirty="0"/>
              <a:t>员工安全意识</a:t>
            </a:r>
          </a:p>
          <a:p>
            <a:endParaRPr lang="en-US" altLang="zh-CN" dirty="0"/>
          </a:p>
        </p:txBody>
      </p:sp>
    </p:spTree>
    <p:extLst>
      <p:ext uri="{BB962C8B-B14F-4D97-AF65-F5344CB8AC3E}">
        <p14:creationId xmlns:p14="http://schemas.microsoft.com/office/powerpoint/2010/main" val="2792255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出现安全问题的后果</a:t>
            </a:r>
            <a:endParaRPr lang="zh-CN" altLang="en-US" dirty="0"/>
          </a:p>
        </p:txBody>
      </p:sp>
      <p:sp>
        <p:nvSpPr>
          <p:cNvPr id="5" name="内容占位符 4"/>
          <p:cNvSpPr>
            <a:spLocks noGrp="1"/>
          </p:cNvSpPr>
          <p:nvPr>
            <p:ph idx="1"/>
          </p:nvPr>
        </p:nvSpPr>
        <p:spPr>
          <a:xfrm>
            <a:off x="457200" y="1340768"/>
            <a:ext cx="8291264" cy="4824536"/>
          </a:xfrm>
        </p:spPr>
        <p:txBody>
          <a:bodyPr/>
          <a:lstStyle/>
          <a:p>
            <a:r>
              <a:rPr lang="zh-CN" altLang="en-US" dirty="0" smtClean="0"/>
              <a:t>财政</a:t>
            </a:r>
            <a:r>
              <a:rPr lang="zh-CN" altLang="en-US" dirty="0"/>
              <a:t>损失</a:t>
            </a:r>
          </a:p>
          <a:p>
            <a:r>
              <a:rPr lang="zh-CN" altLang="en-US" dirty="0" smtClean="0"/>
              <a:t>知识产权</a:t>
            </a:r>
            <a:r>
              <a:rPr lang="zh-CN" altLang="en-US" dirty="0"/>
              <a:t>损失</a:t>
            </a:r>
          </a:p>
          <a:p>
            <a:r>
              <a:rPr lang="zh-CN" altLang="en-US" dirty="0" smtClean="0"/>
              <a:t>时间</a:t>
            </a:r>
            <a:r>
              <a:rPr lang="zh-CN" altLang="en-US" dirty="0"/>
              <a:t>消耗</a:t>
            </a:r>
          </a:p>
          <a:p>
            <a:r>
              <a:rPr lang="zh-CN" altLang="en-US" dirty="0" smtClean="0"/>
              <a:t>错误</a:t>
            </a:r>
            <a:r>
              <a:rPr lang="zh-CN" altLang="en-US" dirty="0"/>
              <a:t>使用导致的生产力消耗</a:t>
            </a:r>
          </a:p>
          <a:p>
            <a:r>
              <a:rPr lang="zh-CN" altLang="en-US" dirty="0" smtClean="0"/>
              <a:t>企业</a:t>
            </a:r>
            <a:r>
              <a:rPr lang="zh-CN" altLang="en-US" dirty="0"/>
              <a:t>信誉损失</a:t>
            </a:r>
          </a:p>
          <a:p>
            <a:r>
              <a:rPr lang="zh-CN" altLang="en-US" dirty="0" smtClean="0"/>
              <a:t>内部</a:t>
            </a:r>
            <a:r>
              <a:rPr lang="zh-CN" altLang="en-US" dirty="0"/>
              <a:t>纷争</a:t>
            </a:r>
            <a:endParaRPr lang="en-US" altLang="zh-CN" dirty="0"/>
          </a:p>
          <a:p>
            <a:endParaRPr lang="zh-CN" altLang="en-US" dirty="0"/>
          </a:p>
          <a:p>
            <a:endParaRPr lang="zh-CN" altLang="en-US" dirty="0" smtClean="0"/>
          </a:p>
          <a:p>
            <a:endParaRPr lang="en-US" altLang="zh-CN" dirty="0"/>
          </a:p>
        </p:txBody>
      </p:sp>
    </p:spTree>
    <p:extLst>
      <p:ext uri="{BB962C8B-B14F-4D97-AF65-F5344CB8AC3E}">
        <p14:creationId xmlns:p14="http://schemas.microsoft.com/office/powerpoint/2010/main" val="2034681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保护网络安全的最终目的</a:t>
            </a:r>
            <a:endParaRPr lang="zh-CN" altLang="en-US" dirty="0"/>
          </a:p>
        </p:txBody>
      </p:sp>
      <p:sp>
        <p:nvSpPr>
          <p:cNvPr id="5" name="内容占位符 4"/>
          <p:cNvSpPr>
            <a:spLocks noGrp="1"/>
          </p:cNvSpPr>
          <p:nvPr>
            <p:ph idx="1"/>
          </p:nvPr>
        </p:nvSpPr>
        <p:spPr>
          <a:xfrm>
            <a:off x="457200" y="1340768"/>
            <a:ext cx="8291264" cy="4824536"/>
          </a:xfrm>
        </p:spPr>
        <p:txBody>
          <a:bodyPr/>
          <a:lstStyle/>
          <a:p>
            <a:r>
              <a:rPr lang="zh-CN" altLang="en-US" dirty="0" smtClean="0"/>
              <a:t>机密性</a:t>
            </a:r>
            <a:endParaRPr lang="zh-CN" altLang="en-US" dirty="0"/>
          </a:p>
          <a:p>
            <a:r>
              <a:rPr lang="zh-CN" altLang="en-US" dirty="0"/>
              <a:t>可用性</a:t>
            </a:r>
          </a:p>
          <a:p>
            <a:r>
              <a:rPr lang="zh-CN" altLang="en-US" dirty="0"/>
              <a:t>完成性</a:t>
            </a:r>
          </a:p>
          <a:p>
            <a:endParaRPr lang="zh-CN" altLang="en-US" dirty="0"/>
          </a:p>
          <a:p>
            <a:endParaRPr lang="zh-CN" altLang="en-US" dirty="0" smtClean="0"/>
          </a:p>
          <a:p>
            <a:endParaRPr lang="en-US" altLang="zh-CN" dirty="0"/>
          </a:p>
        </p:txBody>
      </p:sp>
    </p:spTree>
    <p:extLst>
      <p:ext uri="{BB962C8B-B14F-4D97-AF65-F5344CB8AC3E}">
        <p14:creationId xmlns:p14="http://schemas.microsoft.com/office/powerpoint/2010/main" val="1780002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黑客攻击一般流程</a:t>
            </a:r>
            <a:endParaRPr lang="zh-CN" altLang="en-US" dirty="0"/>
          </a:p>
        </p:txBody>
      </p:sp>
      <p:sp>
        <p:nvSpPr>
          <p:cNvPr id="24" name="下箭头 23"/>
          <p:cNvSpPr/>
          <p:nvPr/>
        </p:nvSpPr>
        <p:spPr>
          <a:xfrm>
            <a:off x="2442409" y="3717032"/>
            <a:ext cx="461706" cy="1008112"/>
          </a:xfrm>
          <a:prstGeom prst="downArrow">
            <a:avLst/>
          </a:prstGeom>
          <a:solidFill>
            <a:schemeClr val="accent3">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图示 24"/>
          <p:cNvGraphicFramePr/>
          <p:nvPr>
            <p:extLst>
              <p:ext uri="{D42A27DB-BD31-4B8C-83A1-F6EECF244321}">
                <p14:modId xmlns:p14="http://schemas.microsoft.com/office/powerpoint/2010/main" val="3091427577"/>
              </p:ext>
            </p:extLst>
          </p:nvPr>
        </p:nvGraphicFramePr>
        <p:xfrm>
          <a:off x="457200" y="1196752"/>
          <a:ext cx="8147248"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6" name="组合 25"/>
          <p:cNvGrpSpPr/>
          <p:nvPr/>
        </p:nvGrpSpPr>
        <p:grpSpPr>
          <a:xfrm>
            <a:off x="2196917" y="4793855"/>
            <a:ext cx="1239190" cy="867393"/>
            <a:chOff x="1515957" y="1004202"/>
            <a:chExt cx="1239190" cy="867393"/>
          </a:xfrm>
        </p:grpSpPr>
        <p:sp>
          <p:nvSpPr>
            <p:cNvPr id="27" name="圆角矩形 26"/>
            <p:cNvSpPr/>
            <p:nvPr/>
          </p:nvSpPr>
          <p:spPr>
            <a:xfrm>
              <a:off x="1515957" y="1004202"/>
              <a:ext cx="1239190" cy="867393"/>
            </a:xfrm>
            <a:prstGeom prst="roundRect">
              <a:avLst>
                <a:gd name="adj" fmla="val 16670"/>
              </a:avLst>
            </a:prstGeom>
            <a:solidFill>
              <a:schemeClr val="accent1"/>
            </a:solidFill>
          </p:spPr>
          <p:style>
            <a:lnRef idx="2">
              <a:schemeClr val="lt1">
                <a:hueOff val="0"/>
                <a:satOff val="0"/>
                <a:lumOff val="0"/>
                <a:alphaOff val="0"/>
              </a:schemeClr>
            </a:lnRef>
            <a:fillRef idx="1">
              <a:schemeClr val="accent2">
                <a:shade val="80000"/>
                <a:hueOff val="4706"/>
                <a:satOff val="819"/>
                <a:lumOff val="5422"/>
                <a:alphaOff val="0"/>
              </a:schemeClr>
            </a:fillRef>
            <a:effectRef idx="0">
              <a:schemeClr val="accent2">
                <a:shade val="80000"/>
                <a:hueOff val="4706"/>
                <a:satOff val="819"/>
                <a:lumOff val="5422"/>
                <a:alphaOff val="0"/>
              </a:schemeClr>
            </a:effectRef>
            <a:fontRef idx="minor">
              <a:schemeClr val="lt1"/>
            </a:fontRef>
          </p:style>
        </p:sp>
        <p:sp>
          <p:nvSpPr>
            <p:cNvPr id="28" name="圆角矩形 4"/>
            <p:cNvSpPr/>
            <p:nvPr/>
          </p:nvSpPr>
          <p:spPr>
            <a:xfrm>
              <a:off x="1558307" y="1046552"/>
              <a:ext cx="1154490" cy="7826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dirty="0" err="1"/>
                <a:t>DDoS</a:t>
              </a:r>
              <a:endParaRPr lang="zh-CN" altLang="en-US" dirty="0"/>
            </a:p>
          </p:txBody>
        </p:sp>
      </p:grpSp>
      <p:grpSp>
        <p:nvGrpSpPr>
          <p:cNvPr id="29" name="组合 28"/>
          <p:cNvGrpSpPr/>
          <p:nvPr/>
        </p:nvGrpSpPr>
        <p:grpSpPr>
          <a:xfrm>
            <a:off x="496388" y="4877018"/>
            <a:ext cx="1987380" cy="701065"/>
            <a:chOff x="2784142" y="1086928"/>
            <a:chExt cx="3254680" cy="701065"/>
          </a:xfrm>
        </p:grpSpPr>
        <p:sp>
          <p:nvSpPr>
            <p:cNvPr id="30" name="矩形 29"/>
            <p:cNvSpPr/>
            <p:nvPr/>
          </p:nvSpPr>
          <p:spPr>
            <a:xfrm>
              <a:off x="2784142" y="1086928"/>
              <a:ext cx="3254680" cy="7010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矩形 30"/>
            <p:cNvSpPr/>
            <p:nvPr/>
          </p:nvSpPr>
          <p:spPr>
            <a:xfrm>
              <a:off x="2784142" y="1086928"/>
              <a:ext cx="3254680" cy="7010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defTabSz="622300">
                <a:lnSpc>
                  <a:spcPct val="90000"/>
                </a:lnSpc>
                <a:spcBef>
                  <a:spcPct val="0"/>
                </a:spcBef>
                <a:spcAft>
                  <a:spcPct val="15000"/>
                </a:spcAft>
                <a:buChar char="••"/>
              </a:pPr>
              <a:r>
                <a:rPr lang="en-US" altLang="zh-CN" sz="1400" dirty="0">
                  <a:solidFill>
                    <a:schemeClr val="tx1"/>
                  </a:solidFill>
                </a:rPr>
                <a:t>SYN</a:t>
              </a:r>
              <a:r>
                <a:rPr lang="zh-CN" altLang="en-US" sz="1400" dirty="0">
                  <a:solidFill>
                    <a:schemeClr val="tx1"/>
                  </a:solidFill>
                </a:rPr>
                <a:t>泛洪</a:t>
              </a:r>
            </a:p>
            <a:p>
              <a:pPr marL="114300" lvl="1" indent="-114300" defTabSz="622300">
                <a:lnSpc>
                  <a:spcPct val="90000"/>
                </a:lnSpc>
                <a:spcBef>
                  <a:spcPct val="0"/>
                </a:spcBef>
                <a:spcAft>
                  <a:spcPct val="15000"/>
                </a:spcAft>
                <a:buChar char="••"/>
              </a:pPr>
              <a:r>
                <a:rPr lang="en-US" altLang="zh-CN" sz="1400" dirty="0">
                  <a:solidFill>
                    <a:schemeClr val="tx1"/>
                  </a:solidFill>
                </a:rPr>
                <a:t>CC</a:t>
              </a:r>
              <a:r>
                <a:rPr lang="zh-CN" altLang="en-US" sz="1400" dirty="0">
                  <a:solidFill>
                    <a:schemeClr val="tx1"/>
                  </a:solidFill>
                </a:rPr>
                <a:t>等应用层</a:t>
              </a:r>
              <a:r>
                <a:rPr lang="en-US" altLang="zh-CN" sz="1400" dirty="0" err="1">
                  <a:solidFill>
                    <a:schemeClr val="tx1"/>
                  </a:solidFill>
                </a:rPr>
                <a:t>DDoS</a:t>
              </a:r>
              <a:endParaRPr lang="zh-CN" altLang="en-US" sz="1400" kern="1200" dirty="0">
                <a:solidFill>
                  <a:schemeClr val="tx1"/>
                </a:solidFill>
              </a:endParaRPr>
            </a:p>
          </p:txBody>
        </p:sp>
      </p:grpSp>
    </p:spTree>
    <p:extLst>
      <p:ext uri="{BB962C8B-B14F-4D97-AF65-F5344CB8AC3E}">
        <p14:creationId xmlns:p14="http://schemas.microsoft.com/office/powerpoint/2010/main" val="3416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zh-CN" altLang="en-US" dirty="0"/>
              <a:t>黑客攻击常用方法</a:t>
            </a:r>
            <a:r>
              <a:rPr lang="en-US" altLang="zh-CN" dirty="0"/>
              <a:t/>
            </a:r>
            <a:br>
              <a:rPr lang="en-US" altLang="zh-CN" dirty="0"/>
            </a:br>
            <a:endParaRPr lang="en-US" altLang="zh-CN" dirty="0"/>
          </a:p>
        </p:txBody>
      </p:sp>
    </p:spTree>
    <p:extLst>
      <p:ext uri="{BB962C8B-B14F-4D97-AF65-F5344CB8AC3E}">
        <p14:creationId xmlns:p14="http://schemas.microsoft.com/office/powerpoint/2010/main" val="2771752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黑客常用的攻击方法</a:t>
            </a:r>
            <a:endParaRPr lang="zh-CN" altLang="en-US" dirty="0"/>
          </a:p>
        </p:txBody>
      </p:sp>
      <p:sp>
        <p:nvSpPr>
          <p:cNvPr id="5" name="内容占位符 4"/>
          <p:cNvSpPr>
            <a:spLocks noGrp="1"/>
          </p:cNvSpPr>
          <p:nvPr>
            <p:ph idx="1"/>
          </p:nvPr>
        </p:nvSpPr>
        <p:spPr>
          <a:xfrm>
            <a:off x="457200" y="1340768"/>
            <a:ext cx="8363272" cy="4824536"/>
          </a:xfrm>
        </p:spPr>
        <p:txBody>
          <a:bodyPr/>
          <a:lstStyle/>
          <a:p>
            <a:r>
              <a:rPr lang="zh-CN" altLang="en-US" dirty="0" smtClean="0"/>
              <a:t>扫描攻击</a:t>
            </a:r>
            <a:endParaRPr lang="en-US" altLang="zh-CN" dirty="0"/>
          </a:p>
          <a:p>
            <a:r>
              <a:rPr lang="zh-CN" altLang="en-US" dirty="0" smtClean="0"/>
              <a:t>暴力破解攻击</a:t>
            </a:r>
            <a:endParaRPr lang="en-US" altLang="zh-CN" dirty="0" smtClean="0"/>
          </a:p>
          <a:p>
            <a:r>
              <a:rPr lang="zh-CN" altLang="en-US" dirty="0" smtClean="0"/>
              <a:t>基于已知漏洞发起攻击</a:t>
            </a:r>
            <a:endParaRPr lang="en-US" altLang="zh-CN" dirty="0" smtClean="0"/>
          </a:p>
          <a:p>
            <a:r>
              <a:rPr lang="zh-CN" altLang="en-US" dirty="0" smtClean="0"/>
              <a:t>病毒攻击</a:t>
            </a:r>
            <a:endParaRPr lang="en-US" altLang="zh-CN" dirty="0" smtClean="0"/>
          </a:p>
          <a:p>
            <a:r>
              <a:rPr lang="zh-CN" altLang="en-US" dirty="0" smtClean="0"/>
              <a:t>社会工程学</a:t>
            </a:r>
            <a:endParaRPr lang="en-US" altLang="zh-CN" dirty="0" smtClean="0"/>
          </a:p>
          <a:p>
            <a:r>
              <a:rPr lang="zh-CN" altLang="en-US" dirty="0" smtClean="0"/>
              <a:t>协议漏洞渗透</a:t>
            </a:r>
            <a:endParaRPr lang="en-US" altLang="zh-CN" dirty="0" smtClean="0"/>
          </a:p>
          <a:p>
            <a:r>
              <a:rPr lang="zh-CN" altLang="en-US" dirty="0" smtClean="0"/>
              <a:t>拒绝服务攻击</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884834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扫描攻击</a:t>
            </a:r>
            <a:endParaRPr lang="zh-CN" altLang="en-US" dirty="0"/>
          </a:p>
        </p:txBody>
      </p:sp>
      <p:sp>
        <p:nvSpPr>
          <p:cNvPr id="5" name="内容占位符 4"/>
          <p:cNvSpPr>
            <a:spLocks noGrp="1"/>
          </p:cNvSpPr>
          <p:nvPr>
            <p:ph idx="1"/>
          </p:nvPr>
        </p:nvSpPr>
        <p:spPr>
          <a:xfrm>
            <a:off x="457200" y="1340768"/>
            <a:ext cx="8363272" cy="4824536"/>
          </a:xfrm>
        </p:spPr>
        <p:txBody>
          <a:bodyPr/>
          <a:lstStyle/>
          <a:p>
            <a:pPr lvl="0"/>
            <a:r>
              <a:rPr lang="zh-CN" altLang="en-US" dirty="0" smtClean="0"/>
              <a:t>扫描攻击目的</a:t>
            </a:r>
            <a:endParaRPr lang="en-US" altLang="zh-CN" dirty="0" smtClean="0"/>
          </a:p>
          <a:p>
            <a:pPr lvl="1"/>
            <a:r>
              <a:rPr lang="zh-CN" altLang="en-US" dirty="0" smtClean="0"/>
              <a:t>对</a:t>
            </a:r>
            <a:r>
              <a:rPr lang="zh-CN" altLang="en-US" dirty="0"/>
              <a:t>攻击的目标系统所提供的各种服务进行评估，以便集中精力在最有希望的途径上发动</a:t>
            </a:r>
            <a:r>
              <a:rPr lang="zh-CN" altLang="en-US" dirty="0" smtClean="0"/>
              <a:t>攻击。</a:t>
            </a:r>
            <a:endParaRPr lang="en-US" altLang="zh-CN" dirty="0" smtClean="0"/>
          </a:p>
          <a:p>
            <a:pPr lvl="0"/>
            <a:r>
              <a:rPr lang="zh-CN" altLang="en-US" dirty="0"/>
              <a:t>扫描</a:t>
            </a:r>
            <a:r>
              <a:rPr lang="zh-CN" altLang="en-US" dirty="0" smtClean="0"/>
              <a:t>攻击主要技术</a:t>
            </a:r>
            <a:endParaRPr lang="en-US" altLang="zh-CN" dirty="0"/>
          </a:p>
          <a:p>
            <a:pPr lvl="1"/>
            <a:r>
              <a:rPr lang="en-US" altLang="zh-CN" dirty="0" smtClean="0"/>
              <a:t>Ping </a:t>
            </a:r>
            <a:r>
              <a:rPr lang="zh-CN" altLang="en-US" dirty="0"/>
              <a:t>扫描</a:t>
            </a:r>
          </a:p>
          <a:p>
            <a:pPr lvl="1"/>
            <a:r>
              <a:rPr lang="en-US" altLang="zh-CN" dirty="0" smtClean="0"/>
              <a:t>TCP/UDP</a:t>
            </a:r>
            <a:r>
              <a:rPr lang="zh-CN" altLang="en-US" dirty="0"/>
              <a:t>端口扫描</a:t>
            </a:r>
          </a:p>
          <a:p>
            <a:pPr lvl="1"/>
            <a:r>
              <a:rPr lang="zh-CN" altLang="en-US" dirty="0" smtClean="0"/>
              <a:t>操作系统</a:t>
            </a:r>
            <a:r>
              <a:rPr lang="zh-CN" altLang="en-US" dirty="0"/>
              <a:t>检测</a:t>
            </a:r>
          </a:p>
          <a:p>
            <a:pPr lvl="1"/>
            <a:r>
              <a:rPr lang="zh-CN" altLang="en-US" dirty="0" smtClean="0"/>
              <a:t>漏洞</a:t>
            </a:r>
            <a:r>
              <a:rPr lang="zh-CN" altLang="en-US" dirty="0"/>
              <a:t>扫描检测</a:t>
            </a:r>
            <a:endParaRPr lang="zh-CN" altLang="zh-CN" dirty="0" smtClean="0"/>
          </a:p>
          <a:p>
            <a:pPr marL="457200" lvl="1" indent="0">
              <a:buNone/>
            </a:pPr>
            <a:endParaRPr lang="zh-CN" altLang="zh-CN" dirty="0"/>
          </a:p>
        </p:txBody>
      </p:sp>
    </p:spTree>
    <p:extLst>
      <p:ext uri="{BB962C8B-B14F-4D97-AF65-F5344CB8AC3E}">
        <p14:creationId xmlns:p14="http://schemas.microsoft.com/office/powerpoint/2010/main" val="1497740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扫描攻击</a:t>
            </a:r>
            <a:endParaRPr lang="zh-CN" altLang="en-US" dirty="0"/>
          </a:p>
        </p:txBody>
      </p:sp>
      <p:sp>
        <p:nvSpPr>
          <p:cNvPr id="5" name="内容占位符 4"/>
          <p:cNvSpPr>
            <a:spLocks noGrp="1"/>
          </p:cNvSpPr>
          <p:nvPr>
            <p:ph idx="1"/>
          </p:nvPr>
        </p:nvSpPr>
        <p:spPr>
          <a:xfrm>
            <a:off x="457200" y="1340768"/>
            <a:ext cx="8363272" cy="4824536"/>
          </a:xfrm>
        </p:spPr>
        <p:txBody>
          <a:bodyPr/>
          <a:lstStyle/>
          <a:p>
            <a:pPr marL="0" indent="0">
              <a:buNone/>
            </a:pPr>
            <a:r>
              <a:rPr lang="en-US" altLang="zh-CN" dirty="0" smtClean="0"/>
              <a:t>      </a:t>
            </a:r>
            <a:endParaRPr lang="en-US" altLang="zh-CN" dirty="0" smtClean="0"/>
          </a:p>
        </p:txBody>
      </p:sp>
      <p:sp>
        <p:nvSpPr>
          <p:cNvPr id="11" name="矩形 10"/>
          <p:cNvSpPr/>
          <p:nvPr/>
        </p:nvSpPr>
        <p:spPr>
          <a:xfrm>
            <a:off x="2394812" y="3933056"/>
            <a:ext cx="6309006" cy="975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b="1" dirty="0" smtClean="0">
                <a:solidFill>
                  <a:srgbClr val="C00000"/>
                </a:solidFill>
              </a:rPr>
              <a:t>发现</a:t>
            </a:r>
            <a:r>
              <a:rPr lang="zh-CN" altLang="en-US" sz="2400" b="1" dirty="0" smtClean="0">
                <a:solidFill>
                  <a:srgbClr val="C00000"/>
                </a:solidFill>
              </a:rPr>
              <a:t>目标</a:t>
            </a:r>
            <a:endParaRPr lang="zh-CN" altLang="en-US" sz="2400" b="1" dirty="0">
              <a:solidFill>
                <a:srgbClr val="C00000"/>
              </a:solidFill>
            </a:endParaRPr>
          </a:p>
        </p:txBody>
      </p:sp>
      <p:sp>
        <p:nvSpPr>
          <p:cNvPr id="12" name="矩形 11"/>
          <p:cNvSpPr/>
          <p:nvPr/>
        </p:nvSpPr>
        <p:spPr>
          <a:xfrm>
            <a:off x="2422174" y="2213124"/>
            <a:ext cx="6254282" cy="999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b="1" dirty="0" smtClean="0">
                <a:solidFill>
                  <a:srgbClr val="C00000"/>
                </a:solidFill>
              </a:rPr>
              <a:t>获取版本</a:t>
            </a:r>
            <a:endParaRPr lang="en-US" altLang="zh-CN" sz="2400" b="1" dirty="0" smtClean="0">
              <a:solidFill>
                <a:srgbClr val="C00000"/>
              </a:solidFill>
            </a:endParaRPr>
          </a:p>
          <a:p>
            <a:pPr algn="r"/>
            <a:r>
              <a:rPr lang="zh-CN" altLang="en-US" sz="2400" b="1" dirty="0" smtClean="0">
                <a:solidFill>
                  <a:srgbClr val="C00000"/>
                </a:solidFill>
              </a:rPr>
              <a:t>定位漏洞</a:t>
            </a:r>
            <a:endParaRPr lang="zh-CN" altLang="en-US" sz="2400" b="1" dirty="0">
              <a:solidFill>
                <a:srgbClr val="C00000"/>
              </a:solidFill>
            </a:endParaRPr>
          </a:p>
        </p:txBody>
      </p:sp>
      <p:sp>
        <p:nvSpPr>
          <p:cNvPr id="13" name="右箭头 12"/>
          <p:cNvSpPr/>
          <p:nvPr/>
        </p:nvSpPr>
        <p:spPr>
          <a:xfrm>
            <a:off x="3760584" y="4472072"/>
            <a:ext cx="576064" cy="34248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2"/>
          <p:cNvSpPr txBox="1"/>
          <p:nvPr/>
        </p:nvSpPr>
        <p:spPr>
          <a:xfrm>
            <a:off x="2422174" y="3933056"/>
            <a:ext cx="267876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rgbClr val="FFC000"/>
                </a:solidFill>
                <a:latin typeface="微软雅黑" pitchFamily="34" charset="-122"/>
                <a:ea typeface="微软雅黑" pitchFamily="34" charset="-122"/>
              </a:rPr>
              <a:t>全</a:t>
            </a:r>
            <a:r>
              <a:rPr lang="en-US" altLang="zh-CN" b="1" dirty="0" smtClean="0">
                <a:solidFill>
                  <a:srgbClr val="FFC000"/>
                </a:solidFill>
                <a:latin typeface="微软雅黑" pitchFamily="34" charset="-122"/>
                <a:ea typeface="微软雅黑" pitchFamily="34" charset="-122"/>
              </a:rPr>
              <a:t>/</a:t>
            </a:r>
            <a:r>
              <a:rPr lang="zh-CN" altLang="en-US" b="1" dirty="0" smtClean="0">
                <a:solidFill>
                  <a:srgbClr val="FFC000"/>
                </a:solidFill>
                <a:latin typeface="微软雅黑" pitchFamily="34" charset="-122"/>
                <a:ea typeface="微软雅黑" pitchFamily="34" charset="-122"/>
              </a:rPr>
              <a:t>半连接</a:t>
            </a:r>
          </a:p>
        </p:txBody>
      </p:sp>
      <p:sp>
        <p:nvSpPr>
          <p:cNvPr id="15" name="右箭头 14"/>
          <p:cNvSpPr/>
          <p:nvPr/>
        </p:nvSpPr>
        <p:spPr>
          <a:xfrm>
            <a:off x="3761558" y="3946477"/>
            <a:ext cx="576064" cy="34248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72000" y="3944338"/>
            <a:ext cx="2061206"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rgbClr val="FFC000"/>
                </a:solidFill>
                <a:latin typeface="微软雅黑" pitchFamily="34" charset="-122"/>
                <a:ea typeface="微软雅黑" pitchFamily="34" charset="-122"/>
              </a:rPr>
              <a:t>端口扫描</a:t>
            </a:r>
            <a:endParaRPr lang="zh-CN" altLang="en-US" b="1" dirty="0">
              <a:solidFill>
                <a:srgbClr val="FFC000"/>
              </a:solidFill>
              <a:latin typeface="微软雅黑" pitchFamily="34" charset="-122"/>
              <a:ea typeface="微软雅黑" pitchFamily="34" charset="-122"/>
            </a:endParaRPr>
          </a:p>
        </p:txBody>
      </p:sp>
      <p:sp>
        <p:nvSpPr>
          <p:cNvPr id="17" name="TextBox 42"/>
          <p:cNvSpPr txBox="1"/>
          <p:nvPr/>
        </p:nvSpPr>
        <p:spPr>
          <a:xfrm>
            <a:off x="2464440" y="2298938"/>
            <a:ext cx="2678768"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rgbClr val="FFC000"/>
                </a:solidFill>
                <a:latin typeface="微软雅黑" pitchFamily="34" charset="-122"/>
                <a:ea typeface="微软雅黑" pitchFamily="34" charset="-122"/>
              </a:rPr>
              <a:t>指纹分析</a:t>
            </a:r>
            <a:endParaRPr lang="en-US" altLang="zh-CN" b="1" dirty="0" smtClean="0">
              <a:solidFill>
                <a:srgbClr val="FFC000"/>
              </a:solidFill>
              <a:latin typeface="微软雅黑" pitchFamily="34" charset="-122"/>
              <a:ea typeface="微软雅黑" pitchFamily="34" charset="-122"/>
            </a:endParaRPr>
          </a:p>
          <a:p>
            <a:r>
              <a:rPr lang="zh-CN" altLang="en-US" b="1" dirty="0" smtClean="0">
                <a:solidFill>
                  <a:srgbClr val="FFC000"/>
                </a:solidFill>
                <a:latin typeface="微软雅黑" pitchFamily="34" charset="-122"/>
                <a:ea typeface="微软雅黑" pitchFamily="34" charset="-122"/>
              </a:rPr>
              <a:t>响应分析</a:t>
            </a:r>
          </a:p>
        </p:txBody>
      </p:sp>
      <p:sp>
        <p:nvSpPr>
          <p:cNvPr id="18" name="右箭头 17"/>
          <p:cNvSpPr/>
          <p:nvPr/>
        </p:nvSpPr>
        <p:spPr>
          <a:xfrm>
            <a:off x="3760584" y="2492896"/>
            <a:ext cx="576064" cy="34248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72000" y="2289646"/>
            <a:ext cx="2061206"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rgbClr val="FFC000"/>
                </a:solidFill>
                <a:latin typeface="微软雅黑" pitchFamily="34" charset="-122"/>
                <a:ea typeface="微软雅黑" pitchFamily="34" charset="-122"/>
              </a:rPr>
              <a:t>网络设备、</a:t>
            </a:r>
            <a:r>
              <a:rPr lang="en-US" altLang="zh-CN" b="1" dirty="0" smtClean="0">
                <a:solidFill>
                  <a:srgbClr val="FFC000"/>
                </a:solidFill>
                <a:latin typeface="微软雅黑" pitchFamily="34" charset="-122"/>
                <a:ea typeface="微软雅黑" pitchFamily="34" charset="-122"/>
              </a:rPr>
              <a:t>OS</a:t>
            </a:r>
            <a:r>
              <a:rPr lang="zh-CN" altLang="en-US" b="1" dirty="0" smtClean="0">
                <a:solidFill>
                  <a:srgbClr val="FFC000"/>
                </a:solidFill>
                <a:latin typeface="微软雅黑" pitchFamily="34" charset="-122"/>
                <a:ea typeface="微软雅黑" pitchFamily="34" charset="-122"/>
              </a:rPr>
              <a:t>、应用系统探测 、漏洞扫描</a:t>
            </a:r>
            <a:endParaRPr lang="en-US" altLang="zh-CN" b="1" dirty="0" smtClean="0">
              <a:solidFill>
                <a:srgbClr val="FFC000"/>
              </a:solidFill>
              <a:latin typeface="微软雅黑" pitchFamily="34" charset="-122"/>
              <a:ea typeface="微软雅黑" pitchFamily="34" charset="-122"/>
            </a:endParaRPr>
          </a:p>
        </p:txBody>
      </p:sp>
      <p:pic>
        <p:nvPicPr>
          <p:cNvPr id="21" name="Picture 2" descr="H:\七层.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6500" y="1933728"/>
            <a:ext cx="3570368" cy="4165084"/>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4527018" y="4437112"/>
            <a:ext cx="2061206"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rgbClr val="FFC000"/>
                </a:solidFill>
                <a:latin typeface="微软雅黑" pitchFamily="34" charset="-122"/>
                <a:ea typeface="微软雅黑" pitchFamily="34" charset="-122"/>
              </a:rPr>
              <a:t>主机</a:t>
            </a:r>
            <a:r>
              <a:rPr lang="en-US" altLang="zh-CN" b="1" dirty="0" smtClean="0">
                <a:solidFill>
                  <a:srgbClr val="FFC000"/>
                </a:solidFill>
                <a:latin typeface="微软雅黑" pitchFamily="34" charset="-122"/>
                <a:ea typeface="微软雅黑" pitchFamily="34" charset="-122"/>
              </a:rPr>
              <a:t>/</a:t>
            </a:r>
            <a:r>
              <a:rPr lang="zh-CN" altLang="en-US" b="1" dirty="0" smtClean="0">
                <a:solidFill>
                  <a:srgbClr val="FFC000"/>
                </a:solidFill>
                <a:latin typeface="微软雅黑" pitchFamily="34" charset="-122"/>
                <a:ea typeface="微软雅黑" pitchFamily="34" charset="-122"/>
              </a:rPr>
              <a:t>网络扫描</a:t>
            </a:r>
            <a:endParaRPr lang="zh-CN" altLang="en-US" b="1" dirty="0">
              <a:solidFill>
                <a:srgbClr val="FFC000"/>
              </a:solidFill>
              <a:latin typeface="微软雅黑" pitchFamily="34" charset="-122"/>
              <a:ea typeface="微软雅黑" pitchFamily="34" charset="-122"/>
            </a:endParaRPr>
          </a:p>
        </p:txBody>
      </p:sp>
      <p:sp>
        <p:nvSpPr>
          <p:cNvPr id="25" name="矩形 24"/>
          <p:cNvSpPr/>
          <p:nvPr/>
        </p:nvSpPr>
        <p:spPr>
          <a:xfrm>
            <a:off x="2464440" y="4355812"/>
            <a:ext cx="1099448"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C000"/>
                </a:solidFill>
                <a:latin typeface="微软雅黑" pitchFamily="34" charset="-122"/>
                <a:ea typeface="微软雅黑" pitchFamily="34" charset="-122"/>
              </a:rPr>
              <a:t>ping</a:t>
            </a:r>
            <a:endParaRPr lang="zh-CN" altLang="en-US"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4013920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73274" y="980728"/>
            <a:ext cx="4962822" cy="540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spcBef>
                <a:spcPct val="0"/>
              </a:spcBef>
              <a:spcAft>
                <a:spcPct val="0"/>
              </a:spcAft>
              <a:buFont typeface="+mj-lt"/>
              <a:buNone/>
              <a:defRPr sz="2400" b="1" kern="1200">
                <a:solidFill>
                  <a:srgbClr val="004EA2"/>
                </a:solidFill>
                <a:latin typeface="黑体" pitchFamily="2" charset="-122"/>
                <a:ea typeface="黑体" pitchFamily="2"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marL="457200" indent="-457200">
              <a:lnSpc>
                <a:spcPct val="200000"/>
              </a:lnSpc>
              <a:buFont typeface="+mj-lt"/>
              <a:buAutoNum type="arabicPeriod"/>
            </a:pPr>
            <a:r>
              <a:rPr lang="zh-CN" altLang="en-US" sz="2000" dirty="0" smtClean="0">
                <a:solidFill>
                  <a:schemeClr val="tx1"/>
                </a:solidFill>
                <a:latin typeface="微软雅黑" pitchFamily="34" charset="-122"/>
                <a:ea typeface="微软雅黑" pitchFamily="34" charset="-122"/>
              </a:rPr>
              <a:t>背景知识</a:t>
            </a:r>
            <a:r>
              <a:rPr lang="zh-CN" altLang="en-US" sz="2000" dirty="0" smtClean="0">
                <a:solidFill>
                  <a:schemeClr val="tx1"/>
                </a:solidFill>
                <a:latin typeface="微软雅黑" pitchFamily="34" charset="-122"/>
                <a:ea typeface="微软雅黑" pitchFamily="34" charset="-122"/>
              </a:rPr>
              <a:t>介绍</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solidFill>
                  <a:schemeClr val="tx1"/>
                </a:solidFill>
                <a:latin typeface="微软雅黑" pitchFamily="34" charset="-122"/>
                <a:ea typeface="微软雅黑" pitchFamily="34" charset="-122"/>
              </a:rPr>
              <a:t>黑客攻击常用方法</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solidFill>
                  <a:schemeClr val="tx1"/>
                </a:solidFill>
                <a:latin typeface="微软雅黑" pitchFamily="34" charset="-122"/>
                <a:ea typeface="微软雅黑" pitchFamily="34" charset="-122"/>
              </a:rPr>
              <a:t>总结</a:t>
            </a:r>
            <a:endParaRPr lang="en-US" altLang="zh-CN" sz="2000" dirty="0">
              <a:solidFill>
                <a:schemeClr val="tx1"/>
              </a:solidFill>
              <a:latin typeface="微软雅黑" pitchFamily="34" charset="-122"/>
              <a:ea typeface="微软雅黑" pitchFamily="34" charset="-122"/>
            </a:endParaRPr>
          </a:p>
        </p:txBody>
      </p:sp>
      <p:sp>
        <p:nvSpPr>
          <p:cNvPr id="3" name="标题 2"/>
          <p:cNvSpPr>
            <a:spLocks noGrp="1"/>
          </p:cNvSpPr>
          <p:nvPr>
            <p:ph type="title"/>
          </p:nvPr>
        </p:nvSpPr>
        <p:spPr>
          <a:xfrm>
            <a:off x="4283968" y="2924944"/>
            <a:ext cx="4104456" cy="1143000"/>
          </a:xfrm>
        </p:spPr>
        <p:txBody>
          <a:bodyPr/>
          <a:lstStyle/>
          <a:p>
            <a:r>
              <a:rPr lang="zh-CN" altLang="en-US" dirty="0" smtClean="0"/>
              <a:t>培训提纲</a:t>
            </a:r>
            <a:endParaRPr lang="zh-CN" altLang="en-US" dirty="0"/>
          </a:p>
        </p:txBody>
      </p:sp>
    </p:spTree>
    <p:extLst>
      <p:ext uri="{BB962C8B-B14F-4D97-AF65-F5344CB8AC3E}">
        <p14:creationId xmlns:p14="http://schemas.microsoft.com/office/powerpoint/2010/main" val="3697170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扫描攻击</a:t>
            </a:r>
            <a:r>
              <a:rPr lang="en-US" altLang="zh-CN" dirty="0"/>
              <a:t>-</a:t>
            </a:r>
            <a:r>
              <a:rPr lang="zh-CN" altLang="en-US" dirty="0" smtClean="0"/>
              <a:t>工具</a:t>
            </a:r>
            <a:endParaRPr lang="zh-CN" altLang="en-US" dirty="0"/>
          </a:p>
        </p:txBody>
      </p:sp>
      <p:sp>
        <p:nvSpPr>
          <p:cNvPr id="5" name="内容占位符 4"/>
          <p:cNvSpPr>
            <a:spLocks noGrp="1"/>
          </p:cNvSpPr>
          <p:nvPr>
            <p:ph idx="1"/>
          </p:nvPr>
        </p:nvSpPr>
        <p:spPr>
          <a:xfrm>
            <a:off x="457200" y="1340768"/>
            <a:ext cx="8363272" cy="4824536"/>
          </a:xfrm>
          <a:ln>
            <a:solidFill>
              <a:schemeClr val="accent1"/>
            </a:solidFill>
          </a:ln>
        </p:spPr>
        <p:txBody>
          <a:bodyPr/>
          <a:lstStyle/>
          <a:p>
            <a:r>
              <a:rPr lang="en-US" altLang="zh-CN" dirty="0" smtClean="0"/>
              <a:t>Ping</a:t>
            </a:r>
            <a:r>
              <a:rPr lang="zh-CN" altLang="en-US" dirty="0"/>
              <a:t>扫描：系统自带命令、</a:t>
            </a:r>
            <a:r>
              <a:rPr lang="en-US" altLang="zh-CN" dirty="0" err="1"/>
              <a:t>fping</a:t>
            </a:r>
            <a:r>
              <a:rPr lang="zh-CN" altLang="en-US" dirty="0"/>
              <a:t>、</a:t>
            </a:r>
            <a:r>
              <a:rPr lang="en-US" altLang="zh-CN" dirty="0" err="1"/>
              <a:t>ws_ping</a:t>
            </a:r>
            <a:endParaRPr lang="en-US" altLang="zh-CN" dirty="0"/>
          </a:p>
          <a:p>
            <a:r>
              <a:rPr lang="zh-CN" altLang="en-US" dirty="0"/>
              <a:t>端口扫描：</a:t>
            </a:r>
            <a:r>
              <a:rPr lang="en-US" altLang="zh-CN" dirty="0" err="1"/>
              <a:t>Nmap</a:t>
            </a:r>
            <a:r>
              <a:rPr lang="zh-CN" altLang="en-US" dirty="0"/>
              <a:t>、</a:t>
            </a:r>
            <a:r>
              <a:rPr lang="en-US" altLang="zh-CN" dirty="0" err="1"/>
              <a:t>superscan</a:t>
            </a:r>
            <a:r>
              <a:rPr lang="zh-CN" altLang="en-US" dirty="0"/>
              <a:t>、</a:t>
            </a:r>
            <a:r>
              <a:rPr lang="en-US" altLang="zh-CN" dirty="0" err="1"/>
              <a:t>NetScan</a:t>
            </a:r>
            <a:endParaRPr lang="en-US" altLang="zh-CN" dirty="0"/>
          </a:p>
          <a:p>
            <a:r>
              <a:rPr lang="zh-CN" altLang="en-US" dirty="0"/>
              <a:t>操作系统扫描：</a:t>
            </a:r>
            <a:r>
              <a:rPr lang="en-US" altLang="zh-CN" dirty="0" err="1"/>
              <a:t>Nmap</a:t>
            </a:r>
            <a:r>
              <a:rPr lang="zh-CN" altLang="en-US" dirty="0"/>
              <a:t>、</a:t>
            </a:r>
            <a:r>
              <a:rPr lang="en-US" altLang="zh-CN" dirty="0" err="1"/>
              <a:t>Queso</a:t>
            </a:r>
            <a:endParaRPr lang="en-US" altLang="zh-CN" dirty="0"/>
          </a:p>
          <a:p>
            <a:r>
              <a:rPr lang="zh-CN" altLang="en-US" dirty="0"/>
              <a:t>漏洞扫描：</a:t>
            </a:r>
            <a:r>
              <a:rPr lang="en-US" altLang="zh-CN" dirty="0"/>
              <a:t>Nessus</a:t>
            </a:r>
          </a:p>
          <a:p>
            <a:r>
              <a:rPr lang="en-US" altLang="zh-CN" dirty="0"/>
              <a:t>Web</a:t>
            </a:r>
            <a:r>
              <a:rPr lang="zh-CN" altLang="en-US" dirty="0"/>
              <a:t>扫描攻击：</a:t>
            </a:r>
            <a:r>
              <a:rPr lang="en-US" altLang="zh-CN" dirty="0" err="1"/>
              <a:t>AppScan</a:t>
            </a:r>
            <a:r>
              <a:rPr lang="zh-CN" altLang="en-US" dirty="0"/>
              <a:t>、</a:t>
            </a:r>
            <a:r>
              <a:rPr lang="en-US" altLang="zh-CN" dirty="0"/>
              <a:t>WVS</a:t>
            </a:r>
            <a:r>
              <a:rPr lang="zh-CN" altLang="en-US" dirty="0"/>
              <a:t>、</a:t>
            </a:r>
            <a:r>
              <a:rPr lang="en-US" altLang="zh-CN" dirty="0"/>
              <a:t>Inspect</a:t>
            </a:r>
            <a:endParaRPr lang="en-US" altLang="zh-CN" dirty="0"/>
          </a:p>
        </p:txBody>
      </p:sp>
    </p:spTree>
    <p:extLst>
      <p:ext uri="{BB962C8B-B14F-4D97-AF65-F5344CB8AC3E}">
        <p14:creationId xmlns:p14="http://schemas.microsoft.com/office/powerpoint/2010/main" val="3627544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扫描攻击</a:t>
            </a:r>
            <a:r>
              <a:rPr lang="en-US" altLang="zh-CN" dirty="0" smtClean="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5256584"/>
          </a:xfrm>
        </p:spPr>
        <p:txBody>
          <a:bodyPr/>
          <a:lstStyle/>
          <a:p>
            <a:r>
              <a:rPr lang="en-US" altLang="zh-CN" dirty="0" smtClean="0"/>
              <a:t>IP</a:t>
            </a:r>
            <a:r>
              <a:rPr lang="zh-CN" altLang="en-US" dirty="0"/>
              <a:t>与端口扫描</a:t>
            </a:r>
            <a:endParaRPr lang="en-US" altLang="zh-CN" dirty="0" smtClean="0"/>
          </a:p>
          <a:p>
            <a:pPr lvl="1"/>
            <a:r>
              <a:rPr lang="zh-CN" altLang="en-US" dirty="0" smtClean="0">
                <a:solidFill>
                  <a:srgbClr val="000000"/>
                </a:solidFill>
              </a:rPr>
              <a:t>防火墙</a:t>
            </a:r>
            <a:r>
              <a:rPr lang="zh-CN" altLang="en-US" dirty="0">
                <a:solidFill>
                  <a:srgbClr val="000000"/>
                </a:solidFill>
              </a:rPr>
              <a:t>的看门本领，</a:t>
            </a:r>
            <a:r>
              <a:rPr lang="en-US" altLang="zh-CN" dirty="0">
                <a:solidFill>
                  <a:srgbClr val="000000"/>
                </a:solidFill>
              </a:rPr>
              <a:t>NGAF</a:t>
            </a:r>
            <a:r>
              <a:rPr lang="zh-CN" altLang="en-US" dirty="0">
                <a:solidFill>
                  <a:srgbClr val="000000"/>
                </a:solidFill>
              </a:rPr>
              <a:t>当然</a:t>
            </a:r>
            <a:r>
              <a:rPr lang="zh-CN" altLang="en-US" dirty="0" smtClean="0">
                <a:solidFill>
                  <a:srgbClr val="000000"/>
                </a:solidFill>
              </a:rPr>
              <a:t>具备。</a:t>
            </a:r>
            <a:endParaRPr lang="zh-CN" altLang="en-US" dirty="0">
              <a:solidFill>
                <a:srgbClr val="000000"/>
              </a:solidFill>
            </a:endParaRPr>
          </a:p>
          <a:p>
            <a:r>
              <a:rPr lang="zh-CN" altLang="en-US" dirty="0" smtClean="0"/>
              <a:t>应用层扫描识别</a:t>
            </a:r>
            <a:endParaRPr lang="en-US" altLang="zh-CN" dirty="0"/>
          </a:p>
          <a:p>
            <a:pPr lvl="1"/>
            <a:r>
              <a:rPr lang="zh-CN" altLang="en-US" dirty="0" smtClean="0">
                <a:solidFill>
                  <a:srgbClr val="000000"/>
                </a:solidFill>
              </a:rPr>
              <a:t>识别</a:t>
            </a:r>
            <a:r>
              <a:rPr lang="zh-CN" altLang="en-US" dirty="0">
                <a:solidFill>
                  <a:srgbClr val="000000"/>
                </a:solidFill>
              </a:rPr>
              <a:t>各种常见的应用层扫描软件，阻断扫描</a:t>
            </a:r>
            <a:r>
              <a:rPr lang="zh-CN" altLang="en-US" dirty="0" smtClean="0">
                <a:solidFill>
                  <a:srgbClr val="000000"/>
                </a:solidFill>
              </a:rPr>
              <a:t>攻击。</a:t>
            </a:r>
            <a:endParaRPr lang="zh-CN" altLang="en-US" dirty="0">
              <a:solidFill>
                <a:srgbClr val="000000"/>
              </a:solidFill>
            </a:endParaRPr>
          </a:p>
          <a:p>
            <a:r>
              <a:rPr lang="zh-CN" altLang="en-US" dirty="0" smtClean="0"/>
              <a:t>应用信息隐藏</a:t>
            </a:r>
            <a:endParaRPr lang="en-US" altLang="zh-CN" dirty="0" smtClean="0"/>
          </a:p>
          <a:p>
            <a:pPr marL="0" indent="0">
              <a:buNone/>
            </a:pPr>
            <a:endParaRPr lang="en-US" altLang="zh-CN" dirty="0"/>
          </a:p>
        </p:txBody>
      </p:sp>
      <p:pic>
        <p:nvPicPr>
          <p:cNvPr id="6" name="Picture 2" descr="C:\DOCUME~1\ADMINI~1\LOCALS~1\Temp\ksohtml\wps_clip_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83372"/>
            <a:ext cx="48863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0"/>
          <p:cNvGrpSpPr>
            <a:grpSpLocks/>
          </p:cNvGrpSpPr>
          <p:nvPr/>
        </p:nvGrpSpPr>
        <p:grpSpPr bwMode="auto">
          <a:xfrm>
            <a:off x="1187624" y="3960828"/>
            <a:ext cx="2465388" cy="500062"/>
            <a:chOff x="3714744" y="1214422"/>
            <a:chExt cx="2465740" cy="500066"/>
          </a:xfrm>
        </p:grpSpPr>
        <p:sp>
          <p:nvSpPr>
            <p:cNvPr id="8" name="矩形 7"/>
            <p:cNvSpPr/>
            <p:nvPr/>
          </p:nvSpPr>
          <p:spPr>
            <a:xfrm>
              <a:off x="3714744" y="1214422"/>
              <a:ext cx="2357775" cy="5000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a:spLocks noChangeArrowheads="1"/>
            </p:cNvSpPr>
            <p:nvPr/>
          </p:nvSpPr>
          <p:spPr bwMode="auto">
            <a:xfrm>
              <a:off x="3714744" y="1242940"/>
              <a:ext cx="24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a:t>FTP</a:t>
              </a:r>
              <a:r>
                <a:rPr lang="zh-CN" altLang="en-US" sz="2000" b="1" dirty="0"/>
                <a:t>应用隐藏前</a:t>
              </a:r>
              <a:r>
                <a:rPr lang="en-US" altLang="zh-CN" sz="2000" b="1" dirty="0"/>
                <a:t>……</a:t>
              </a:r>
              <a:endParaRPr lang="zh-CN" altLang="en-US" sz="2000" b="1" dirty="0"/>
            </a:p>
          </p:txBody>
        </p:sp>
      </p:grpSp>
      <p:grpSp>
        <p:nvGrpSpPr>
          <p:cNvPr id="10" name="组合 11"/>
          <p:cNvGrpSpPr>
            <a:grpSpLocks/>
          </p:cNvGrpSpPr>
          <p:nvPr/>
        </p:nvGrpSpPr>
        <p:grpSpPr bwMode="auto">
          <a:xfrm>
            <a:off x="1162571" y="5305201"/>
            <a:ext cx="2473325" cy="500063"/>
            <a:chOff x="4553920" y="1176148"/>
            <a:chExt cx="2473754" cy="500066"/>
          </a:xfrm>
        </p:grpSpPr>
        <p:sp>
          <p:nvSpPr>
            <p:cNvPr id="11" name="矩形 10"/>
            <p:cNvSpPr/>
            <p:nvPr/>
          </p:nvSpPr>
          <p:spPr>
            <a:xfrm>
              <a:off x="4578987" y="1176148"/>
              <a:ext cx="2357847" cy="5000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3"/>
            <p:cNvSpPr txBox="1">
              <a:spLocks noChangeArrowheads="1"/>
            </p:cNvSpPr>
            <p:nvPr/>
          </p:nvSpPr>
          <p:spPr bwMode="auto">
            <a:xfrm>
              <a:off x="4553920" y="1242940"/>
              <a:ext cx="24737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a:t>FTP</a:t>
              </a:r>
              <a:r>
                <a:rPr lang="zh-CN" altLang="en-US" sz="2000" b="1" dirty="0"/>
                <a:t>应用隐藏后</a:t>
              </a:r>
              <a:r>
                <a:rPr lang="en-US" altLang="zh-CN" sz="2000" b="1" dirty="0"/>
                <a:t>……</a:t>
              </a:r>
              <a:endParaRPr lang="zh-CN" altLang="en-US" sz="2000" b="1" dirty="0"/>
            </a:p>
          </p:txBody>
        </p:sp>
      </p:grpSp>
      <p:pic>
        <p:nvPicPr>
          <p:cNvPr id="13" name="Picture 4" descr="C:\DOCUME~1\ADMINI~1\LOCALS~1\Temp\ksohtml\wps_clip_imag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5805264"/>
            <a:ext cx="4819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969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暴力破解攻击</a:t>
            </a:r>
            <a:endParaRPr lang="zh-CN" altLang="en-US" dirty="0"/>
          </a:p>
        </p:txBody>
      </p:sp>
      <p:sp>
        <p:nvSpPr>
          <p:cNvPr id="5" name="内容占位符 4"/>
          <p:cNvSpPr>
            <a:spLocks noGrp="1"/>
          </p:cNvSpPr>
          <p:nvPr>
            <p:ph idx="1"/>
          </p:nvPr>
        </p:nvSpPr>
        <p:spPr>
          <a:xfrm>
            <a:off x="457200" y="1340768"/>
            <a:ext cx="8363272" cy="4824536"/>
          </a:xfrm>
        </p:spPr>
        <p:txBody>
          <a:bodyPr/>
          <a:lstStyle/>
          <a:p>
            <a:r>
              <a:rPr lang="zh-CN" altLang="en-US" dirty="0"/>
              <a:t>暴力猜</a:t>
            </a:r>
            <a:r>
              <a:rPr lang="zh-CN" altLang="en-US" dirty="0" smtClean="0"/>
              <a:t>解原理</a:t>
            </a:r>
            <a:endParaRPr lang="en-US" altLang="zh-CN" dirty="0" smtClean="0"/>
          </a:p>
          <a:p>
            <a:pPr lvl="1"/>
            <a:r>
              <a:rPr lang="zh-CN" altLang="en-US" dirty="0" smtClean="0">
                <a:solidFill>
                  <a:srgbClr val="000000"/>
                </a:solidFill>
              </a:rPr>
              <a:t>从</a:t>
            </a:r>
            <a:r>
              <a:rPr lang="zh-CN" altLang="en-US" dirty="0">
                <a:solidFill>
                  <a:srgbClr val="000000"/>
                </a:solidFill>
              </a:rPr>
              <a:t>口令侯选器中一一选取单词，或用枚举法选取，</a:t>
            </a:r>
            <a:r>
              <a:rPr lang="zh-CN" altLang="en-US" dirty="0" smtClean="0">
                <a:solidFill>
                  <a:srgbClr val="000000"/>
                </a:solidFill>
              </a:rPr>
              <a:t>然后进行探测比较，只要</a:t>
            </a:r>
            <a:r>
              <a:rPr lang="zh-CN" altLang="en-US" dirty="0">
                <a:solidFill>
                  <a:srgbClr val="000000"/>
                </a:solidFill>
              </a:rPr>
              <a:t>存在用户名密码认证的协议或者软件，都可能存在暴力</a:t>
            </a:r>
            <a:r>
              <a:rPr lang="zh-CN" altLang="en-US" dirty="0" smtClean="0">
                <a:solidFill>
                  <a:srgbClr val="000000"/>
                </a:solidFill>
              </a:rPr>
              <a:t>破解。</a:t>
            </a:r>
            <a:endParaRPr lang="en-US" altLang="zh-CN" dirty="0" smtClean="0">
              <a:solidFill>
                <a:srgbClr val="000000"/>
              </a:solidFill>
            </a:endParaRPr>
          </a:p>
          <a:p>
            <a:pPr marL="342900" lvl="1" indent="-342900">
              <a:buFont typeface="Arial" pitchFamily="34" charset="0"/>
              <a:buChar char="•"/>
            </a:pPr>
            <a:r>
              <a:rPr lang="zh-CN" altLang="en-US" dirty="0">
                <a:cs typeface="+mn-cs"/>
              </a:rPr>
              <a:t>暴力猜</a:t>
            </a:r>
            <a:r>
              <a:rPr lang="zh-CN" altLang="en-US" dirty="0" smtClean="0">
                <a:cs typeface="+mn-cs"/>
              </a:rPr>
              <a:t>解</a:t>
            </a:r>
            <a:r>
              <a:rPr lang="zh-CN" altLang="en-US" dirty="0">
                <a:cs typeface="+mn-cs"/>
              </a:rPr>
              <a:t>方法</a:t>
            </a:r>
            <a:endParaRPr lang="en-US" altLang="zh-CN" dirty="0">
              <a:cs typeface="+mn-cs"/>
            </a:endParaRPr>
          </a:p>
          <a:p>
            <a:pPr lvl="1"/>
            <a:r>
              <a:rPr lang="zh-CN" altLang="en-US" dirty="0">
                <a:solidFill>
                  <a:srgbClr val="000000"/>
                </a:solidFill>
              </a:rPr>
              <a:t>字典法：黑客通过各种手段所获取一些网络用户所经常使用的密码，集合在一起</a:t>
            </a:r>
            <a:r>
              <a:rPr lang="zh-CN" altLang="en-US" dirty="0" smtClean="0">
                <a:solidFill>
                  <a:srgbClr val="000000"/>
                </a:solidFill>
              </a:rPr>
              <a:t>的一个文件。</a:t>
            </a:r>
            <a:endParaRPr lang="zh-CN" altLang="en-US" dirty="0">
              <a:solidFill>
                <a:srgbClr val="000000"/>
              </a:solidFill>
            </a:endParaRPr>
          </a:p>
          <a:p>
            <a:pPr lvl="1"/>
            <a:r>
              <a:rPr lang="zh-CN" altLang="en-US" dirty="0">
                <a:solidFill>
                  <a:srgbClr val="000000"/>
                </a:solidFill>
              </a:rPr>
              <a:t>规则破解：规则法是通过和账号或者用户的个人信息进行破解，如生日、电话等</a:t>
            </a:r>
            <a:r>
              <a:rPr lang="zh-CN" altLang="en-US" dirty="0" smtClean="0">
                <a:solidFill>
                  <a:srgbClr val="000000"/>
                </a:solidFill>
              </a:rPr>
              <a:t>信息。</a:t>
            </a:r>
            <a:endParaRPr lang="en-US" altLang="zh-CN" dirty="0">
              <a:solidFill>
                <a:srgbClr val="000000"/>
              </a:solidFill>
            </a:endParaRPr>
          </a:p>
        </p:txBody>
      </p:sp>
    </p:spTree>
    <p:extLst>
      <p:ext uri="{BB962C8B-B14F-4D97-AF65-F5344CB8AC3E}">
        <p14:creationId xmlns:p14="http://schemas.microsoft.com/office/powerpoint/2010/main" val="155746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暴力破解攻击</a:t>
            </a:r>
            <a:endParaRPr lang="zh-CN" altLang="en-US" dirty="0"/>
          </a:p>
        </p:txBody>
      </p:sp>
      <p:pic>
        <p:nvPicPr>
          <p:cNvPr id="6" name="Picture 4" descr="C:\Users\Parrot\AppData\Local\Temp\~%R2K@K%@[IGC1G_I~23OO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40768"/>
            <a:ext cx="595266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44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暴力破解攻击</a:t>
            </a:r>
            <a:r>
              <a:rPr lang="en-US" altLang="zh-CN" dirty="0" smtClean="0"/>
              <a:t>-</a:t>
            </a:r>
            <a:r>
              <a:rPr lang="zh-CN" altLang="en-US" dirty="0" smtClean="0"/>
              <a:t>途径</a:t>
            </a:r>
            <a:endParaRPr lang="zh-CN" altLang="en-US" dirty="0"/>
          </a:p>
        </p:txBody>
      </p:sp>
      <p:sp>
        <p:nvSpPr>
          <p:cNvPr id="5" name="内容占位符 4"/>
          <p:cNvSpPr>
            <a:spLocks noGrp="1"/>
          </p:cNvSpPr>
          <p:nvPr>
            <p:ph idx="1"/>
          </p:nvPr>
        </p:nvSpPr>
        <p:spPr>
          <a:xfrm>
            <a:off x="457200" y="1340768"/>
            <a:ext cx="8363272" cy="4824536"/>
          </a:xfrm>
        </p:spPr>
        <p:txBody>
          <a:bodyPr/>
          <a:lstStyle/>
          <a:p>
            <a:r>
              <a:rPr lang="zh-CN" altLang="en-US" dirty="0"/>
              <a:t>远程测试</a:t>
            </a:r>
            <a:r>
              <a:rPr lang="zh-CN" altLang="en-US" dirty="0" smtClean="0"/>
              <a:t>：效率</a:t>
            </a:r>
            <a:r>
              <a:rPr lang="zh-CN" altLang="en-US" dirty="0"/>
              <a:t>比较低，但是门槛也非常低，只要知道一个用户帐号和登陆入口就</a:t>
            </a:r>
            <a:r>
              <a:rPr lang="zh-CN" altLang="en-US" dirty="0" smtClean="0"/>
              <a:t>可以。</a:t>
            </a:r>
            <a:endParaRPr lang="en-US" altLang="zh-CN" dirty="0" smtClean="0"/>
          </a:p>
          <a:p>
            <a:r>
              <a:rPr lang="zh-CN" altLang="en-US" dirty="0"/>
              <a:t>密码文件在本地破解：密码文件一般是加密的，所以需要通过解密算法对文件</a:t>
            </a:r>
            <a:r>
              <a:rPr lang="zh-CN" altLang="en-US" dirty="0" smtClean="0"/>
              <a:t>进行机解密。</a:t>
            </a:r>
            <a:endParaRPr lang="en-US" altLang="zh-CN" dirty="0"/>
          </a:p>
        </p:txBody>
      </p:sp>
    </p:spTree>
    <p:extLst>
      <p:ext uri="{BB962C8B-B14F-4D97-AF65-F5344CB8AC3E}">
        <p14:creationId xmlns:p14="http://schemas.microsoft.com/office/powerpoint/2010/main" val="3334152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暴力破解攻击</a:t>
            </a:r>
            <a:r>
              <a:rPr lang="en-US" altLang="zh-CN" dirty="0" smtClean="0"/>
              <a:t>-</a:t>
            </a:r>
            <a:r>
              <a:rPr lang="zh-CN" altLang="en-US" dirty="0" smtClean="0"/>
              <a:t>破解步骤</a:t>
            </a:r>
            <a:endParaRPr lang="zh-CN" altLang="en-US" dirty="0"/>
          </a:p>
        </p:txBody>
      </p:sp>
      <p:sp>
        <p:nvSpPr>
          <p:cNvPr id="5" name="内容占位符 4"/>
          <p:cNvSpPr>
            <a:spLocks noGrp="1"/>
          </p:cNvSpPr>
          <p:nvPr>
            <p:ph idx="1"/>
          </p:nvPr>
        </p:nvSpPr>
        <p:spPr>
          <a:xfrm>
            <a:off x="457200" y="1340767"/>
            <a:ext cx="8363272" cy="5153327"/>
          </a:xfrm>
        </p:spPr>
        <p:txBody>
          <a:bodyPr/>
          <a:lstStyle/>
          <a:p>
            <a:r>
              <a:rPr lang="zh-CN" altLang="en-US" dirty="0"/>
              <a:t>有众多暴力破解工具，具体</a:t>
            </a:r>
            <a:r>
              <a:rPr lang="zh-CN" altLang="en-US" dirty="0" smtClean="0"/>
              <a:t>步骤如下：</a:t>
            </a:r>
            <a:endParaRPr lang="en-US" altLang="zh-CN" dirty="0" smtClean="0"/>
          </a:p>
          <a:p>
            <a:pPr lvl="1"/>
            <a:r>
              <a:rPr lang="zh-CN" altLang="en-US" dirty="0" smtClean="0"/>
              <a:t>模拟</a:t>
            </a:r>
            <a:r>
              <a:rPr lang="zh-CN" altLang="en-US" dirty="0"/>
              <a:t>正常的访问登录</a:t>
            </a:r>
            <a:r>
              <a:rPr lang="zh-CN" altLang="en-US" dirty="0" smtClean="0"/>
              <a:t>请求，</a:t>
            </a:r>
            <a:r>
              <a:rPr lang="zh-CN" altLang="en-US" dirty="0"/>
              <a:t>效率高，通常是多进程</a:t>
            </a:r>
          </a:p>
          <a:p>
            <a:pPr lvl="1"/>
            <a:r>
              <a:rPr lang="zh-CN" altLang="en-US" dirty="0"/>
              <a:t>通过字典档或规则生成的待测试的密码</a:t>
            </a:r>
          </a:p>
          <a:p>
            <a:pPr lvl="1"/>
            <a:r>
              <a:rPr lang="zh-CN" altLang="en-US" dirty="0"/>
              <a:t>发送密码，取得验证反馈，直到如果密码</a:t>
            </a:r>
            <a:r>
              <a:rPr lang="zh-CN" altLang="en-US" dirty="0" smtClean="0"/>
              <a:t>通过</a:t>
            </a:r>
            <a:endParaRPr lang="en-US" altLang="zh-CN" dirty="0" smtClean="0"/>
          </a:p>
          <a:p>
            <a:pPr marL="342900" lvl="1" indent="-342900">
              <a:buFont typeface="Arial" pitchFamily="34" charset="0"/>
              <a:buChar char="•"/>
            </a:pPr>
            <a:r>
              <a:rPr lang="zh-CN" altLang="en-US" dirty="0" smtClean="0">
                <a:cs typeface="+mn-cs"/>
              </a:rPr>
              <a:t>常见的可以进行暴力破解的协议</a:t>
            </a:r>
            <a:endParaRPr lang="en-US" altLang="zh-CN" dirty="0" smtClean="0">
              <a:cs typeface="+mn-cs"/>
            </a:endParaRPr>
          </a:p>
          <a:p>
            <a:pPr lvl="1"/>
            <a:r>
              <a:rPr lang="en-US" altLang="zh-CN" dirty="0" smtClean="0"/>
              <a:t>Telnet</a:t>
            </a:r>
            <a:r>
              <a:rPr lang="zh-CN" altLang="en-US" dirty="0"/>
              <a:t>、</a:t>
            </a:r>
            <a:r>
              <a:rPr lang="en-US" altLang="zh-CN" dirty="0"/>
              <a:t>Ftp</a:t>
            </a:r>
            <a:r>
              <a:rPr lang="zh-CN" altLang="en-US" dirty="0"/>
              <a:t>、</a:t>
            </a:r>
            <a:r>
              <a:rPr lang="en-US" altLang="zh-CN" dirty="0" err="1"/>
              <a:t>Ssh</a:t>
            </a:r>
            <a:r>
              <a:rPr lang="zh-CN" altLang="en-US" dirty="0"/>
              <a:t>、</a:t>
            </a:r>
            <a:r>
              <a:rPr lang="en-US" altLang="zh-CN" dirty="0" err="1" smtClean="0"/>
              <a:t>Rexec</a:t>
            </a:r>
            <a:r>
              <a:rPr lang="zh-CN" altLang="en-US" dirty="0"/>
              <a:t>、</a:t>
            </a:r>
            <a:r>
              <a:rPr lang="en-US" altLang="zh-CN" dirty="0" smtClean="0"/>
              <a:t>Http</a:t>
            </a:r>
            <a:r>
              <a:rPr lang="zh-CN" altLang="en-US" dirty="0"/>
              <a:t>、</a:t>
            </a:r>
            <a:r>
              <a:rPr lang="en-US" altLang="zh-CN" dirty="0"/>
              <a:t>Https</a:t>
            </a:r>
            <a:r>
              <a:rPr lang="zh-CN" altLang="en-US" dirty="0"/>
              <a:t>、</a:t>
            </a:r>
            <a:r>
              <a:rPr lang="en-US" altLang="zh-CN" dirty="0"/>
              <a:t>Nntp</a:t>
            </a:r>
            <a:r>
              <a:rPr lang="zh-CN" altLang="en-US" dirty="0"/>
              <a:t>、</a:t>
            </a:r>
            <a:r>
              <a:rPr lang="en-US" altLang="zh-CN" dirty="0" err="1"/>
              <a:t>Cvs</a:t>
            </a:r>
            <a:endParaRPr lang="en-US" altLang="zh-CN" dirty="0"/>
          </a:p>
          <a:p>
            <a:pPr lvl="1"/>
            <a:r>
              <a:rPr lang="en-US" altLang="zh-CN" dirty="0" smtClean="0"/>
              <a:t>Http-Proxy</a:t>
            </a:r>
            <a:r>
              <a:rPr lang="zh-CN" altLang="en-US" dirty="0"/>
              <a:t>、</a:t>
            </a:r>
            <a:r>
              <a:rPr lang="en-US" altLang="zh-CN" dirty="0"/>
              <a:t>Socks5</a:t>
            </a:r>
            <a:r>
              <a:rPr lang="zh-CN" altLang="en-US" dirty="0"/>
              <a:t>、 </a:t>
            </a:r>
            <a:r>
              <a:rPr lang="en-US" altLang="zh-CN" dirty="0"/>
              <a:t>LDAP</a:t>
            </a:r>
            <a:r>
              <a:rPr lang="zh-CN" altLang="en-US" dirty="0"/>
              <a:t>、</a:t>
            </a:r>
            <a:r>
              <a:rPr lang="en-US" altLang="zh-CN" dirty="0"/>
              <a:t>SMB</a:t>
            </a:r>
            <a:r>
              <a:rPr lang="zh-CN" altLang="en-US" dirty="0"/>
              <a:t>、</a:t>
            </a:r>
            <a:r>
              <a:rPr lang="en-US" altLang="zh-CN" dirty="0"/>
              <a:t>AAA</a:t>
            </a:r>
          </a:p>
          <a:p>
            <a:pPr lvl="1"/>
            <a:r>
              <a:rPr lang="en-US" altLang="zh-CN" dirty="0" err="1" smtClean="0"/>
              <a:t>Smtp</a:t>
            </a:r>
            <a:r>
              <a:rPr lang="zh-CN" altLang="en-US" dirty="0"/>
              <a:t>、</a:t>
            </a:r>
            <a:r>
              <a:rPr lang="en-US" altLang="zh-CN" dirty="0"/>
              <a:t>Pop3</a:t>
            </a:r>
            <a:r>
              <a:rPr lang="zh-CN" altLang="en-US" dirty="0"/>
              <a:t>、</a:t>
            </a:r>
            <a:r>
              <a:rPr lang="en-US" altLang="zh-CN" dirty="0" err="1"/>
              <a:t>Imap</a:t>
            </a:r>
            <a:r>
              <a:rPr lang="zh-CN" altLang="en-US" dirty="0"/>
              <a:t>、</a:t>
            </a:r>
            <a:r>
              <a:rPr lang="en-US" altLang="zh-CN" dirty="0" err="1"/>
              <a:t>Snmp</a:t>
            </a:r>
            <a:endParaRPr lang="en-US" altLang="zh-CN" dirty="0"/>
          </a:p>
          <a:p>
            <a:pPr lvl="1"/>
            <a:r>
              <a:rPr lang="en-US" altLang="zh-CN" dirty="0" err="1" smtClean="0"/>
              <a:t>Ms-sql</a:t>
            </a:r>
            <a:r>
              <a:rPr lang="zh-CN" altLang="en-US" dirty="0"/>
              <a:t>、</a:t>
            </a:r>
            <a:r>
              <a:rPr lang="en-US" altLang="zh-CN" dirty="0"/>
              <a:t>My-</a:t>
            </a:r>
            <a:r>
              <a:rPr lang="en-US" altLang="zh-CN" dirty="0" err="1"/>
              <a:t>sql</a:t>
            </a:r>
            <a:r>
              <a:rPr lang="zh-CN" altLang="en-US" dirty="0"/>
              <a:t>、</a:t>
            </a:r>
            <a:r>
              <a:rPr lang="en-US" altLang="zh-CN" dirty="0"/>
              <a:t>Oracle</a:t>
            </a:r>
          </a:p>
          <a:p>
            <a:pPr marL="342900" lvl="1" indent="-342900">
              <a:buFont typeface="Arial" pitchFamily="34" charset="0"/>
              <a:buChar char="•"/>
            </a:pPr>
            <a:endParaRPr lang="en-US" altLang="zh-CN" dirty="0" smtClean="0">
              <a:cs typeface="+mn-cs"/>
            </a:endParaRPr>
          </a:p>
          <a:p>
            <a:pPr lvl="1"/>
            <a:endParaRPr lang="zh-CN" altLang="en-US" dirty="0"/>
          </a:p>
          <a:p>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83" y="4941168"/>
            <a:ext cx="3780356" cy="1696943"/>
          </a:xfrm>
          <a:prstGeom prst="rect">
            <a:avLst/>
          </a:prstGeom>
        </p:spPr>
      </p:pic>
    </p:spTree>
    <p:extLst>
      <p:ext uri="{BB962C8B-B14F-4D97-AF65-F5344CB8AC3E}">
        <p14:creationId xmlns:p14="http://schemas.microsoft.com/office/powerpoint/2010/main" val="15425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暴力破解</a:t>
            </a:r>
            <a:r>
              <a:rPr lang="en-US" altLang="zh-CN" dirty="0" smtClean="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4824536"/>
          </a:xfrm>
        </p:spPr>
        <p:txBody>
          <a:bodyPr/>
          <a:lstStyle/>
          <a:p>
            <a:r>
              <a:rPr lang="zh-CN" altLang="en-US" dirty="0"/>
              <a:t>双因素：动态令牌、指纹；（弊端：需要增加成本</a:t>
            </a:r>
            <a:r>
              <a:rPr lang="zh-CN" altLang="en-US" dirty="0" smtClean="0"/>
              <a:t>）</a:t>
            </a:r>
            <a:endParaRPr lang="en-US" altLang="zh-CN" dirty="0" smtClean="0"/>
          </a:p>
          <a:p>
            <a:r>
              <a:rPr lang="zh-CN" altLang="en-US" dirty="0"/>
              <a:t>随机验证码：</a:t>
            </a:r>
            <a:r>
              <a:rPr lang="en-US" altLang="zh-CN" dirty="0"/>
              <a:t>1+1 =</a:t>
            </a:r>
            <a:r>
              <a:rPr lang="zh-CN" altLang="en-US" dirty="0"/>
              <a:t>？（弊端：需要重新开发，验证码易破解，协议有限）</a:t>
            </a:r>
          </a:p>
          <a:p>
            <a:r>
              <a:rPr lang="en-US" altLang="zh-CN" dirty="0"/>
              <a:t>NGAF</a:t>
            </a:r>
            <a:r>
              <a:rPr lang="zh-CN" altLang="en-US" dirty="0"/>
              <a:t>防护：</a:t>
            </a:r>
            <a:r>
              <a:rPr lang="en-US" altLang="zh-CN" dirty="0"/>
              <a:t>NGAF</a:t>
            </a:r>
            <a:r>
              <a:rPr lang="zh-CN" altLang="en-US" dirty="0"/>
              <a:t>可以通过记录登录认证次数，对比弱口令等方式，防止</a:t>
            </a:r>
            <a:r>
              <a:rPr lang="zh-CN" altLang="en-US" dirty="0" smtClean="0"/>
              <a:t>爆破</a:t>
            </a:r>
            <a:r>
              <a:rPr lang="zh-CN" altLang="en-US" dirty="0"/>
              <a:t>。</a:t>
            </a:r>
            <a:endParaRPr lang="zh-CN" altLang="en-US" dirty="0" smtClean="0"/>
          </a:p>
        </p:txBody>
      </p:sp>
    </p:spTree>
    <p:extLst>
      <p:ext uri="{BB962C8B-B14F-4D97-AF65-F5344CB8AC3E}">
        <p14:creationId xmlns:p14="http://schemas.microsoft.com/office/powerpoint/2010/main" val="1761529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endParaRPr lang="zh-CN" altLang="en-US" dirty="0"/>
          </a:p>
        </p:txBody>
      </p:sp>
      <p:sp>
        <p:nvSpPr>
          <p:cNvPr id="5" name="内容占位符 4"/>
          <p:cNvSpPr>
            <a:spLocks noGrp="1"/>
          </p:cNvSpPr>
          <p:nvPr>
            <p:ph idx="1"/>
          </p:nvPr>
        </p:nvSpPr>
        <p:spPr>
          <a:xfrm>
            <a:off x="457200" y="1340768"/>
            <a:ext cx="8363272" cy="4824536"/>
          </a:xfrm>
        </p:spPr>
        <p:txBody>
          <a:bodyPr/>
          <a:lstStyle/>
          <a:p>
            <a:r>
              <a:rPr lang="zh-CN" altLang="en-US" dirty="0" smtClean="0"/>
              <a:t>攻击目标</a:t>
            </a:r>
            <a:endParaRPr lang="en-US" altLang="zh-CN" dirty="0" smtClean="0"/>
          </a:p>
          <a:p>
            <a:pPr lvl="1"/>
            <a:r>
              <a:rPr lang="zh-CN" altLang="en-US" dirty="0" smtClean="0"/>
              <a:t>操作系统</a:t>
            </a:r>
            <a:r>
              <a:rPr lang="zh-CN" altLang="en-US" dirty="0"/>
              <a:t>（</a:t>
            </a:r>
            <a:r>
              <a:rPr lang="en-US" altLang="zh-CN" dirty="0"/>
              <a:t>windows</a:t>
            </a:r>
            <a:r>
              <a:rPr lang="zh-CN" altLang="en-US" dirty="0"/>
              <a:t>、</a:t>
            </a:r>
            <a:r>
              <a:rPr lang="en-US" altLang="zh-CN" dirty="0"/>
              <a:t>Linux</a:t>
            </a:r>
            <a:r>
              <a:rPr lang="zh-CN" altLang="en-US" dirty="0"/>
              <a:t>）</a:t>
            </a:r>
          </a:p>
          <a:p>
            <a:pPr lvl="1"/>
            <a:r>
              <a:rPr lang="zh-CN" altLang="en-US" dirty="0"/>
              <a:t>各种服务器</a:t>
            </a:r>
            <a:r>
              <a:rPr lang="en-US" altLang="zh-CN" dirty="0"/>
              <a:t>(web</a:t>
            </a:r>
            <a:r>
              <a:rPr lang="zh-CN" altLang="en-US" dirty="0"/>
              <a:t>服务器、</a:t>
            </a:r>
            <a:r>
              <a:rPr lang="en-US" altLang="zh-CN" dirty="0"/>
              <a:t>ftp</a:t>
            </a:r>
            <a:r>
              <a:rPr lang="zh-CN" altLang="en-US" dirty="0"/>
              <a:t>服务器、数据库服务器、</a:t>
            </a:r>
            <a:r>
              <a:rPr lang="en-US" altLang="zh-CN" dirty="0" err="1"/>
              <a:t>dns</a:t>
            </a:r>
            <a:r>
              <a:rPr lang="zh-CN" altLang="en-US" dirty="0"/>
              <a:t>服务器</a:t>
            </a:r>
            <a:r>
              <a:rPr lang="en-US" altLang="zh-CN" dirty="0"/>
              <a:t>)</a:t>
            </a:r>
          </a:p>
          <a:p>
            <a:pPr lvl="1"/>
            <a:r>
              <a:rPr lang="zh-CN" altLang="en-US" dirty="0"/>
              <a:t>客户端应用软件（浏览器、媒体播放器）</a:t>
            </a:r>
          </a:p>
          <a:p>
            <a:pPr lvl="1"/>
            <a:r>
              <a:rPr lang="en-US" altLang="zh-CN" dirty="0" smtClean="0"/>
              <a:t>Web</a:t>
            </a:r>
            <a:r>
              <a:rPr lang="zh-CN" altLang="en-US" dirty="0"/>
              <a:t>网站</a:t>
            </a:r>
            <a:endParaRPr lang="en-US" altLang="zh-CN" dirty="0" smtClean="0"/>
          </a:p>
          <a:p>
            <a:r>
              <a:rPr lang="zh-CN" altLang="en-US" dirty="0" smtClean="0"/>
              <a:t>主要攻击方法</a:t>
            </a:r>
            <a:endParaRPr lang="en-US" altLang="zh-CN" dirty="0" smtClean="0"/>
          </a:p>
          <a:p>
            <a:pPr lvl="1"/>
            <a:r>
              <a:rPr lang="zh-CN" altLang="en-US" dirty="0" smtClean="0"/>
              <a:t>各种缓冲区溢出漏洞</a:t>
            </a:r>
            <a:endParaRPr lang="en-US" altLang="zh-CN" dirty="0"/>
          </a:p>
          <a:p>
            <a:pPr lvl="1"/>
            <a:r>
              <a:rPr lang="zh-CN" altLang="en-US" dirty="0" smtClean="0"/>
              <a:t>配置问题：如</a:t>
            </a:r>
            <a:r>
              <a:rPr lang="en-US" altLang="zh-CN" dirty="0" smtClean="0"/>
              <a:t>SQL Server</a:t>
            </a:r>
            <a:r>
              <a:rPr lang="zh-CN" altLang="en-US" dirty="0" smtClean="0"/>
              <a:t>设备</a:t>
            </a:r>
            <a:r>
              <a:rPr lang="en-US" altLang="zh-CN" dirty="0" err="1" smtClean="0"/>
              <a:t>sa</a:t>
            </a:r>
            <a:r>
              <a:rPr lang="zh-CN" altLang="en-US" dirty="0" smtClean="0"/>
              <a:t>密码为空，泄露系统配置文件</a:t>
            </a:r>
            <a:endParaRPr lang="zh-CN" altLang="en-US" dirty="0"/>
          </a:p>
          <a:p>
            <a:pPr lvl="1"/>
            <a:r>
              <a:rPr lang="en-US" altLang="zh-CN" dirty="0"/>
              <a:t>Web</a:t>
            </a:r>
            <a:r>
              <a:rPr lang="zh-CN" altLang="en-US" dirty="0" smtClean="0"/>
              <a:t>应用程序漏洞，如</a:t>
            </a:r>
            <a:r>
              <a:rPr lang="en-US" altLang="zh-CN" dirty="0" err="1" smtClean="0"/>
              <a:t>sql</a:t>
            </a:r>
            <a:r>
              <a:rPr lang="zh-CN" altLang="en-US" dirty="0" smtClean="0"/>
              <a:t>注入、</a:t>
            </a:r>
            <a:r>
              <a:rPr lang="en-US" altLang="zh-CN" dirty="0" err="1" smtClean="0"/>
              <a:t>xss</a:t>
            </a:r>
            <a:r>
              <a:rPr lang="zh-CN" altLang="en-US" dirty="0" smtClean="0"/>
              <a:t>、</a:t>
            </a:r>
            <a:r>
              <a:rPr lang="en-US" altLang="zh-CN" dirty="0" err="1" smtClean="0"/>
              <a:t>webshell</a:t>
            </a:r>
            <a:r>
              <a:rPr lang="zh-CN" altLang="en-US" dirty="0" smtClean="0"/>
              <a:t>等</a:t>
            </a:r>
            <a:endParaRPr lang="en-US" altLang="zh-CN" dirty="0"/>
          </a:p>
          <a:p>
            <a:endParaRPr lang="en-US" altLang="zh-CN" dirty="0"/>
          </a:p>
        </p:txBody>
      </p:sp>
    </p:spTree>
    <p:extLst>
      <p:ext uri="{BB962C8B-B14F-4D97-AF65-F5344CB8AC3E}">
        <p14:creationId xmlns:p14="http://schemas.microsoft.com/office/powerpoint/2010/main" val="1306120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a:t>
            </a:r>
            <a:r>
              <a:rPr lang="zh-CN" altLang="en-US" dirty="0" smtClean="0"/>
              <a:t>缓冲区溢出</a:t>
            </a:r>
            <a:endParaRPr lang="zh-CN" altLang="en-US" dirty="0"/>
          </a:p>
        </p:txBody>
      </p:sp>
      <p:sp>
        <p:nvSpPr>
          <p:cNvPr id="5" name="内容占位符 4"/>
          <p:cNvSpPr>
            <a:spLocks noGrp="1"/>
          </p:cNvSpPr>
          <p:nvPr>
            <p:ph idx="1"/>
          </p:nvPr>
        </p:nvSpPr>
        <p:spPr>
          <a:xfrm>
            <a:off x="457200" y="1340768"/>
            <a:ext cx="8363272" cy="4824536"/>
          </a:xfrm>
        </p:spPr>
        <p:txBody>
          <a:bodyPr/>
          <a:lstStyle/>
          <a:p>
            <a:r>
              <a:rPr lang="zh-CN" altLang="en-US" dirty="0" smtClean="0"/>
              <a:t>缓冲区</a:t>
            </a:r>
            <a:r>
              <a:rPr lang="zh-CN" altLang="en-US" dirty="0"/>
              <a:t>溢出是一种非常普遍、非常危险的漏洞，在各种操作系统、应用软件中广泛存在。利用缓冲区溢出攻击，可以导致程序运行失败、系统当机、重新启动等后果。更为严重的是，可以利用它执行非授权指令，甚至可以取得系统特权，进而进行各种非法操作</a:t>
            </a:r>
            <a:r>
              <a:rPr lang="zh-CN" altLang="en-US" dirty="0" smtClean="0"/>
              <a:t>。</a:t>
            </a:r>
            <a:endParaRPr lang="en-US" altLang="zh-CN" dirty="0" smtClean="0"/>
          </a:p>
          <a:p>
            <a:r>
              <a:rPr lang="zh-CN" altLang="en-US" dirty="0"/>
              <a:t>缓冲区</a:t>
            </a:r>
            <a:r>
              <a:rPr lang="zh-CN" altLang="en-US" dirty="0" smtClean="0"/>
              <a:t>溢出是改变</a:t>
            </a:r>
            <a:r>
              <a:rPr lang="zh-CN" altLang="en-US" dirty="0"/>
              <a:t>在堆栈中存放的过程返回地址，从而改变整个程序的流程，使它转向任何攻击者想要它去的地方，为攻击者提供了可乘之机。</a:t>
            </a:r>
          </a:p>
          <a:p>
            <a:r>
              <a:rPr lang="zh-CN" altLang="en-US" dirty="0"/>
              <a:t>攻击者利用堆栈溢出攻击最常见的方法是：在长字符串中嵌入一段代码，并将函数的返回地址覆盖为这段代码的起始地址，这样当函数返回时，程序将转而开始执行这段攻击者自编的代码</a:t>
            </a:r>
            <a:r>
              <a:rPr lang="zh-CN" altLang="en-US" dirty="0" smtClean="0"/>
              <a:t>了。</a:t>
            </a:r>
            <a:endParaRPr lang="en-US" altLang="zh-CN" dirty="0"/>
          </a:p>
        </p:txBody>
      </p:sp>
    </p:spTree>
    <p:extLst>
      <p:ext uri="{BB962C8B-B14F-4D97-AF65-F5344CB8AC3E}">
        <p14:creationId xmlns:p14="http://schemas.microsoft.com/office/powerpoint/2010/main" val="481261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a:t>
            </a:r>
            <a:r>
              <a:rPr lang="zh-CN" altLang="en-US" dirty="0" smtClean="0"/>
              <a:t>缓冲区溢出</a:t>
            </a:r>
            <a:endParaRPr lang="zh-CN" altLang="en-US" dirty="0"/>
          </a:p>
        </p:txBody>
      </p:sp>
      <p:sp>
        <p:nvSpPr>
          <p:cNvPr id="5" name="内容占位符 4"/>
          <p:cNvSpPr>
            <a:spLocks noGrp="1"/>
          </p:cNvSpPr>
          <p:nvPr>
            <p:ph idx="1"/>
          </p:nvPr>
        </p:nvSpPr>
        <p:spPr>
          <a:xfrm>
            <a:off x="395536" y="1268760"/>
            <a:ext cx="8363272" cy="5040560"/>
          </a:xfrm>
        </p:spPr>
        <p:txBody>
          <a:bodyPr/>
          <a:lstStyle/>
          <a:p>
            <a:r>
              <a:rPr lang="zh-CN" altLang="en-US" dirty="0"/>
              <a:t>溢出程序</a:t>
            </a:r>
            <a:r>
              <a:rPr lang="zh-CN" altLang="en-US" dirty="0" smtClean="0"/>
              <a:t>举例</a:t>
            </a:r>
            <a:endParaRPr lang="en-US" altLang="zh-CN" dirty="0"/>
          </a:p>
          <a:p>
            <a:pPr marL="0" indent="0">
              <a:lnSpc>
                <a:spcPct val="100000"/>
              </a:lnSpc>
              <a:buNone/>
            </a:pPr>
            <a:r>
              <a:rPr lang="en-US" altLang="zh-CN" b="1" kern="1200" dirty="0" smtClean="0">
                <a:latin typeface="+mn-lt"/>
                <a:ea typeface="+mn-ea"/>
                <a:cs typeface="+mn-cs"/>
              </a:rPr>
              <a:t>      char </a:t>
            </a:r>
            <a:r>
              <a:rPr lang="en-US" altLang="zh-CN" b="1" kern="1200" dirty="0">
                <a:latin typeface="+mn-lt"/>
                <a:ea typeface="+mn-ea"/>
                <a:cs typeface="+mn-cs"/>
              </a:rPr>
              <a:t>name[] = “</a:t>
            </a:r>
            <a:r>
              <a:rPr lang="en-US" altLang="zh-CN" b="1" kern="1200" dirty="0" err="1">
                <a:latin typeface="+mn-lt"/>
                <a:ea typeface="+mn-ea"/>
                <a:cs typeface="+mn-cs"/>
              </a:rPr>
              <a:t>abcdefghijklmnopqrstuvwxyz</a:t>
            </a:r>
            <a:r>
              <a:rPr lang="en-US" altLang="zh-CN" b="1" kern="1200" dirty="0">
                <a:latin typeface="+mn-lt"/>
                <a:ea typeface="+mn-ea"/>
                <a:cs typeface="+mn-cs"/>
              </a:rPr>
              <a:t> </a:t>
            </a:r>
            <a:r>
              <a:rPr lang="en-US" altLang="zh-CN" b="1" kern="1200" dirty="0" smtClean="0">
                <a:latin typeface="+mn-lt"/>
                <a:ea typeface="+mn-ea"/>
                <a:cs typeface="+mn-cs"/>
              </a:rPr>
              <a:t>”;</a:t>
            </a:r>
          </a:p>
          <a:p>
            <a:pPr marL="0" indent="0">
              <a:lnSpc>
                <a:spcPct val="100000"/>
              </a:lnSpc>
              <a:buNone/>
            </a:pPr>
            <a:r>
              <a:rPr lang="en-US" altLang="zh-CN" b="1" kern="1200" dirty="0">
                <a:latin typeface="+mn-lt"/>
                <a:ea typeface="+mn-ea"/>
              </a:rPr>
              <a:t> </a:t>
            </a:r>
            <a:r>
              <a:rPr lang="en-US" altLang="zh-CN" b="1" kern="1200" dirty="0" smtClean="0">
                <a:latin typeface="+mn-lt"/>
                <a:ea typeface="+mn-ea"/>
              </a:rPr>
              <a:t>     </a:t>
            </a:r>
            <a:r>
              <a:rPr lang="en-US" altLang="zh-CN" b="1" kern="1200" dirty="0" err="1" smtClean="0">
                <a:latin typeface="+mn-lt"/>
                <a:ea typeface="+mn-ea"/>
                <a:cs typeface="+mn-cs"/>
              </a:rPr>
              <a:t>int</a:t>
            </a:r>
            <a:r>
              <a:rPr lang="en-US" altLang="zh-CN" b="1" kern="1200" dirty="0" smtClean="0">
                <a:latin typeface="+mn-lt"/>
                <a:ea typeface="+mn-ea"/>
                <a:cs typeface="+mn-cs"/>
              </a:rPr>
              <a:t> </a:t>
            </a:r>
            <a:r>
              <a:rPr lang="en-US" altLang="zh-CN" b="1" kern="1200" dirty="0">
                <a:latin typeface="+mn-lt"/>
                <a:ea typeface="+mn-ea"/>
                <a:cs typeface="+mn-cs"/>
              </a:rPr>
              <a:t>main</a:t>
            </a:r>
            <a:r>
              <a:rPr lang="en-US" altLang="zh-CN" b="1" kern="1200" dirty="0" smtClean="0">
                <a:latin typeface="+mn-lt"/>
                <a:ea typeface="+mn-ea"/>
                <a:cs typeface="+mn-cs"/>
              </a:rPr>
              <a:t>()</a:t>
            </a:r>
          </a:p>
          <a:p>
            <a:pPr marL="0" indent="0">
              <a:lnSpc>
                <a:spcPct val="100000"/>
              </a:lnSpc>
              <a:buNone/>
            </a:pPr>
            <a:r>
              <a:rPr lang="en-US" altLang="zh-CN" b="1" kern="1200" dirty="0">
                <a:latin typeface="+mn-lt"/>
                <a:ea typeface="+mn-ea"/>
              </a:rPr>
              <a:t> </a:t>
            </a:r>
            <a:r>
              <a:rPr lang="en-US" altLang="zh-CN" b="1" kern="1200" dirty="0" smtClean="0">
                <a:latin typeface="+mn-lt"/>
                <a:ea typeface="+mn-ea"/>
              </a:rPr>
              <a:t>     </a:t>
            </a:r>
            <a:r>
              <a:rPr lang="en-US" altLang="zh-CN" b="1" kern="1200" dirty="0" smtClean="0">
                <a:latin typeface="+mn-lt"/>
                <a:ea typeface="+mn-ea"/>
                <a:cs typeface="+mn-cs"/>
              </a:rPr>
              <a:t>{</a:t>
            </a:r>
            <a:endParaRPr lang="en-US" altLang="zh-CN" b="1" kern="1200" dirty="0">
              <a:latin typeface="+mn-lt"/>
              <a:ea typeface="+mn-ea"/>
              <a:cs typeface="+mn-cs"/>
            </a:endParaRPr>
          </a:p>
          <a:p>
            <a:pPr marL="457200" lvl="1" indent="0" eaLnBrk="1" hangingPunct="1">
              <a:lnSpc>
                <a:spcPct val="100000"/>
              </a:lnSpc>
              <a:spcAft>
                <a:spcPts val="600"/>
              </a:spcAft>
              <a:buNone/>
            </a:pPr>
            <a:r>
              <a:rPr lang="en-US" altLang="zh-CN" b="1" kern="1200" dirty="0">
                <a:latin typeface="+mn-lt"/>
                <a:ea typeface="+mn-ea"/>
                <a:cs typeface="+mn-cs"/>
              </a:rPr>
              <a:t>char output[8];</a:t>
            </a:r>
          </a:p>
          <a:p>
            <a:pPr marL="457200" lvl="1" indent="0" eaLnBrk="1" hangingPunct="1">
              <a:lnSpc>
                <a:spcPct val="100000"/>
              </a:lnSpc>
              <a:spcAft>
                <a:spcPts val="600"/>
              </a:spcAft>
              <a:buNone/>
            </a:pPr>
            <a:r>
              <a:rPr lang="en-US" altLang="zh-CN" b="1" kern="1200" dirty="0" err="1" smtClean="0">
                <a:latin typeface="+mn-lt"/>
                <a:ea typeface="+mn-ea"/>
                <a:cs typeface="+mn-cs"/>
              </a:rPr>
              <a:t>strcpy</a:t>
            </a:r>
            <a:r>
              <a:rPr lang="en-US" altLang="zh-CN" b="1" kern="1200" dirty="0" smtClean="0">
                <a:latin typeface="+mn-lt"/>
                <a:ea typeface="+mn-ea"/>
                <a:cs typeface="+mn-cs"/>
              </a:rPr>
              <a:t>(output</a:t>
            </a:r>
            <a:r>
              <a:rPr lang="en-US" altLang="zh-CN" b="1" kern="1200" dirty="0">
                <a:latin typeface="+mn-lt"/>
                <a:ea typeface="+mn-ea"/>
                <a:cs typeface="+mn-cs"/>
              </a:rPr>
              <a:t>, name</a:t>
            </a:r>
            <a:r>
              <a:rPr lang="en-US" altLang="zh-CN" b="1" kern="1200" dirty="0" smtClean="0">
                <a:latin typeface="+mn-lt"/>
                <a:ea typeface="+mn-ea"/>
                <a:cs typeface="+mn-cs"/>
              </a:rPr>
              <a:t>);</a:t>
            </a:r>
          </a:p>
          <a:p>
            <a:pPr marL="457200" lvl="1" indent="0" eaLnBrk="1" hangingPunct="1">
              <a:lnSpc>
                <a:spcPct val="100000"/>
              </a:lnSpc>
              <a:spcAft>
                <a:spcPts val="600"/>
              </a:spcAft>
              <a:buNone/>
            </a:pPr>
            <a:r>
              <a:rPr lang="en-US" altLang="zh-CN" b="1" kern="1200" dirty="0" smtClean="0">
                <a:latin typeface="+mn-lt"/>
                <a:ea typeface="+mn-ea"/>
                <a:cs typeface="+mn-cs"/>
              </a:rPr>
              <a:t>for(</a:t>
            </a:r>
            <a:r>
              <a:rPr lang="en-US" altLang="zh-CN" b="1" kern="1200" dirty="0" err="1" smtClean="0">
                <a:latin typeface="+mn-lt"/>
                <a:ea typeface="+mn-ea"/>
                <a:cs typeface="+mn-cs"/>
              </a:rPr>
              <a:t>int</a:t>
            </a:r>
            <a:r>
              <a:rPr lang="en-US" altLang="zh-CN" b="1" kern="1200" dirty="0" smtClean="0">
                <a:latin typeface="+mn-lt"/>
                <a:ea typeface="+mn-ea"/>
                <a:cs typeface="+mn-cs"/>
              </a:rPr>
              <a:t> </a:t>
            </a:r>
            <a:r>
              <a:rPr lang="en-US" altLang="zh-CN" b="1" kern="1200" dirty="0" err="1" smtClean="0">
                <a:latin typeface="+mn-lt"/>
                <a:ea typeface="+mn-ea"/>
                <a:cs typeface="+mn-cs"/>
              </a:rPr>
              <a:t>i</a:t>
            </a:r>
            <a:r>
              <a:rPr lang="en-US" altLang="zh-CN" b="1" kern="1200" dirty="0" smtClean="0">
                <a:latin typeface="+mn-lt"/>
                <a:ea typeface="+mn-ea"/>
                <a:cs typeface="+mn-cs"/>
              </a:rPr>
              <a:t>=0;i&lt;8&amp;&amp;output[</a:t>
            </a:r>
            <a:r>
              <a:rPr lang="en-US" altLang="zh-CN" b="1" kern="1200" dirty="0" err="1" smtClean="0">
                <a:latin typeface="+mn-lt"/>
                <a:ea typeface="+mn-ea"/>
                <a:cs typeface="+mn-cs"/>
              </a:rPr>
              <a:t>i</a:t>
            </a:r>
            <a:r>
              <a:rPr lang="en-US" altLang="zh-CN" b="1" kern="1200" dirty="0" smtClean="0">
                <a:latin typeface="+mn-lt"/>
                <a:ea typeface="+mn-ea"/>
                <a:cs typeface="+mn-cs"/>
              </a:rPr>
              <a:t>];</a:t>
            </a:r>
            <a:r>
              <a:rPr lang="en-US" altLang="zh-CN" b="1" kern="1200" dirty="0" err="1" smtClean="0">
                <a:latin typeface="+mn-lt"/>
                <a:ea typeface="+mn-ea"/>
                <a:cs typeface="+mn-cs"/>
              </a:rPr>
              <a:t>i</a:t>
            </a:r>
            <a:r>
              <a:rPr lang="en-US" altLang="zh-CN" b="1" kern="1200" dirty="0" smtClean="0">
                <a:latin typeface="+mn-lt"/>
                <a:ea typeface="+mn-ea"/>
                <a:cs typeface="+mn-cs"/>
              </a:rPr>
              <a:t>++)     </a:t>
            </a:r>
            <a:r>
              <a:rPr lang="zh-CN" altLang="en-US" dirty="0" smtClean="0">
                <a:cs typeface="+mn-cs"/>
              </a:rPr>
              <a:t>程序</a:t>
            </a:r>
            <a:r>
              <a:rPr lang="zh-CN" altLang="en-US" dirty="0">
                <a:cs typeface="+mn-cs"/>
              </a:rPr>
              <a:t>的</a:t>
            </a:r>
            <a:r>
              <a:rPr lang="zh-CN" altLang="en-US" dirty="0" smtClean="0">
                <a:cs typeface="+mn-cs"/>
              </a:rPr>
              <a:t>意思：</a:t>
            </a:r>
            <a:endParaRPr lang="en-US" altLang="zh-CN" dirty="0">
              <a:cs typeface="+mn-cs"/>
            </a:endParaRPr>
          </a:p>
          <a:p>
            <a:pPr marL="457200" lvl="1" indent="0" eaLnBrk="1" hangingPunct="1">
              <a:lnSpc>
                <a:spcPct val="100000"/>
              </a:lnSpc>
              <a:spcAft>
                <a:spcPts val="600"/>
              </a:spcAft>
              <a:buNone/>
            </a:pPr>
            <a:r>
              <a:rPr lang="en-US" altLang="zh-CN" b="1" kern="1200" dirty="0" err="1" smtClean="0">
                <a:latin typeface="+mn-lt"/>
                <a:ea typeface="+mn-ea"/>
                <a:cs typeface="+mn-cs"/>
              </a:rPr>
              <a:t>printf</a:t>
            </a:r>
            <a:r>
              <a:rPr lang="en-US" altLang="zh-CN" b="1" kern="1200" dirty="0" smtClean="0">
                <a:latin typeface="+mn-lt"/>
                <a:ea typeface="+mn-ea"/>
                <a:cs typeface="+mn-cs"/>
              </a:rPr>
              <a:t>(“\\0x%x”,output[</a:t>
            </a:r>
            <a:r>
              <a:rPr lang="en-US" altLang="zh-CN" b="1" kern="1200" dirty="0" err="1" smtClean="0">
                <a:latin typeface="+mn-lt"/>
                <a:ea typeface="+mn-ea"/>
                <a:cs typeface="+mn-cs"/>
              </a:rPr>
              <a:t>i</a:t>
            </a:r>
            <a:r>
              <a:rPr lang="en-US" altLang="zh-CN" b="1" kern="1200" dirty="0" smtClean="0">
                <a:latin typeface="+mn-lt"/>
                <a:ea typeface="+mn-ea"/>
                <a:cs typeface="+mn-cs"/>
              </a:rPr>
              <a:t>]);            </a:t>
            </a:r>
            <a:r>
              <a:rPr lang="zh-CN" altLang="en-US" dirty="0" smtClean="0">
                <a:cs typeface="+mn-cs"/>
              </a:rPr>
              <a:t>把</a:t>
            </a:r>
            <a:r>
              <a:rPr lang="zh-CN" altLang="en-US" dirty="0">
                <a:cs typeface="+mn-cs"/>
              </a:rPr>
              <a:t>变量</a:t>
            </a:r>
            <a:r>
              <a:rPr lang="en-US" altLang="zh-CN" dirty="0">
                <a:cs typeface="+mn-cs"/>
              </a:rPr>
              <a:t>Name</a:t>
            </a:r>
            <a:r>
              <a:rPr lang="zh-CN" altLang="en-US" dirty="0">
                <a:cs typeface="+mn-cs"/>
              </a:rPr>
              <a:t>复制到</a:t>
            </a:r>
            <a:r>
              <a:rPr lang="en-US" altLang="zh-CN" dirty="0" smtClean="0">
                <a:cs typeface="+mn-cs"/>
              </a:rPr>
              <a:t>Output</a:t>
            </a:r>
            <a:r>
              <a:rPr lang="zh-CN" altLang="en-US" dirty="0" smtClean="0">
                <a:cs typeface="+mn-cs"/>
              </a:rPr>
              <a:t>，并显示</a:t>
            </a:r>
            <a:endParaRPr lang="en-US" altLang="zh-CN" b="1" kern="1200" dirty="0" smtClean="0">
              <a:latin typeface="+mn-lt"/>
              <a:ea typeface="+mn-ea"/>
              <a:cs typeface="+mn-cs"/>
            </a:endParaRPr>
          </a:p>
          <a:p>
            <a:pPr marL="457200" lvl="1" indent="0" eaLnBrk="1" hangingPunct="1">
              <a:lnSpc>
                <a:spcPct val="100000"/>
              </a:lnSpc>
              <a:spcAft>
                <a:spcPts val="600"/>
              </a:spcAft>
              <a:buNone/>
            </a:pPr>
            <a:r>
              <a:rPr lang="en-US" altLang="zh-CN" b="1" kern="1200" dirty="0" smtClean="0">
                <a:latin typeface="+mn-lt"/>
                <a:ea typeface="+mn-ea"/>
                <a:cs typeface="+mn-cs"/>
              </a:rPr>
              <a:t>return 0;                                              </a:t>
            </a:r>
            <a:r>
              <a:rPr lang="zh-CN" altLang="en-US" dirty="0">
                <a:cs typeface="+mn-cs"/>
              </a:rPr>
              <a:t>输出</a:t>
            </a:r>
            <a:r>
              <a:rPr lang="zh-CN" altLang="en-US" dirty="0">
                <a:cs typeface="+mn-cs"/>
              </a:rPr>
              <a:t>缓冲区</a:t>
            </a:r>
            <a:r>
              <a:rPr lang="en-US" altLang="zh-CN" dirty="0">
                <a:cs typeface="+mn-cs"/>
              </a:rPr>
              <a:t>output</a:t>
            </a:r>
            <a:r>
              <a:rPr lang="zh-CN" altLang="en-US" dirty="0">
                <a:cs typeface="+mn-cs"/>
              </a:rPr>
              <a:t>大小为</a:t>
            </a:r>
            <a:r>
              <a:rPr lang="en-US" altLang="zh-CN" dirty="0">
                <a:cs typeface="+mn-cs"/>
              </a:rPr>
              <a:t>8</a:t>
            </a:r>
            <a:r>
              <a:rPr lang="zh-CN" altLang="en-US" dirty="0" smtClean="0">
                <a:cs typeface="+mn-cs"/>
              </a:rPr>
              <a:t>字节</a:t>
            </a:r>
            <a:endParaRPr lang="en-US" altLang="zh-CN" dirty="0" smtClean="0">
              <a:cs typeface="+mn-cs"/>
            </a:endParaRPr>
          </a:p>
          <a:p>
            <a:pPr marL="457200" lvl="1" indent="0" eaLnBrk="1" hangingPunct="1">
              <a:lnSpc>
                <a:spcPct val="100000"/>
              </a:lnSpc>
              <a:spcAft>
                <a:spcPts val="600"/>
              </a:spcAft>
              <a:buNone/>
            </a:pPr>
            <a:r>
              <a:rPr lang="en-US" altLang="zh-CN" dirty="0" smtClean="0">
                <a:cs typeface="+mn-cs"/>
              </a:rPr>
              <a:t>}</a:t>
            </a:r>
            <a:r>
              <a:rPr lang="zh-CN" altLang="en-US" dirty="0" smtClean="0">
                <a:cs typeface="+mn-cs"/>
              </a:rPr>
              <a:t>                                              输入</a:t>
            </a:r>
            <a:r>
              <a:rPr lang="zh-CN" altLang="en-US" dirty="0">
                <a:cs typeface="+mn-cs"/>
              </a:rPr>
              <a:t>字符</a:t>
            </a:r>
            <a:r>
              <a:rPr lang="en-US" altLang="zh-CN" dirty="0">
                <a:cs typeface="+mn-cs"/>
              </a:rPr>
              <a:t>name</a:t>
            </a:r>
            <a:r>
              <a:rPr lang="zh-CN" altLang="en-US" dirty="0">
                <a:cs typeface="+mn-cs"/>
              </a:rPr>
              <a:t>超长，共计</a:t>
            </a:r>
            <a:r>
              <a:rPr lang="en-US" altLang="zh-CN" dirty="0">
                <a:cs typeface="+mn-cs"/>
              </a:rPr>
              <a:t>26</a:t>
            </a:r>
            <a:r>
              <a:rPr lang="zh-CN" altLang="en-US" dirty="0">
                <a:cs typeface="+mn-cs"/>
              </a:rPr>
              <a:t>字节</a:t>
            </a:r>
          </a:p>
          <a:p>
            <a:pPr marL="457200" lvl="1" indent="0" eaLnBrk="1" hangingPunct="1">
              <a:lnSpc>
                <a:spcPct val="100000"/>
              </a:lnSpc>
              <a:spcAft>
                <a:spcPts val="600"/>
              </a:spcAft>
              <a:buNone/>
            </a:pPr>
            <a:r>
              <a:rPr lang="zh-CN" altLang="en-US" dirty="0" smtClean="0">
                <a:cs typeface="+mn-cs"/>
              </a:rPr>
              <a:t>                      通过</a:t>
            </a:r>
            <a:r>
              <a:rPr lang="en-US" altLang="zh-CN" dirty="0" err="1">
                <a:cs typeface="+mn-cs"/>
              </a:rPr>
              <a:t>strcpy</a:t>
            </a:r>
            <a:r>
              <a:rPr lang="zh-CN" altLang="en-US" dirty="0">
                <a:cs typeface="+mn-cs"/>
              </a:rPr>
              <a:t>将</a:t>
            </a:r>
            <a:r>
              <a:rPr lang="en-US" altLang="zh-CN" dirty="0">
                <a:cs typeface="+mn-cs"/>
              </a:rPr>
              <a:t>name</a:t>
            </a:r>
            <a:r>
              <a:rPr lang="zh-CN" altLang="en-US" dirty="0">
                <a:cs typeface="+mn-cs"/>
              </a:rPr>
              <a:t>字符拷贝到输出缓冲区</a:t>
            </a:r>
            <a:r>
              <a:rPr lang="en-US" altLang="zh-CN" dirty="0">
                <a:cs typeface="+mn-cs"/>
              </a:rPr>
              <a:t>output</a:t>
            </a:r>
            <a:r>
              <a:rPr lang="zh-CN" altLang="en-US" dirty="0">
                <a:cs typeface="+mn-cs"/>
              </a:rPr>
              <a:t>中</a:t>
            </a:r>
          </a:p>
          <a:p>
            <a:pPr marL="457200" lvl="1" indent="0" eaLnBrk="1" hangingPunct="1">
              <a:lnSpc>
                <a:spcPct val="100000"/>
              </a:lnSpc>
              <a:spcAft>
                <a:spcPts val="600"/>
              </a:spcAft>
              <a:buNone/>
            </a:pPr>
            <a:r>
              <a:rPr lang="zh-CN" altLang="en-US" dirty="0" smtClean="0">
                <a:cs typeface="+mn-cs"/>
              </a:rPr>
              <a:t>                                               输入</a:t>
            </a:r>
            <a:r>
              <a:rPr lang="zh-CN" altLang="en-US" dirty="0">
                <a:cs typeface="+mn-cs"/>
              </a:rPr>
              <a:t>字符超长，导致缓冲区溢出</a:t>
            </a:r>
          </a:p>
          <a:p>
            <a:pPr marL="457200" lvl="1" indent="0" eaLnBrk="1" hangingPunct="1">
              <a:lnSpc>
                <a:spcPct val="100000"/>
              </a:lnSpc>
              <a:spcAft>
                <a:spcPts val="600"/>
              </a:spcAft>
              <a:buNone/>
            </a:pPr>
            <a:endParaRPr lang="zh-CN" altLang="en-US" dirty="0" smtClean="0">
              <a:cs typeface="+mn-cs"/>
            </a:endParaRPr>
          </a:p>
          <a:p>
            <a:pPr marL="457200" lvl="1" indent="0" eaLnBrk="1" hangingPunct="1">
              <a:lnSpc>
                <a:spcPct val="100000"/>
              </a:lnSpc>
              <a:spcAft>
                <a:spcPts val="600"/>
              </a:spcAft>
              <a:buNone/>
            </a:pPr>
            <a:endParaRPr lang="en-US" altLang="zh-CN" b="1" kern="1200" dirty="0" smtClean="0">
              <a:latin typeface="+mn-lt"/>
              <a:ea typeface="+mn-ea"/>
              <a:cs typeface="+mn-cs"/>
            </a:endParaRPr>
          </a:p>
          <a:p>
            <a:pPr marL="457200" lvl="1" indent="0" eaLnBrk="1" hangingPunct="1">
              <a:lnSpc>
                <a:spcPct val="100000"/>
              </a:lnSpc>
              <a:spcAft>
                <a:spcPts val="600"/>
              </a:spcAft>
              <a:buNone/>
            </a:pPr>
            <a:endParaRPr lang="en-US" altLang="zh-CN" dirty="0"/>
          </a:p>
          <a:p>
            <a:pPr marL="0" indent="0">
              <a:buNone/>
            </a:pPr>
            <a:endParaRPr lang="en-US" altLang="zh-CN" dirty="0"/>
          </a:p>
        </p:txBody>
      </p:sp>
    </p:spTree>
    <p:extLst>
      <p:ext uri="{BB962C8B-B14F-4D97-AF65-F5344CB8AC3E}">
        <p14:creationId xmlns:p14="http://schemas.microsoft.com/office/powerpoint/2010/main" val="436627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zh-CN" altLang="en-US" dirty="0" smtClean="0"/>
              <a:t>基础知识介绍</a:t>
            </a:r>
            <a:endParaRPr lang="en-US" altLang="zh-CN" dirty="0"/>
          </a:p>
        </p:txBody>
      </p:sp>
    </p:spTree>
    <p:extLst>
      <p:ext uri="{BB962C8B-B14F-4D97-AF65-F5344CB8AC3E}">
        <p14:creationId xmlns:p14="http://schemas.microsoft.com/office/powerpoint/2010/main" val="908383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a:t>
            </a:r>
            <a:r>
              <a:rPr lang="zh-CN" altLang="en-US" dirty="0" smtClean="0"/>
              <a:t>缓冲区溢出</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Font typeface="Arial" pitchFamily="34" charset="0"/>
              <a:buChar char="•"/>
            </a:pPr>
            <a:r>
              <a:rPr lang="zh-CN" altLang="en-US" dirty="0">
                <a:cs typeface="+mn-cs"/>
              </a:rPr>
              <a:t>原有正常程序执行顺序：程序</a:t>
            </a:r>
            <a:r>
              <a:rPr lang="en-US" altLang="zh-CN" dirty="0">
                <a:cs typeface="+mn-cs"/>
              </a:rPr>
              <a:t>1</a:t>
            </a:r>
            <a:r>
              <a:rPr lang="en-US" altLang="zh-CN" dirty="0">
                <a:cs typeface="+mn-cs"/>
                <a:sym typeface="Wingdings" pitchFamily="2" charset="2"/>
              </a:rPr>
              <a:t></a:t>
            </a:r>
            <a:r>
              <a:rPr lang="zh-CN" altLang="en-US" dirty="0">
                <a:cs typeface="+mn-cs"/>
                <a:sym typeface="Wingdings" pitchFamily="2" charset="2"/>
              </a:rPr>
              <a:t>程序</a:t>
            </a:r>
            <a:r>
              <a:rPr lang="en-US" altLang="zh-CN" dirty="0">
                <a:cs typeface="+mn-cs"/>
                <a:sym typeface="Wingdings" pitchFamily="2" charset="2"/>
              </a:rPr>
              <a:t>2 </a:t>
            </a:r>
            <a:r>
              <a:rPr lang="zh-CN" altLang="en-US" dirty="0">
                <a:cs typeface="+mn-cs"/>
                <a:sym typeface="Wingdings" pitchFamily="2" charset="2"/>
              </a:rPr>
              <a:t>程序</a:t>
            </a:r>
            <a:r>
              <a:rPr lang="en-US" altLang="zh-CN" dirty="0" smtClean="0">
                <a:cs typeface="+mn-cs"/>
                <a:sym typeface="Wingdings" pitchFamily="2" charset="2"/>
              </a:rPr>
              <a:t>1</a:t>
            </a:r>
          </a:p>
          <a:p>
            <a:pPr marL="342900" lvl="1" indent="-342900">
              <a:buFont typeface="Arial" pitchFamily="34" charset="0"/>
              <a:buChar char="•"/>
            </a:pPr>
            <a:r>
              <a:rPr lang="zh-CN" altLang="en-US" dirty="0" smtClean="0">
                <a:cs typeface="+mn-cs"/>
                <a:sym typeface="Wingdings" pitchFamily="2" charset="2"/>
              </a:rPr>
              <a:t> 输入</a:t>
            </a:r>
            <a:r>
              <a:rPr lang="zh-CN" altLang="en-US" dirty="0">
                <a:cs typeface="+mn-cs"/>
                <a:sym typeface="Wingdings" pitchFamily="2" charset="2"/>
              </a:rPr>
              <a:t>正常的值‘</a:t>
            </a:r>
            <a:r>
              <a:rPr lang="en-US" altLang="zh-CN" dirty="0" err="1">
                <a:cs typeface="+mn-cs"/>
                <a:sym typeface="Wingdings" pitchFamily="2" charset="2"/>
              </a:rPr>
              <a:t>abcdefgh</a:t>
            </a:r>
            <a:r>
              <a:rPr lang="en-US" altLang="zh-CN" dirty="0">
                <a:cs typeface="+mn-cs"/>
                <a:sym typeface="Wingdings" pitchFamily="2" charset="2"/>
              </a:rPr>
              <a:t>’</a:t>
            </a:r>
            <a:r>
              <a:rPr lang="zh-CN" altLang="en-US" dirty="0">
                <a:cs typeface="+mn-cs"/>
                <a:sym typeface="Wingdings" pitchFamily="2" charset="2"/>
              </a:rPr>
              <a:t>。</a:t>
            </a:r>
            <a:r>
              <a:rPr lang="zh-CN" altLang="en-US" dirty="0" smtClean="0">
                <a:cs typeface="+mn-cs"/>
                <a:sym typeface="Wingdings" pitchFamily="2" charset="2"/>
              </a:rPr>
              <a:t>调用</a:t>
            </a:r>
            <a:endParaRPr lang="en-US" altLang="zh-CN" dirty="0" smtClean="0">
              <a:cs typeface="+mn-cs"/>
              <a:sym typeface="Wingdings" pitchFamily="2" charset="2"/>
            </a:endParaRPr>
          </a:p>
          <a:p>
            <a:pPr marL="0" lvl="1" indent="0">
              <a:buNone/>
            </a:pPr>
            <a:r>
              <a:rPr lang="en-US" altLang="zh-CN" dirty="0">
                <a:cs typeface="+mn-cs"/>
                <a:sym typeface="Wingdings" pitchFamily="2" charset="2"/>
              </a:rPr>
              <a:t> </a:t>
            </a:r>
            <a:r>
              <a:rPr lang="en-US" altLang="zh-CN" dirty="0" smtClean="0">
                <a:cs typeface="+mn-cs"/>
                <a:sym typeface="Wingdings" pitchFamily="2" charset="2"/>
              </a:rPr>
              <a:t>     </a:t>
            </a:r>
            <a:r>
              <a:rPr lang="en-US" altLang="zh-CN" dirty="0" err="1" smtClean="0">
                <a:cs typeface="+mn-cs"/>
                <a:sym typeface="Wingdings" pitchFamily="2" charset="2"/>
              </a:rPr>
              <a:t>strcpy</a:t>
            </a:r>
            <a:r>
              <a:rPr lang="zh-CN" altLang="en-US" dirty="0" smtClean="0">
                <a:cs typeface="+mn-cs"/>
                <a:sym typeface="Wingdings" pitchFamily="2" charset="2"/>
              </a:rPr>
              <a:t>后还</a:t>
            </a:r>
            <a:r>
              <a:rPr lang="zh-CN" altLang="en-US" dirty="0">
                <a:cs typeface="+mn-cs"/>
                <a:sym typeface="Wingdings" pitchFamily="2" charset="2"/>
              </a:rPr>
              <a:t>需要返回原函数</a:t>
            </a:r>
            <a:r>
              <a:rPr lang="zh-CN" altLang="en-US" dirty="0" smtClean="0">
                <a:cs typeface="+mn-cs"/>
                <a:sym typeface="Wingdings" pitchFamily="2" charset="2"/>
              </a:rPr>
              <a:t>继 </a:t>
            </a:r>
            <a:endParaRPr lang="en-US" altLang="zh-CN" dirty="0" smtClean="0">
              <a:cs typeface="+mn-cs"/>
              <a:sym typeface="Wingdings" pitchFamily="2" charset="2"/>
            </a:endParaRPr>
          </a:p>
          <a:p>
            <a:pPr marL="0" lvl="1" indent="0">
              <a:buNone/>
            </a:pPr>
            <a:r>
              <a:rPr lang="en-US" altLang="zh-CN" dirty="0">
                <a:cs typeface="+mn-cs"/>
                <a:sym typeface="Wingdings" pitchFamily="2" charset="2"/>
              </a:rPr>
              <a:t> </a:t>
            </a:r>
            <a:r>
              <a:rPr lang="en-US" altLang="zh-CN" dirty="0" smtClean="0">
                <a:cs typeface="+mn-cs"/>
                <a:sym typeface="Wingdings" pitchFamily="2" charset="2"/>
              </a:rPr>
              <a:t>   </a:t>
            </a:r>
            <a:r>
              <a:rPr lang="zh-CN" altLang="en-US" dirty="0" smtClean="0">
                <a:cs typeface="+mn-cs"/>
                <a:sym typeface="Wingdings" pitchFamily="2" charset="2"/>
              </a:rPr>
              <a:t>  续</a:t>
            </a:r>
            <a:r>
              <a:rPr lang="zh-CN" altLang="en-US" dirty="0">
                <a:cs typeface="+mn-cs"/>
                <a:sym typeface="Wingdings" pitchFamily="2" charset="2"/>
              </a:rPr>
              <a:t>执行，所以系统把</a:t>
            </a:r>
            <a:r>
              <a:rPr lang="zh-CN" altLang="en-US" dirty="0" smtClean="0">
                <a:cs typeface="+mn-cs"/>
                <a:sym typeface="Wingdings" pitchFamily="2" charset="2"/>
              </a:rPr>
              <a:t>之前的</a:t>
            </a:r>
            <a:endParaRPr lang="en-US" altLang="zh-CN" dirty="0" smtClean="0">
              <a:cs typeface="+mn-cs"/>
              <a:sym typeface="Wingdings" pitchFamily="2" charset="2"/>
            </a:endParaRPr>
          </a:p>
          <a:p>
            <a:pPr marL="0" lvl="1" indent="0">
              <a:buNone/>
            </a:pPr>
            <a:r>
              <a:rPr lang="en-US" altLang="zh-CN" dirty="0">
                <a:cs typeface="+mn-cs"/>
                <a:sym typeface="Wingdings" pitchFamily="2" charset="2"/>
              </a:rPr>
              <a:t> </a:t>
            </a:r>
            <a:r>
              <a:rPr lang="en-US" altLang="zh-CN" dirty="0" smtClean="0">
                <a:cs typeface="+mn-cs"/>
                <a:sym typeface="Wingdings" pitchFamily="2" charset="2"/>
              </a:rPr>
              <a:t>     EIP</a:t>
            </a:r>
            <a:r>
              <a:rPr lang="zh-CN" altLang="en-US" dirty="0">
                <a:cs typeface="+mn-cs"/>
                <a:sym typeface="Wingdings" pitchFamily="2" charset="2"/>
              </a:rPr>
              <a:t>指令和栈基址</a:t>
            </a:r>
            <a:r>
              <a:rPr lang="en-US" altLang="zh-CN" dirty="0">
                <a:cs typeface="+mn-cs"/>
                <a:sym typeface="Wingdings" pitchFamily="2" charset="2"/>
              </a:rPr>
              <a:t>EBP</a:t>
            </a:r>
            <a:r>
              <a:rPr lang="zh-CN" altLang="en-US" dirty="0">
                <a:cs typeface="+mn-cs"/>
                <a:sym typeface="Wingdings" pitchFamily="2" charset="2"/>
              </a:rPr>
              <a:t>保存在堆栈中</a:t>
            </a:r>
            <a:r>
              <a:rPr lang="zh-CN" altLang="en-US" dirty="0" smtClean="0">
                <a:cs typeface="+mn-cs"/>
                <a:sym typeface="Wingdings" pitchFamily="2" charset="2"/>
              </a:rPr>
              <a:t>，</a:t>
            </a:r>
            <a:endParaRPr lang="en-US" altLang="zh-CN" dirty="0" smtClean="0">
              <a:cs typeface="+mn-cs"/>
              <a:sym typeface="Wingdings" pitchFamily="2" charset="2"/>
            </a:endParaRPr>
          </a:p>
          <a:p>
            <a:pPr marL="0" lvl="1" indent="0">
              <a:buNone/>
            </a:pPr>
            <a:r>
              <a:rPr lang="en-US" altLang="zh-CN" dirty="0">
                <a:cs typeface="+mn-cs"/>
                <a:sym typeface="Wingdings" pitchFamily="2" charset="2"/>
              </a:rPr>
              <a:t> </a:t>
            </a:r>
            <a:r>
              <a:rPr lang="en-US" altLang="zh-CN" dirty="0" smtClean="0">
                <a:cs typeface="+mn-cs"/>
                <a:sym typeface="Wingdings" pitchFamily="2" charset="2"/>
              </a:rPr>
              <a:t>     </a:t>
            </a:r>
            <a:r>
              <a:rPr lang="zh-CN" altLang="en-US" dirty="0" smtClean="0">
                <a:cs typeface="+mn-cs"/>
                <a:sym typeface="Wingdings" pitchFamily="2" charset="2"/>
              </a:rPr>
              <a:t>便于</a:t>
            </a:r>
            <a:r>
              <a:rPr lang="zh-CN" altLang="en-US" dirty="0">
                <a:cs typeface="+mn-cs"/>
                <a:sym typeface="Wingdings" pitchFamily="2" charset="2"/>
              </a:rPr>
              <a:t>以后恢复；然后为‘</a:t>
            </a:r>
            <a:r>
              <a:rPr lang="en-US" altLang="zh-CN" dirty="0">
                <a:cs typeface="+mn-cs"/>
                <a:sym typeface="Wingdings" pitchFamily="2" charset="2"/>
              </a:rPr>
              <a:t>output[8</a:t>
            </a:r>
            <a:r>
              <a:rPr lang="en-US" altLang="zh-CN" dirty="0" smtClean="0">
                <a:cs typeface="+mn-cs"/>
                <a:sym typeface="Wingdings" pitchFamily="2" charset="2"/>
              </a:rPr>
              <a:t>]’</a:t>
            </a:r>
          </a:p>
          <a:p>
            <a:pPr marL="0" lvl="1" indent="0">
              <a:buNone/>
            </a:pPr>
            <a:r>
              <a:rPr lang="en-US" altLang="zh-CN" dirty="0">
                <a:cs typeface="+mn-cs"/>
                <a:sym typeface="Wingdings" pitchFamily="2" charset="2"/>
              </a:rPr>
              <a:t> </a:t>
            </a:r>
            <a:r>
              <a:rPr lang="en-US" altLang="zh-CN" dirty="0" smtClean="0">
                <a:cs typeface="+mn-cs"/>
                <a:sym typeface="Wingdings" pitchFamily="2" charset="2"/>
              </a:rPr>
              <a:t>     </a:t>
            </a:r>
            <a:r>
              <a:rPr lang="zh-CN" altLang="en-US" dirty="0" smtClean="0">
                <a:cs typeface="+mn-cs"/>
                <a:sym typeface="Wingdings" pitchFamily="2" charset="2"/>
              </a:rPr>
              <a:t>在</a:t>
            </a:r>
            <a:r>
              <a:rPr lang="zh-CN" altLang="en-US" dirty="0">
                <a:cs typeface="+mn-cs"/>
                <a:sym typeface="Wingdings" pitchFamily="2" charset="2"/>
              </a:rPr>
              <a:t>堆栈中分配</a:t>
            </a:r>
            <a:r>
              <a:rPr lang="en-US" altLang="zh-CN" dirty="0">
                <a:cs typeface="+mn-cs"/>
                <a:sym typeface="Wingdings" pitchFamily="2" charset="2"/>
              </a:rPr>
              <a:t>8</a:t>
            </a:r>
            <a:r>
              <a:rPr lang="zh-CN" altLang="en-US" dirty="0">
                <a:cs typeface="+mn-cs"/>
                <a:sym typeface="Wingdings" pitchFamily="2" charset="2"/>
              </a:rPr>
              <a:t>个</a:t>
            </a:r>
            <a:r>
              <a:rPr lang="en-US" altLang="zh-CN" dirty="0">
                <a:cs typeface="+mn-cs"/>
                <a:sym typeface="Wingdings" pitchFamily="2" charset="2"/>
              </a:rPr>
              <a:t>char</a:t>
            </a:r>
            <a:r>
              <a:rPr lang="zh-CN" altLang="en-US" dirty="0" smtClean="0">
                <a:cs typeface="+mn-cs"/>
                <a:sym typeface="Wingdings" pitchFamily="2" charset="2"/>
              </a:rPr>
              <a:t>，</a:t>
            </a:r>
            <a:endParaRPr lang="en-US" altLang="zh-CN" dirty="0" smtClean="0">
              <a:cs typeface="+mn-cs"/>
              <a:sym typeface="Wingdings" pitchFamily="2" charset="2"/>
            </a:endParaRPr>
          </a:p>
          <a:p>
            <a:pPr marL="0" lvl="1" indent="0">
              <a:buNone/>
            </a:pPr>
            <a:r>
              <a:rPr lang="en-US" altLang="zh-CN" dirty="0">
                <a:cs typeface="+mn-cs"/>
                <a:sym typeface="Wingdings" pitchFamily="2" charset="2"/>
              </a:rPr>
              <a:t> </a:t>
            </a:r>
            <a:r>
              <a:rPr lang="en-US" altLang="zh-CN" dirty="0" smtClean="0">
                <a:cs typeface="+mn-cs"/>
                <a:sym typeface="Wingdings" pitchFamily="2" charset="2"/>
              </a:rPr>
              <a:t>     </a:t>
            </a:r>
            <a:r>
              <a:rPr lang="zh-CN" altLang="en-US" dirty="0" smtClean="0">
                <a:cs typeface="+mn-cs"/>
                <a:sym typeface="Wingdings" pitchFamily="2" charset="2"/>
              </a:rPr>
              <a:t>拷贝</a:t>
            </a:r>
            <a:r>
              <a:rPr lang="zh-CN" altLang="en-US" dirty="0">
                <a:cs typeface="+mn-cs"/>
                <a:sym typeface="Wingdings" pitchFamily="2" charset="2"/>
              </a:rPr>
              <a:t>‘</a:t>
            </a:r>
            <a:r>
              <a:rPr lang="en-US" altLang="zh-CN" dirty="0" err="1" smtClean="0">
                <a:cs typeface="+mn-cs"/>
                <a:sym typeface="Wingdings" pitchFamily="2" charset="2"/>
              </a:rPr>
              <a:t>abcdefgh</a:t>
            </a:r>
            <a:r>
              <a:rPr lang="zh-CN" altLang="en-US" dirty="0" smtClean="0">
                <a:cs typeface="+mn-cs"/>
                <a:sym typeface="Wingdings" pitchFamily="2" charset="2"/>
              </a:rPr>
              <a:t>’到</a:t>
            </a:r>
            <a:r>
              <a:rPr lang="zh-CN" altLang="en-US" dirty="0">
                <a:cs typeface="+mn-cs"/>
                <a:sym typeface="Wingdings" pitchFamily="2" charset="2"/>
              </a:rPr>
              <a:t>其中</a:t>
            </a:r>
            <a:endParaRPr lang="en-US" altLang="zh-CN" dirty="0" smtClean="0">
              <a:cs typeface="+mn-cs"/>
              <a:sym typeface="Wingdings" pitchFamily="2" charset="2"/>
            </a:endParaRPr>
          </a:p>
          <a:p>
            <a:pPr marL="342900" lvl="1" indent="-342900">
              <a:buFont typeface="Arial" pitchFamily="34" charset="0"/>
              <a:buChar char="•"/>
            </a:pPr>
            <a:endParaRPr lang="en-US" altLang="zh-CN" dirty="0">
              <a:cs typeface="+mn-cs"/>
            </a:endParaRPr>
          </a:p>
          <a:p>
            <a:pPr marL="0" indent="0">
              <a:buNone/>
            </a:pPr>
            <a:endParaRPr lang="en-US" altLang="zh-CN"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879537"/>
            <a:ext cx="2592288"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5436096" y="3501008"/>
            <a:ext cx="3629704" cy="1224136"/>
            <a:chOff x="870288" y="3717032"/>
            <a:chExt cx="3629704" cy="1224136"/>
          </a:xfrm>
        </p:grpSpPr>
        <p:sp>
          <p:nvSpPr>
            <p:cNvPr id="9" name="矩形 8"/>
            <p:cNvSpPr/>
            <p:nvPr/>
          </p:nvSpPr>
          <p:spPr>
            <a:xfrm>
              <a:off x="870288" y="3717032"/>
              <a:ext cx="3557696" cy="12241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563888" y="4149080"/>
              <a:ext cx="936104" cy="369332"/>
            </a:xfrm>
            <a:prstGeom prst="rect">
              <a:avLst/>
            </a:prstGeom>
            <a:noFill/>
          </p:spPr>
          <p:txBody>
            <a:bodyPr wrap="square" rtlCol="0">
              <a:spAutoFit/>
            </a:bodyPr>
            <a:lstStyle/>
            <a:p>
              <a:r>
                <a:rPr lang="zh-CN" altLang="en-US" b="1" dirty="0" smtClean="0">
                  <a:solidFill>
                    <a:srgbClr val="FFC000"/>
                  </a:solidFill>
                </a:rPr>
                <a:t>程序</a:t>
              </a:r>
              <a:r>
                <a:rPr lang="en-US" altLang="zh-CN" b="1" dirty="0">
                  <a:solidFill>
                    <a:srgbClr val="FFC000"/>
                  </a:solidFill>
                </a:rPr>
                <a:t>2</a:t>
              </a:r>
              <a:endParaRPr lang="zh-CN" altLang="en-US" b="1" dirty="0">
                <a:solidFill>
                  <a:srgbClr val="FFC000"/>
                </a:solidFill>
              </a:endParaRPr>
            </a:p>
          </p:txBody>
        </p:sp>
      </p:grpSp>
      <p:grpSp>
        <p:nvGrpSpPr>
          <p:cNvPr id="11" name="组合 10"/>
          <p:cNvGrpSpPr/>
          <p:nvPr/>
        </p:nvGrpSpPr>
        <p:grpSpPr>
          <a:xfrm>
            <a:off x="5436096" y="4869160"/>
            <a:ext cx="3629704" cy="1224136"/>
            <a:chOff x="870288" y="3717032"/>
            <a:chExt cx="3629704" cy="1224136"/>
          </a:xfrm>
        </p:grpSpPr>
        <p:sp>
          <p:nvSpPr>
            <p:cNvPr id="12" name="矩形 11"/>
            <p:cNvSpPr/>
            <p:nvPr/>
          </p:nvSpPr>
          <p:spPr>
            <a:xfrm>
              <a:off x="870288" y="3717032"/>
              <a:ext cx="3557696" cy="12241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563888" y="4149080"/>
              <a:ext cx="936104" cy="369332"/>
            </a:xfrm>
            <a:prstGeom prst="rect">
              <a:avLst/>
            </a:prstGeom>
            <a:noFill/>
          </p:spPr>
          <p:txBody>
            <a:bodyPr wrap="square" rtlCol="0">
              <a:spAutoFit/>
            </a:bodyPr>
            <a:lstStyle/>
            <a:p>
              <a:r>
                <a:rPr lang="zh-CN" altLang="en-US" b="1" dirty="0" smtClean="0">
                  <a:solidFill>
                    <a:srgbClr val="FFC000"/>
                  </a:solidFill>
                </a:rPr>
                <a:t>程序</a:t>
              </a:r>
              <a:r>
                <a:rPr lang="en-US" altLang="zh-CN" b="1" dirty="0" smtClean="0">
                  <a:solidFill>
                    <a:srgbClr val="FFC000"/>
                  </a:solidFill>
                </a:rPr>
                <a:t>1</a:t>
              </a:r>
              <a:endParaRPr lang="zh-CN" altLang="en-US" b="1" dirty="0">
                <a:solidFill>
                  <a:srgbClr val="FFC000"/>
                </a:solidFill>
              </a:endParaRPr>
            </a:p>
          </p:txBody>
        </p:sp>
      </p:grpSp>
      <p:sp>
        <p:nvSpPr>
          <p:cNvPr id="14" name="任意多边形 13"/>
          <p:cNvSpPr/>
          <p:nvPr/>
        </p:nvSpPr>
        <p:spPr>
          <a:xfrm>
            <a:off x="8022584" y="4554137"/>
            <a:ext cx="502931" cy="1569720"/>
          </a:xfrm>
          <a:custGeom>
            <a:avLst/>
            <a:gdLst>
              <a:gd name="connsiteX0" fmla="*/ 0 w 502931"/>
              <a:gd name="connsiteY0" fmla="*/ 0 h 1569720"/>
              <a:gd name="connsiteX1" fmla="*/ 502920 w 502931"/>
              <a:gd name="connsiteY1" fmla="*/ 685800 h 1569720"/>
              <a:gd name="connsiteX2" fmla="*/ 15240 w 502931"/>
              <a:gd name="connsiteY2" fmla="*/ 1569720 h 1569720"/>
            </a:gdLst>
            <a:ahLst/>
            <a:cxnLst>
              <a:cxn ang="0">
                <a:pos x="connsiteX0" y="connsiteY0"/>
              </a:cxn>
              <a:cxn ang="0">
                <a:pos x="connsiteX1" y="connsiteY1"/>
              </a:cxn>
              <a:cxn ang="0">
                <a:pos x="connsiteX2" y="connsiteY2"/>
              </a:cxn>
            </a:cxnLst>
            <a:rect l="l" t="t" r="r" b="b"/>
            <a:pathLst>
              <a:path w="502931" h="1569720">
                <a:moveTo>
                  <a:pt x="0" y="0"/>
                </a:moveTo>
                <a:cubicBezTo>
                  <a:pt x="250190" y="212090"/>
                  <a:pt x="500380" y="424180"/>
                  <a:pt x="502920" y="685800"/>
                </a:cubicBezTo>
                <a:cubicBezTo>
                  <a:pt x="505460" y="947420"/>
                  <a:pt x="96520" y="1394460"/>
                  <a:pt x="15240" y="1569720"/>
                </a:cubicBez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75507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a:t>
            </a:r>
            <a:r>
              <a:rPr lang="zh-CN" altLang="en-US" dirty="0" smtClean="0"/>
              <a:t>缓冲区溢出</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Font typeface="Arial" pitchFamily="34" charset="0"/>
              <a:buChar char="•"/>
            </a:pPr>
            <a:r>
              <a:rPr lang="zh-CN" altLang="en-US" dirty="0">
                <a:cs typeface="+mn-cs"/>
              </a:rPr>
              <a:t>输入‘</a:t>
            </a:r>
            <a:r>
              <a:rPr lang="en-US" altLang="zh-CN" dirty="0" err="1">
                <a:cs typeface="+mn-cs"/>
              </a:rPr>
              <a:t>abcdefghijklmnopqrstuvwxyz</a:t>
            </a:r>
            <a:r>
              <a:rPr lang="en-US" altLang="zh-CN" dirty="0">
                <a:cs typeface="+mn-cs"/>
              </a:rPr>
              <a:t>’</a:t>
            </a:r>
            <a:r>
              <a:rPr lang="zh-CN" altLang="en-US" dirty="0">
                <a:cs typeface="+mn-cs"/>
              </a:rPr>
              <a:t>时，</a:t>
            </a:r>
            <a:r>
              <a:rPr lang="en-US" altLang="zh-CN" dirty="0">
                <a:cs typeface="+mn-cs"/>
              </a:rPr>
              <a:t>output</a:t>
            </a:r>
            <a:r>
              <a:rPr lang="zh-CN" altLang="en-US" dirty="0">
                <a:cs typeface="+mn-cs"/>
              </a:rPr>
              <a:t>分配的还是</a:t>
            </a:r>
            <a:r>
              <a:rPr lang="en-US" altLang="zh-CN" dirty="0">
                <a:cs typeface="+mn-cs"/>
              </a:rPr>
              <a:t>8</a:t>
            </a:r>
            <a:r>
              <a:rPr lang="zh-CN" altLang="en-US" dirty="0">
                <a:cs typeface="+mn-cs"/>
              </a:rPr>
              <a:t>个字节，但却拷了</a:t>
            </a:r>
            <a:r>
              <a:rPr lang="en-US" altLang="zh-CN" dirty="0">
                <a:cs typeface="+mn-cs"/>
              </a:rPr>
              <a:t>26</a:t>
            </a:r>
            <a:r>
              <a:rPr lang="zh-CN" altLang="en-US" dirty="0">
                <a:cs typeface="+mn-cs"/>
              </a:rPr>
              <a:t>个字母进来。由于拷贝的字母过长，不仅把分配给</a:t>
            </a:r>
            <a:r>
              <a:rPr lang="en-US" altLang="zh-CN" dirty="0">
                <a:cs typeface="+mn-cs"/>
              </a:rPr>
              <a:t>output</a:t>
            </a:r>
            <a:r>
              <a:rPr lang="zh-CN" altLang="en-US" dirty="0">
                <a:cs typeface="+mn-cs"/>
              </a:rPr>
              <a:t>的</a:t>
            </a:r>
            <a:r>
              <a:rPr lang="en-US" altLang="zh-CN" dirty="0">
                <a:cs typeface="+mn-cs"/>
              </a:rPr>
              <a:t>8</a:t>
            </a:r>
            <a:r>
              <a:rPr lang="zh-CN" altLang="en-US" dirty="0">
                <a:cs typeface="+mn-cs"/>
              </a:rPr>
              <a:t>个字节占据完了，而且还继续往下，把保存的</a:t>
            </a:r>
            <a:r>
              <a:rPr lang="en-US" altLang="zh-CN" dirty="0">
                <a:cs typeface="+mn-cs"/>
              </a:rPr>
              <a:t>EBP</a:t>
            </a:r>
            <a:r>
              <a:rPr lang="zh-CN" altLang="en-US" dirty="0">
                <a:cs typeface="+mn-cs"/>
              </a:rPr>
              <a:t>和</a:t>
            </a:r>
            <a:r>
              <a:rPr lang="en-US" altLang="zh-CN" dirty="0">
                <a:cs typeface="+mn-cs"/>
              </a:rPr>
              <a:t>EIP</a:t>
            </a:r>
            <a:r>
              <a:rPr lang="zh-CN" altLang="en-US" dirty="0">
                <a:cs typeface="+mn-cs"/>
              </a:rPr>
              <a:t>给占据</a:t>
            </a:r>
            <a:r>
              <a:rPr lang="zh-CN" altLang="en-US" dirty="0" smtClean="0">
                <a:cs typeface="+mn-cs"/>
              </a:rPr>
              <a:t>了。</a:t>
            </a:r>
            <a:endParaRPr lang="en-US" altLang="zh-CN" dirty="0">
              <a:cs typeface="+mn-cs"/>
            </a:endParaRPr>
          </a:p>
          <a:p>
            <a:pPr marL="0" indent="0">
              <a:buNone/>
            </a:pPr>
            <a:endParaRPr lang="en-US" altLang="zh-CN" dirty="0"/>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356992"/>
            <a:ext cx="6858000" cy="32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276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a:t>
            </a:r>
            <a:r>
              <a:rPr lang="zh-CN" altLang="en-US" dirty="0" smtClean="0"/>
              <a:t>缓冲区溢出</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Font typeface="Arial" pitchFamily="34" charset="0"/>
              <a:buChar char="•"/>
            </a:pPr>
            <a:r>
              <a:rPr lang="zh-CN" altLang="en-US" dirty="0" smtClean="0">
                <a:cs typeface="+mn-cs"/>
              </a:rPr>
              <a:t>当</a:t>
            </a:r>
            <a:r>
              <a:rPr lang="zh-CN" altLang="en-US" dirty="0">
                <a:cs typeface="+mn-cs"/>
              </a:rPr>
              <a:t>执行完</a:t>
            </a:r>
            <a:r>
              <a:rPr lang="en-US" altLang="zh-CN" dirty="0">
                <a:cs typeface="+mn-cs"/>
              </a:rPr>
              <a:t>main</a:t>
            </a:r>
            <a:r>
              <a:rPr lang="zh-CN" altLang="en-US" dirty="0">
                <a:cs typeface="+mn-cs"/>
              </a:rPr>
              <a:t>函数后，系统要恢复</a:t>
            </a:r>
            <a:r>
              <a:rPr lang="en-US" altLang="zh-CN" dirty="0">
                <a:cs typeface="+mn-cs"/>
              </a:rPr>
              <a:t>EBP</a:t>
            </a:r>
            <a:r>
              <a:rPr lang="zh-CN" altLang="en-US" dirty="0">
                <a:cs typeface="+mn-cs"/>
              </a:rPr>
              <a:t>、</a:t>
            </a:r>
            <a:r>
              <a:rPr lang="en-US" altLang="zh-CN" dirty="0">
                <a:cs typeface="+mn-cs"/>
              </a:rPr>
              <a:t>EIP</a:t>
            </a:r>
            <a:r>
              <a:rPr lang="zh-CN" altLang="en-US" dirty="0">
                <a:cs typeface="+mn-cs"/>
              </a:rPr>
              <a:t>，而</a:t>
            </a:r>
            <a:r>
              <a:rPr lang="en-US" altLang="zh-CN" dirty="0">
                <a:cs typeface="+mn-cs"/>
              </a:rPr>
              <a:t>EIP</a:t>
            </a:r>
            <a:r>
              <a:rPr lang="zh-CN" altLang="en-US" dirty="0">
                <a:cs typeface="+mn-cs"/>
              </a:rPr>
              <a:t>已经被我们覆盖成</a:t>
            </a:r>
            <a:r>
              <a:rPr lang="en-US" altLang="zh-CN" dirty="0" err="1">
                <a:cs typeface="+mn-cs"/>
              </a:rPr>
              <a:t>ponm</a:t>
            </a:r>
            <a:r>
              <a:rPr lang="zh-CN" altLang="en-US" dirty="0">
                <a:cs typeface="+mn-cs"/>
              </a:rPr>
              <a:t>（即</a:t>
            </a:r>
            <a:r>
              <a:rPr lang="en-US" altLang="zh-CN" dirty="0">
                <a:cs typeface="+mn-cs"/>
              </a:rPr>
              <a:t>6d6e6f70</a:t>
            </a:r>
            <a:r>
              <a:rPr lang="zh-CN" altLang="en-US" dirty="0">
                <a:cs typeface="+mn-cs"/>
              </a:rPr>
              <a:t>）了。但系统不知道，就会去</a:t>
            </a:r>
            <a:r>
              <a:rPr lang="zh-CN" altLang="en-US" dirty="0" smtClean="0">
                <a:cs typeface="+mn-cs"/>
              </a:rPr>
              <a:t>执行。‘</a:t>
            </a:r>
            <a:r>
              <a:rPr lang="en-US" altLang="zh-CN" dirty="0" smtClean="0">
                <a:cs typeface="+mn-cs"/>
              </a:rPr>
              <a:t>6d6e6f70’</a:t>
            </a:r>
            <a:r>
              <a:rPr lang="zh-CN" altLang="en-US" dirty="0">
                <a:cs typeface="+mn-cs"/>
              </a:rPr>
              <a:t>位置的内容。而那个位置是不可读的，所以就会出错。 </a:t>
            </a:r>
            <a:endParaRPr lang="en-US" altLang="zh-CN" b="1" dirty="0"/>
          </a:p>
          <a:p>
            <a:pPr marL="342900" lvl="1" indent="-342900">
              <a:buFont typeface="Arial" pitchFamily="34" charset="0"/>
              <a:buChar char="•"/>
            </a:pPr>
            <a:r>
              <a:rPr lang="zh-CN" altLang="en-US" dirty="0">
                <a:cs typeface="+mn-cs"/>
              </a:rPr>
              <a:t>如果攻击者在缓冲区中填充一段可执行程序，并将函数的返回地址</a:t>
            </a:r>
            <a:r>
              <a:rPr lang="en-US" altLang="zh-CN" dirty="0">
                <a:cs typeface="+mn-cs"/>
              </a:rPr>
              <a:t>EIP</a:t>
            </a:r>
            <a:r>
              <a:rPr lang="zh-CN" altLang="en-US" dirty="0">
                <a:cs typeface="+mn-cs"/>
              </a:rPr>
              <a:t>覆盖为这段代码的起始地址，当函数返回时，程序将转而开始执行这段攻击者自编的恶意程序程序中，达到攻击的目的。</a:t>
            </a:r>
          </a:p>
          <a:p>
            <a:pPr marL="342900" lvl="1" indent="-342900">
              <a:buFont typeface="Arial" pitchFamily="34" charset="0"/>
              <a:buChar char="•"/>
            </a:pPr>
            <a:endParaRPr lang="zh-CN" altLang="en-US" dirty="0">
              <a:cs typeface="+mn-cs"/>
            </a:endParaRPr>
          </a:p>
          <a:p>
            <a:pPr marL="342900" lvl="1" indent="-342900">
              <a:buFont typeface="Arial" pitchFamily="34" charset="0"/>
              <a:buChar char="•"/>
            </a:pPr>
            <a:endParaRPr lang="en-US" altLang="zh-CN" dirty="0" smtClean="0">
              <a:cs typeface="+mn-cs"/>
            </a:endParaRPr>
          </a:p>
          <a:p>
            <a:pPr marL="0" indent="0">
              <a:buNone/>
            </a:pPr>
            <a:endParaRPr lang="en-US" altLang="zh-CN" dirty="0"/>
          </a:p>
        </p:txBody>
      </p:sp>
    </p:spTree>
    <p:extLst>
      <p:ext uri="{BB962C8B-B14F-4D97-AF65-F5344CB8AC3E}">
        <p14:creationId xmlns:p14="http://schemas.microsoft.com/office/powerpoint/2010/main" val="867164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a:t>
            </a:r>
            <a:r>
              <a:rPr lang="zh-CN" altLang="en-US" dirty="0" smtClean="0"/>
              <a:t>缓冲区溢出</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Font typeface="Arial" pitchFamily="34" charset="0"/>
              <a:buChar char="•"/>
            </a:pPr>
            <a:r>
              <a:rPr lang="zh-CN" altLang="en-US" dirty="0">
                <a:cs typeface="+mn-cs"/>
              </a:rPr>
              <a:t>随着微软对安全的日益重视，</a:t>
            </a:r>
            <a:r>
              <a:rPr lang="en-US" altLang="zh-CN" dirty="0">
                <a:cs typeface="+mn-cs"/>
              </a:rPr>
              <a:t>windows</a:t>
            </a:r>
            <a:r>
              <a:rPr lang="zh-CN" altLang="en-US" dirty="0">
                <a:cs typeface="+mn-cs"/>
              </a:rPr>
              <a:t>操作系统提出了多项防御缓冲区溢出的方法，包括栈安全编译选项、</a:t>
            </a:r>
            <a:r>
              <a:rPr lang="en-US" altLang="zh-CN" dirty="0" err="1">
                <a:cs typeface="+mn-cs"/>
              </a:rPr>
              <a:t>safeSEH</a:t>
            </a:r>
            <a:r>
              <a:rPr lang="zh-CN" altLang="en-US" dirty="0">
                <a:cs typeface="+mn-cs"/>
              </a:rPr>
              <a:t>、</a:t>
            </a:r>
            <a:r>
              <a:rPr lang="en-US" altLang="zh-CN" dirty="0">
                <a:cs typeface="+mn-cs"/>
              </a:rPr>
              <a:t>DEP</a:t>
            </a:r>
            <a:r>
              <a:rPr lang="zh-CN" altLang="en-US" dirty="0">
                <a:cs typeface="+mn-cs"/>
              </a:rPr>
              <a:t>数据和代码分类机制、地址随机化机制 ，这些机制有效的防御了缓冲区溢出，使缓冲区溢出利用变的越来越</a:t>
            </a:r>
            <a:r>
              <a:rPr lang="zh-CN" altLang="en-US" dirty="0" smtClean="0">
                <a:cs typeface="+mn-cs"/>
              </a:rPr>
              <a:t>难。</a:t>
            </a:r>
            <a:endParaRPr lang="en-US" altLang="zh-CN" dirty="0" smtClean="0">
              <a:cs typeface="+mn-cs"/>
            </a:endParaRPr>
          </a:p>
          <a:p>
            <a:pPr marL="342900" lvl="1" indent="-342900">
              <a:buFont typeface="Arial" pitchFamily="34" charset="0"/>
              <a:buChar char="•"/>
            </a:pPr>
            <a:r>
              <a:rPr lang="zh-CN" altLang="en-US" dirty="0">
                <a:cs typeface="+mn-cs"/>
              </a:rPr>
              <a:t>微软提出的安全机制不是万能的，一些黑客已经研究出绕过方法，所以，缓冲区溢出并不会推出历史</a:t>
            </a:r>
            <a:r>
              <a:rPr lang="zh-CN" altLang="en-US" dirty="0" smtClean="0">
                <a:cs typeface="+mn-cs"/>
              </a:rPr>
              <a:t>舞台。</a:t>
            </a:r>
            <a:endParaRPr lang="en-US" altLang="zh-CN" dirty="0" smtClean="0">
              <a:cs typeface="+mn-cs"/>
            </a:endParaRPr>
          </a:p>
          <a:p>
            <a:pPr marL="342900" lvl="1" indent="-342900">
              <a:buFont typeface="Arial" pitchFamily="34" charset="0"/>
              <a:buChar char="•"/>
            </a:pPr>
            <a:r>
              <a:rPr lang="zh-CN" altLang="en-US" dirty="0">
                <a:cs typeface="+mn-cs"/>
              </a:rPr>
              <a:t>除了缓冲区溢出外，还有一些其他内存安全问题，如访问已经释放的内存，使用了尚未申请的内存，</a:t>
            </a:r>
            <a:r>
              <a:rPr lang="zh-CN" altLang="en-US" dirty="0" smtClean="0">
                <a:cs typeface="+mn-cs"/>
              </a:rPr>
              <a:t>这些攻击方法也</a:t>
            </a:r>
            <a:r>
              <a:rPr lang="zh-CN" altLang="en-US" dirty="0">
                <a:cs typeface="+mn-cs"/>
              </a:rPr>
              <a:t>都有利用的</a:t>
            </a:r>
            <a:r>
              <a:rPr lang="zh-CN" altLang="en-US" dirty="0" smtClean="0">
                <a:cs typeface="+mn-cs"/>
              </a:rPr>
              <a:t>可能。</a:t>
            </a:r>
            <a:endParaRPr lang="zh-CN" altLang="en-US" dirty="0">
              <a:cs typeface="+mn-cs"/>
            </a:endParaRPr>
          </a:p>
          <a:p>
            <a:pPr marL="0" lvl="1" indent="0">
              <a:buNone/>
            </a:pPr>
            <a:endParaRPr lang="en-US" altLang="zh-CN" dirty="0" smtClean="0">
              <a:cs typeface="+mn-cs"/>
            </a:endParaRPr>
          </a:p>
          <a:p>
            <a:pPr marL="0" indent="0">
              <a:buNone/>
            </a:pPr>
            <a:endParaRPr lang="en-US" altLang="zh-CN" dirty="0"/>
          </a:p>
        </p:txBody>
      </p:sp>
    </p:spTree>
    <p:extLst>
      <p:ext uri="{BB962C8B-B14F-4D97-AF65-F5344CB8AC3E}">
        <p14:creationId xmlns:p14="http://schemas.microsoft.com/office/powerpoint/2010/main" val="2405978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smtClean="0"/>
              <a:t>-web</a:t>
            </a:r>
            <a:r>
              <a:rPr lang="zh-CN" altLang="en-US" dirty="0"/>
              <a:t>网站</a:t>
            </a:r>
            <a:r>
              <a:rPr lang="zh-CN" altLang="en-US" dirty="0" smtClean="0"/>
              <a:t>漏洞</a:t>
            </a:r>
            <a:endParaRPr lang="zh-CN" altLang="en-US" dirty="0"/>
          </a:p>
        </p:txBody>
      </p:sp>
      <p:sp>
        <p:nvSpPr>
          <p:cNvPr id="6" name="Line 3"/>
          <p:cNvSpPr>
            <a:spLocks noChangeShapeType="1"/>
          </p:cNvSpPr>
          <p:nvPr/>
        </p:nvSpPr>
        <p:spPr bwMode="auto">
          <a:xfrm>
            <a:off x="2268538" y="1500174"/>
            <a:ext cx="863600" cy="0"/>
          </a:xfrm>
          <a:prstGeom prst="line">
            <a:avLst/>
          </a:prstGeom>
          <a:noFill/>
          <a:ln w="57150">
            <a:solidFill>
              <a:schemeClr val="tx1"/>
            </a:solidFill>
            <a:round/>
            <a:headEnd/>
            <a:tailEnd type="triangle" w="med" len="med"/>
          </a:ln>
          <a:effectLst/>
        </p:spPr>
        <p:txBody>
          <a:bodyPr/>
          <a:lstStyle/>
          <a:p>
            <a:endParaRPr lang="zh-CN" altLang="en-US" sz="2000" dirty="0">
              <a:ea typeface="华文细黑" pitchFamily="2" charset="-122"/>
            </a:endParaRPr>
          </a:p>
        </p:txBody>
      </p:sp>
      <p:sp>
        <p:nvSpPr>
          <p:cNvPr id="7" name="AutoShape 4"/>
          <p:cNvSpPr>
            <a:spLocks noChangeArrowheads="1"/>
          </p:cNvSpPr>
          <p:nvPr/>
        </p:nvSpPr>
        <p:spPr bwMode="auto">
          <a:xfrm>
            <a:off x="785786" y="1000108"/>
            <a:ext cx="1443036" cy="10795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kumimoji="1" lang="zh-CN" altLang="en-US" sz="2000" b="1" dirty="0">
                <a:latin typeface="华文细黑" pitchFamily="2" charset="-122"/>
                <a:ea typeface="华文细黑" pitchFamily="2" charset="-122"/>
              </a:rPr>
              <a:t>正常网站</a:t>
            </a:r>
          </a:p>
        </p:txBody>
      </p:sp>
      <p:sp>
        <p:nvSpPr>
          <p:cNvPr id="8" name="AutoShape 5"/>
          <p:cNvSpPr>
            <a:spLocks noChangeArrowheads="1"/>
          </p:cNvSpPr>
          <p:nvPr/>
        </p:nvSpPr>
        <p:spPr bwMode="auto">
          <a:xfrm>
            <a:off x="3132138" y="1006475"/>
            <a:ext cx="1654175" cy="170814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square" anchor="ctr"/>
          <a:lstStyle/>
          <a:p>
            <a:r>
              <a:rPr kumimoji="1" lang="zh-CN" altLang="en-US" sz="2000" b="1" dirty="0">
                <a:latin typeface="华文细黑" pitchFamily="2" charset="-122"/>
                <a:ea typeface="华文细黑" pitchFamily="2" charset="-122"/>
              </a:rPr>
              <a:t>攻击者获得</a:t>
            </a:r>
            <a:r>
              <a:rPr kumimoji="1" lang="zh-CN" altLang="en-US" sz="2000" b="1" dirty="0" smtClean="0">
                <a:latin typeface="华文细黑" pitchFamily="2" charset="-122"/>
                <a:ea typeface="华文细黑" pitchFamily="2" charset="-122"/>
              </a:rPr>
              <a:t>网站</a:t>
            </a:r>
            <a:r>
              <a:rPr kumimoji="1" lang="zh-CN" altLang="en-US" sz="2000" b="1" dirty="0">
                <a:latin typeface="华文细黑" pitchFamily="2" charset="-122"/>
                <a:ea typeface="华文细黑" pitchFamily="2" charset="-122"/>
              </a:rPr>
              <a:t>权限，</a:t>
            </a:r>
            <a:r>
              <a:rPr kumimoji="1" lang="zh-CN" altLang="en-US" sz="2000" b="1" dirty="0" smtClean="0">
                <a:latin typeface="华文细黑" pitchFamily="2" charset="-122"/>
                <a:ea typeface="华文细黑" pitchFamily="2" charset="-122"/>
              </a:rPr>
              <a:t>或者在</a:t>
            </a:r>
            <a:r>
              <a:rPr kumimoji="1" lang="zh-CN" altLang="en-US" sz="2000" b="1" dirty="0">
                <a:latin typeface="华文细黑" pitchFamily="2" charset="-122"/>
                <a:ea typeface="华文细黑" pitchFamily="2" charset="-122"/>
              </a:rPr>
              <a:t>网站上</a:t>
            </a:r>
            <a:r>
              <a:rPr kumimoji="1" lang="zh-CN" altLang="en-US" sz="2000" b="1" dirty="0" smtClean="0">
                <a:latin typeface="华文细黑" pitchFamily="2" charset="-122"/>
                <a:ea typeface="华文细黑" pitchFamily="2" charset="-122"/>
              </a:rPr>
              <a:t>注入恶意</a:t>
            </a:r>
            <a:r>
              <a:rPr kumimoji="1" lang="zh-CN" altLang="en-US" sz="2000" b="1" dirty="0">
                <a:latin typeface="华文细黑" pitchFamily="2" charset="-122"/>
                <a:ea typeface="华文细黑" pitchFamily="2" charset="-122"/>
              </a:rPr>
              <a:t>代码</a:t>
            </a:r>
          </a:p>
        </p:txBody>
      </p:sp>
      <p:sp>
        <p:nvSpPr>
          <p:cNvPr id="9" name="AutoShape 6"/>
          <p:cNvSpPr>
            <a:spLocks noChangeArrowheads="1"/>
          </p:cNvSpPr>
          <p:nvPr/>
        </p:nvSpPr>
        <p:spPr bwMode="auto">
          <a:xfrm>
            <a:off x="755650" y="2814639"/>
            <a:ext cx="2244714" cy="82867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square" anchor="ctr"/>
          <a:lstStyle/>
          <a:p>
            <a:pPr algn="ctr"/>
            <a:r>
              <a:rPr kumimoji="1" lang="zh-CN" altLang="en-US" sz="2000" b="1" dirty="0">
                <a:solidFill>
                  <a:srgbClr val="FFC000"/>
                </a:solidFill>
                <a:latin typeface="华文细黑" pitchFamily="2" charset="-122"/>
                <a:ea typeface="华文细黑" pitchFamily="2" charset="-122"/>
              </a:rPr>
              <a:t>攻击者利用网站的漏洞</a:t>
            </a:r>
          </a:p>
        </p:txBody>
      </p:sp>
      <p:sp>
        <p:nvSpPr>
          <p:cNvPr id="10" name="Line 7"/>
          <p:cNvSpPr>
            <a:spLocks noChangeShapeType="1"/>
          </p:cNvSpPr>
          <p:nvPr/>
        </p:nvSpPr>
        <p:spPr bwMode="auto">
          <a:xfrm flipV="1">
            <a:off x="2628900" y="1500174"/>
            <a:ext cx="14274" cy="1328751"/>
          </a:xfrm>
          <a:prstGeom prst="line">
            <a:avLst/>
          </a:prstGeom>
          <a:noFill/>
          <a:ln w="57150">
            <a:solidFill>
              <a:srgbClr val="FF0000"/>
            </a:solidFill>
            <a:round/>
            <a:headEnd/>
            <a:tailEnd type="triangle" w="med" len="med"/>
          </a:ln>
          <a:effectLst/>
        </p:spPr>
        <p:txBody>
          <a:bodyPr/>
          <a:lstStyle/>
          <a:p>
            <a:endParaRPr lang="zh-CN" altLang="en-US" sz="2000" dirty="0">
              <a:ea typeface="华文细黑" pitchFamily="2" charset="-122"/>
            </a:endParaRPr>
          </a:p>
        </p:txBody>
      </p:sp>
      <p:sp>
        <p:nvSpPr>
          <p:cNvPr id="11" name="AutoShape 8"/>
          <p:cNvSpPr>
            <a:spLocks noChangeArrowheads="1"/>
          </p:cNvSpPr>
          <p:nvPr/>
        </p:nvSpPr>
        <p:spPr bwMode="auto">
          <a:xfrm>
            <a:off x="755650" y="4508500"/>
            <a:ext cx="1439863" cy="129698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kumimoji="1" lang="zh-CN" altLang="en-US" sz="2000" b="1" dirty="0">
                <a:latin typeface="华文细黑" pitchFamily="2" charset="-122"/>
                <a:ea typeface="华文细黑" pitchFamily="2" charset="-122"/>
              </a:rPr>
              <a:t>网站漏洞</a:t>
            </a:r>
          </a:p>
        </p:txBody>
      </p:sp>
      <p:sp>
        <p:nvSpPr>
          <p:cNvPr id="12" name="Line 9"/>
          <p:cNvSpPr>
            <a:spLocks noChangeShapeType="1"/>
          </p:cNvSpPr>
          <p:nvPr/>
        </p:nvSpPr>
        <p:spPr bwMode="auto">
          <a:xfrm>
            <a:off x="2197100" y="5084763"/>
            <a:ext cx="431800" cy="0"/>
          </a:xfrm>
          <a:prstGeom prst="line">
            <a:avLst/>
          </a:prstGeom>
          <a:noFill/>
          <a:ln w="57150">
            <a:solidFill>
              <a:schemeClr val="tx1"/>
            </a:solidFill>
            <a:round/>
            <a:headEnd/>
            <a:tailEnd/>
          </a:ln>
          <a:effectLst/>
        </p:spPr>
        <p:txBody>
          <a:bodyPr/>
          <a:lstStyle/>
          <a:p>
            <a:endParaRPr lang="zh-CN" altLang="en-US" sz="2000" dirty="0">
              <a:ea typeface="华文细黑" pitchFamily="2" charset="-122"/>
            </a:endParaRPr>
          </a:p>
        </p:txBody>
      </p:sp>
      <p:sp>
        <p:nvSpPr>
          <p:cNvPr id="13" name="AutoShape 10"/>
          <p:cNvSpPr>
            <a:spLocks noChangeArrowheads="1"/>
          </p:cNvSpPr>
          <p:nvPr/>
        </p:nvSpPr>
        <p:spPr bwMode="auto">
          <a:xfrm>
            <a:off x="3132138" y="3575047"/>
            <a:ext cx="1439862" cy="936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square" anchor="ctr"/>
          <a:lstStyle/>
          <a:p>
            <a:pPr algn="ctr"/>
            <a:r>
              <a:rPr kumimoji="1" lang="zh-CN" altLang="en-US" sz="2000" b="1" dirty="0">
                <a:latin typeface="华文细黑" pitchFamily="2" charset="-122"/>
                <a:ea typeface="华文细黑" pitchFamily="2" charset="-122"/>
              </a:rPr>
              <a:t>基础软件漏洞</a:t>
            </a:r>
          </a:p>
        </p:txBody>
      </p:sp>
      <p:sp>
        <p:nvSpPr>
          <p:cNvPr id="14" name="AutoShape 11"/>
          <p:cNvSpPr>
            <a:spLocks noChangeArrowheads="1"/>
          </p:cNvSpPr>
          <p:nvPr/>
        </p:nvSpPr>
        <p:spPr bwMode="auto">
          <a:xfrm>
            <a:off x="3132138" y="5500702"/>
            <a:ext cx="1439862" cy="936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square" anchor="ctr"/>
          <a:lstStyle/>
          <a:p>
            <a:pPr algn="ctr"/>
            <a:r>
              <a:rPr kumimoji="1" lang="zh-CN" altLang="en-US" sz="2000" b="1" dirty="0">
                <a:solidFill>
                  <a:srgbClr val="FFC000"/>
                </a:solidFill>
                <a:latin typeface="华文细黑" pitchFamily="2" charset="-122"/>
                <a:ea typeface="华文细黑" pitchFamily="2" charset="-122"/>
              </a:rPr>
              <a:t>应用系统漏洞</a:t>
            </a:r>
          </a:p>
        </p:txBody>
      </p:sp>
      <p:sp>
        <p:nvSpPr>
          <p:cNvPr id="15" name="Line 12"/>
          <p:cNvSpPr>
            <a:spLocks noChangeShapeType="1"/>
          </p:cNvSpPr>
          <p:nvPr/>
        </p:nvSpPr>
        <p:spPr bwMode="auto">
          <a:xfrm>
            <a:off x="2628900" y="4149725"/>
            <a:ext cx="0" cy="1871663"/>
          </a:xfrm>
          <a:prstGeom prst="line">
            <a:avLst/>
          </a:prstGeom>
          <a:noFill/>
          <a:ln w="57150">
            <a:solidFill>
              <a:schemeClr val="tx1"/>
            </a:solidFill>
            <a:round/>
            <a:headEnd/>
            <a:tailEnd/>
          </a:ln>
          <a:effectLst/>
        </p:spPr>
        <p:txBody>
          <a:bodyPr/>
          <a:lstStyle/>
          <a:p>
            <a:endParaRPr lang="zh-CN" altLang="en-US" sz="2000" dirty="0">
              <a:ea typeface="华文细黑" pitchFamily="2" charset="-122"/>
            </a:endParaRPr>
          </a:p>
        </p:txBody>
      </p:sp>
      <p:sp>
        <p:nvSpPr>
          <p:cNvPr id="16" name="Line 13"/>
          <p:cNvSpPr>
            <a:spLocks noChangeShapeType="1"/>
          </p:cNvSpPr>
          <p:nvPr/>
        </p:nvSpPr>
        <p:spPr bwMode="auto">
          <a:xfrm>
            <a:off x="2614613" y="4164013"/>
            <a:ext cx="503237" cy="0"/>
          </a:xfrm>
          <a:prstGeom prst="line">
            <a:avLst/>
          </a:prstGeom>
          <a:noFill/>
          <a:ln w="57150">
            <a:solidFill>
              <a:schemeClr val="tx1"/>
            </a:solidFill>
            <a:round/>
            <a:headEnd/>
            <a:tailEnd/>
          </a:ln>
          <a:effectLst/>
        </p:spPr>
        <p:txBody>
          <a:bodyPr/>
          <a:lstStyle/>
          <a:p>
            <a:endParaRPr lang="zh-CN" altLang="en-US" sz="2000" dirty="0">
              <a:ea typeface="华文细黑" pitchFamily="2" charset="-122"/>
            </a:endParaRPr>
          </a:p>
        </p:txBody>
      </p:sp>
      <p:sp>
        <p:nvSpPr>
          <p:cNvPr id="17" name="Line 14"/>
          <p:cNvSpPr>
            <a:spLocks noChangeShapeType="1"/>
          </p:cNvSpPr>
          <p:nvPr/>
        </p:nvSpPr>
        <p:spPr bwMode="auto">
          <a:xfrm>
            <a:off x="2628900" y="5991225"/>
            <a:ext cx="503238" cy="0"/>
          </a:xfrm>
          <a:prstGeom prst="line">
            <a:avLst/>
          </a:prstGeom>
          <a:noFill/>
          <a:ln w="57150">
            <a:solidFill>
              <a:schemeClr val="tx1"/>
            </a:solidFill>
            <a:round/>
            <a:headEnd/>
            <a:tailEnd/>
          </a:ln>
          <a:effectLst/>
        </p:spPr>
        <p:txBody>
          <a:bodyPr/>
          <a:lstStyle/>
          <a:p>
            <a:endParaRPr lang="zh-CN" altLang="en-US" sz="2000" dirty="0">
              <a:ea typeface="华文细黑" pitchFamily="2" charset="-122"/>
            </a:endParaRPr>
          </a:p>
        </p:txBody>
      </p:sp>
      <p:sp>
        <p:nvSpPr>
          <p:cNvPr id="18" name="Line 15"/>
          <p:cNvSpPr>
            <a:spLocks noChangeShapeType="1"/>
          </p:cNvSpPr>
          <p:nvPr/>
        </p:nvSpPr>
        <p:spPr bwMode="auto">
          <a:xfrm>
            <a:off x="4572000" y="4143380"/>
            <a:ext cx="503238" cy="0"/>
          </a:xfrm>
          <a:prstGeom prst="line">
            <a:avLst/>
          </a:prstGeom>
          <a:noFill/>
          <a:ln w="57150">
            <a:solidFill>
              <a:schemeClr val="tx1"/>
            </a:solidFill>
            <a:round/>
            <a:headEnd/>
            <a:tailEnd/>
          </a:ln>
          <a:effectLst/>
        </p:spPr>
        <p:txBody>
          <a:bodyPr/>
          <a:lstStyle/>
          <a:p>
            <a:endParaRPr lang="zh-CN" altLang="en-US" sz="2000" dirty="0">
              <a:ea typeface="华文细黑" pitchFamily="2" charset="-122"/>
            </a:endParaRPr>
          </a:p>
        </p:txBody>
      </p:sp>
      <p:sp>
        <p:nvSpPr>
          <p:cNvPr id="19" name="AutoShape 16"/>
          <p:cNvSpPr>
            <a:spLocks noChangeArrowheads="1"/>
          </p:cNvSpPr>
          <p:nvPr/>
        </p:nvSpPr>
        <p:spPr bwMode="auto">
          <a:xfrm>
            <a:off x="5076825" y="3571876"/>
            <a:ext cx="2663888" cy="15113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buFontTx/>
              <a:buChar char="•"/>
            </a:pPr>
            <a:r>
              <a:rPr kumimoji="1" lang="zh-CN" altLang="en-US" sz="2000" b="1" dirty="0">
                <a:latin typeface="华文细黑" pitchFamily="2" charset="-122"/>
                <a:ea typeface="华文细黑" pitchFamily="2" charset="-122"/>
              </a:rPr>
              <a:t>操作系统漏洞</a:t>
            </a:r>
          </a:p>
          <a:p>
            <a:pPr>
              <a:buFontTx/>
              <a:buChar char="•"/>
            </a:pPr>
            <a:r>
              <a:rPr kumimoji="1" lang="en-US" altLang="zh-CN" sz="2000" b="1" dirty="0">
                <a:solidFill>
                  <a:srgbClr val="FFC000"/>
                </a:solidFill>
                <a:latin typeface="华文细黑" pitchFamily="2" charset="-122"/>
                <a:ea typeface="华文细黑" pitchFamily="2" charset="-122"/>
              </a:rPr>
              <a:t>Web</a:t>
            </a:r>
            <a:r>
              <a:rPr kumimoji="1" lang="zh-CN" altLang="en-US" sz="2000" b="1" dirty="0">
                <a:solidFill>
                  <a:srgbClr val="FFC000"/>
                </a:solidFill>
                <a:latin typeface="华文细黑" pitchFamily="2" charset="-122"/>
                <a:ea typeface="华文细黑" pitchFamily="2" charset="-122"/>
              </a:rPr>
              <a:t>服务器漏洞</a:t>
            </a:r>
          </a:p>
          <a:p>
            <a:pPr>
              <a:buFontTx/>
              <a:buChar char="•"/>
            </a:pPr>
            <a:r>
              <a:rPr kumimoji="1" lang="en-US" altLang="zh-CN" sz="2000" b="1" dirty="0">
                <a:latin typeface="华文细黑" pitchFamily="2" charset="-122"/>
                <a:ea typeface="华文细黑" pitchFamily="2" charset="-122"/>
              </a:rPr>
              <a:t>ASP/PHP/CGI</a:t>
            </a:r>
            <a:r>
              <a:rPr kumimoji="1" lang="zh-CN" altLang="en-US" sz="2000" b="1" dirty="0">
                <a:latin typeface="华文细黑" pitchFamily="2" charset="-122"/>
                <a:ea typeface="华文细黑" pitchFamily="2" charset="-122"/>
              </a:rPr>
              <a:t>漏洞</a:t>
            </a:r>
          </a:p>
          <a:p>
            <a:pPr>
              <a:buFontTx/>
              <a:buChar char="•"/>
            </a:pPr>
            <a:r>
              <a:rPr kumimoji="1" lang="zh-CN" altLang="en-US" sz="2000" b="1" dirty="0">
                <a:latin typeface="华文细黑" pitchFamily="2" charset="-122"/>
                <a:ea typeface="华文细黑" pitchFamily="2" charset="-122"/>
              </a:rPr>
              <a:t>数据库漏洞</a:t>
            </a:r>
          </a:p>
        </p:txBody>
      </p:sp>
      <p:sp>
        <p:nvSpPr>
          <p:cNvPr id="20" name="Line 17"/>
          <p:cNvSpPr>
            <a:spLocks noChangeShapeType="1"/>
          </p:cNvSpPr>
          <p:nvPr/>
        </p:nvSpPr>
        <p:spPr bwMode="auto">
          <a:xfrm>
            <a:off x="4572000" y="5949950"/>
            <a:ext cx="503238" cy="0"/>
          </a:xfrm>
          <a:prstGeom prst="line">
            <a:avLst/>
          </a:prstGeom>
          <a:noFill/>
          <a:ln w="57150">
            <a:solidFill>
              <a:schemeClr val="tx1"/>
            </a:solidFill>
            <a:round/>
            <a:headEnd/>
            <a:tailEnd/>
          </a:ln>
          <a:effectLst/>
        </p:spPr>
        <p:txBody>
          <a:bodyPr/>
          <a:lstStyle/>
          <a:p>
            <a:endParaRPr lang="zh-CN" altLang="en-US" sz="2000" dirty="0">
              <a:ea typeface="华文细黑" pitchFamily="2" charset="-122"/>
            </a:endParaRPr>
          </a:p>
        </p:txBody>
      </p:sp>
      <p:sp>
        <p:nvSpPr>
          <p:cNvPr id="21" name="AutoShape 18"/>
          <p:cNvSpPr>
            <a:spLocks noChangeArrowheads="1"/>
          </p:cNvSpPr>
          <p:nvPr/>
        </p:nvSpPr>
        <p:spPr bwMode="auto">
          <a:xfrm>
            <a:off x="5076825" y="5286388"/>
            <a:ext cx="2638447" cy="1150937"/>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buFontTx/>
              <a:buChar char="•"/>
            </a:pPr>
            <a:r>
              <a:rPr kumimoji="1" lang="zh-CN" altLang="en-US" sz="2000" b="1" dirty="0" smtClean="0">
                <a:solidFill>
                  <a:srgbClr val="FFC000"/>
                </a:solidFill>
                <a:latin typeface="华文细黑" pitchFamily="2" charset="-122"/>
                <a:ea typeface="华文细黑" pitchFamily="2" charset="-122"/>
              </a:rPr>
              <a:t>注入</a:t>
            </a:r>
            <a:r>
              <a:rPr kumimoji="1" lang="zh-CN" altLang="en-US" sz="2000" b="1" dirty="0">
                <a:solidFill>
                  <a:srgbClr val="FFC000"/>
                </a:solidFill>
                <a:latin typeface="华文细黑" pitchFamily="2" charset="-122"/>
                <a:ea typeface="华文细黑" pitchFamily="2" charset="-122"/>
              </a:rPr>
              <a:t>攻击</a:t>
            </a:r>
          </a:p>
          <a:p>
            <a:pPr>
              <a:buFontTx/>
              <a:buChar char="•"/>
            </a:pPr>
            <a:r>
              <a:rPr kumimoji="1" lang="zh-CN" altLang="en-US" sz="2000" b="1" dirty="0" smtClean="0">
                <a:solidFill>
                  <a:srgbClr val="FFC000"/>
                </a:solidFill>
                <a:latin typeface="华文细黑" pitchFamily="2" charset="-122"/>
                <a:ea typeface="华文细黑" pitchFamily="2" charset="-122"/>
              </a:rPr>
              <a:t>跨</a:t>
            </a:r>
            <a:r>
              <a:rPr kumimoji="1" lang="zh-CN" altLang="en-US" sz="2000" b="1" dirty="0">
                <a:solidFill>
                  <a:srgbClr val="FFC000"/>
                </a:solidFill>
                <a:latin typeface="华文细黑" pitchFamily="2" charset="-122"/>
                <a:ea typeface="华文细黑" pitchFamily="2" charset="-122"/>
              </a:rPr>
              <a:t>站脚本攻击</a:t>
            </a:r>
          </a:p>
        </p:txBody>
      </p:sp>
      <p:sp>
        <p:nvSpPr>
          <p:cNvPr id="22" name="Line 19"/>
          <p:cNvSpPr>
            <a:spLocks noChangeShapeType="1"/>
          </p:cNvSpPr>
          <p:nvPr/>
        </p:nvSpPr>
        <p:spPr bwMode="auto">
          <a:xfrm flipH="1" flipV="1">
            <a:off x="1476375" y="3657600"/>
            <a:ext cx="0" cy="850900"/>
          </a:xfrm>
          <a:prstGeom prst="line">
            <a:avLst/>
          </a:prstGeom>
          <a:noFill/>
          <a:ln w="57150">
            <a:solidFill>
              <a:srgbClr val="FF0000"/>
            </a:solidFill>
            <a:round/>
            <a:headEnd/>
            <a:tailEnd type="triangle" w="med" len="med"/>
          </a:ln>
          <a:effectLst/>
        </p:spPr>
        <p:txBody>
          <a:bodyPr/>
          <a:lstStyle/>
          <a:p>
            <a:endParaRPr lang="zh-CN" altLang="en-US" sz="2000" dirty="0">
              <a:ea typeface="华文细黑" pitchFamily="2" charset="-122"/>
            </a:endParaRPr>
          </a:p>
        </p:txBody>
      </p:sp>
      <p:sp>
        <p:nvSpPr>
          <p:cNvPr id="23" name="AutoShape 20"/>
          <p:cNvSpPr>
            <a:spLocks noChangeArrowheads="1"/>
          </p:cNvSpPr>
          <p:nvPr/>
        </p:nvSpPr>
        <p:spPr bwMode="auto">
          <a:xfrm>
            <a:off x="5435600" y="1028701"/>
            <a:ext cx="2279672" cy="1971671"/>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kumimoji="1" lang="en-US" altLang="zh-CN" sz="2000" b="1" dirty="0">
              <a:latin typeface="华文细黑" pitchFamily="2" charset="-122"/>
              <a:ea typeface="华文细黑" pitchFamily="2" charset="-122"/>
            </a:endParaRPr>
          </a:p>
          <a:p>
            <a:r>
              <a:rPr kumimoji="1" lang="zh-CN" altLang="en-US" sz="2000" b="1" dirty="0">
                <a:latin typeface="华文细黑" pitchFamily="2" charset="-122"/>
                <a:ea typeface="华文细黑" pitchFamily="2" charset="-122"/>
              </a:rPr>
              <a:t>网站被控制</a:t>
            </a:r>
          </a:p>
          <a:p>
            <a:r>
              <a:rPr kumimoji="1" lang="zh-CN" altLang="en-US" sz="2000" b="1" dirty="0">
                <a:latin typeface="华文细黑" pitchFamily="2" charset="-122"/>
                <a:ea typeface="华文细黑" pitchFamily="2" charset="-122"/>
              </a:rPr>
              <a:t>网页被篡改</a:t>
            </a:r>
          </a:p>
          <a:p>
            <a:r>
              <a:rPr kumimoji="1" lang="zh-CN" altLang="en-US" sz="2000" b="1" dirty="0">
                <a:latin typeface="华文细黑" pitchFamily="2" charset="-122"/>
                <a:ea typeface="华文细黑" pitchFamily="2" charset="-122"/>
              </a:rPr>
              <a:t>网页被挂马</a:t>
            </a:r>
          </a:p>
          <a:p>
            <a:r>
              <a:rPr kumimoji="1" lang="zh-CN" altLang="en-US" sz="2000" b="1" dirty="0">
                <a:latin typeface="华文细黑" pitchFamily="2" charset="-122"/>
                <a:ea typeface="华文细黑" pitchFamily="2" charset="-122"/>
              </a:rPr>
              <a:t>帐号失窃</a:t>
            </a:r>
          </a:p>
          <a:p>
            <a:r>
              <a:rPr kumimoji="1" lang="zh-CN" altLang="en-US" sz="2000" b="1" dirty="0">
                <a:latin typeface="华文细黑" pitchFamily="2" charset="-122"/>
                <a:ea typeface="华文细黑" pitchFamily="2" charset="-122"/>
              </a:rPr>
              <a:t>成为傀儡机</a:t>
            </a:r>
          </a:p>
          <a:p>
            <a:r>
              <a:rPr kumimoji="1" lang="zh-CN" altLang="en-US" sz="2000" b="1" dirty="0">
                <a:latin typeface="华文细黑" pitchFamily="2" charset="-122"/>
                <a:ea typeface="华文细黑" pitchFamily="2" charset="-122"/>
              </a:rPr>
              <a:t>拒绝服务</a:t>
            </a:r>
          </a:p>
          <a:p>
            <a:endParaRPr kumimoji="1" lang="en-US" altLang="zh-CN" sz="2000" b="1" dirty="0">
              <a:latin typeface="华文细黑" pitchFamily="2" charset="-122"/>
              <a:ea typeface="华文细黑" pitchFamily="2" charset="-122"/>
            </a:endParaRPr>
          </a:p>
        </p:txBody>
      </p:sp>
      <p:sp>
        <p:nvSpPr>
          <p:cNvPr id="24" name="Line 21"/>
          <p:cNvSpPr>
            <a:spLocks noChangeShapeType="1"/>
          </p:cNvSpPr>
          <p:nvPr/>
        </p:nvSpPr>
        <p:spPr bwMode="auto">
          <a:xfrm>
            <a:off x="4786313" y="1500174"/>
            <a:ext cx="649287" cy="0"/>
          </a:xfrm>
          <a:prstGeom prst="line">
            <a:avLst/>
          </a:prstGeom>
          <a:noFill/>
          <a:ln w="57150">
            <a:solidFill>
              <a:schemeClr val="tx1"/>
            </a:solidFill>
            <a:round/>
            <a:headEnd/>
            <a:tailEnd type="triangle" w="med" len="med"/>
          </a:ln>
          <a:effectLst/>
        </p:spPr>
        <p:txBody>
          <a:bodyPr/>
          <a:lstStyle/>
          <a:p>
            <a:endParaRPr lang="zh-CN" altLang="en-US" sz="2000" dirty="0">
              <a:ea typeface="华文细黑" pitchFamily="2" charset="-122"/>
            </a:endParaRPr>
          </a:p>
        </p:txBody>
      </p:sp>
    </p:spTree>
    <p:extLst>
      <p:ext uri="{BB962C8B-B14F-4D97-AF65-F5344CB8AC3E}">
        <p14:creationId xmlns:p14="http://schemas.microsoft.com/office/powerpoint/2010/main" val="574748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Clr>
                <a:schemeClr val="tx1"/>
              </a:buClr>
              <a:buFont typeface="Arial" pitchFamily="34" charset="0"/>
              <a:buChar char="•"/>
            </a:pPr>
            <a:r>
              <a:rPr lang="zh-CN" altLang="en-US" dirty="0" smtClean="0">
                <a:cs typeface="+mn-cs"/>
              </a:rPr>
              <a:t>系统安全类</a:t>
            </a:r>
            <a:endParaRPr lang="en-US" altLang="zh-CN" dirty="0" smtClean="0">
              <a:cs typeface="+mn-cs"/>
            </a:endParaRPr>
          </a:p>
          <a:p>
            <a:pPr lvl="1">
              <a:buClr>
                <a:schemeClr val="tx1"/>
              </a:buClr>
            </a:pPr>
            <a:r>
              <a:rPr lang="zh-CN" altLang="en-US" dirty="0"/>
              <a:t>及时</a:t>
            </a:r>
            <a:r>
              <a:rPr lang="zh-CN" altLang="en-US" dirty="0"/>
              <a:t>做好系统补丁安全，防止因为漏洞受到</a:t>
            </a:r>
            <a:r>
              <a:rPr lang="zh-CN" altLang="en-US" dirty="0" smtClean="0"/>
              <a:t>攻击。</a:t>
            </a:r>
            <a:endParaRPr lang="en-US" altLang="zh-CN" dirty="0"/>
          </a:p>
          <a:p>
            <a:pPr lvl="1">
              <a:buClr>
                <a:schemeClr val="tx1"/>
              </a:buClr>
            </a:pPr>
            <a:r>
              <a:rPr lang="zh-CN" altLang="en-US" dirty="0"/>
              <a:t>关闭不必要的服务，减少受到攻击的</a:t>
            </a:r>
            <a:r>
              <a:rPr lang="zh-CN" altLang="en-US" dirty="0" smtClean="0"/>
              <a:t>几率。</a:t>
            </a:r>
            <a:endParaRPr lang="en-US" altLang="zh-CN" dirty="0"/>
          </a:p>
          <a:p>
            <a:pPr lvl="1">
              <a:buClr>
                <a:schemeClr val="tx1"/>
              </a:buClr>
            </a:pPr>
            <a:r>
              <a:rPr lang="zh-CN" altLang="en-US" dirty="0" smtClean="0"/>
              <a:t>安装</a:t>
            </a:r>
            <a:r>
              <a:rPr lang="zh-CN" altLang="en-US" dirty="0"/>
              <a:t>防火墙和杀毒软件，并及时更新最新的病毒</a:t>
            </a:r>
            <a:r>
              <a:rPr lang="zh-CN" altLang="en-US" dirty="0" smtClean="0"/>
              <a:t>库。</a:t>
            </a:r>
            <a:endParaRPr lang="en-US" altLang="zh-CN" dirty="0" smtClean="0"/>
          </a:p>
          <a:p>
            <a:pPr marL="0" indent="0">
              <a:buNone/>
            </a:pPr>
            <a:endParaRPr lang="en-US" altLang="zh-CN" dirty="0"/>
          </a:p>
        </p:txBody>
      </p:sp>
    </p:spTree>
    <p:extLst>
      <p:ext uri="{BB962C8B-B14F-4D97-AF65-F5344CB8AC3E}">
        <p14:creationId xmlns:p14="http://schemas.microsoft.com/office/powerpoint/2010/main" val="1457845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Clr>
                <a:schemeClr val="tx1"/>
              </a:buClr>
              <a:buFont typeface="Arial" pitchFamily="34" charset="0"/>
              <a:buChar char="•"/>
            </a:pPr>
            <a:r>
              <a:rPr lang="en-US" altLang="zh-CN" dirty="0" smtClean="0">
                <a:cs typeface="+mn-cs"/>
              </a:rPr>
              <a:t>Web</a:t>
            </a:r>
            <a:r>
              <a:rPr lang="zh-CN" altLang="en-US" dirty="0" smtClean="0">
                <a:cs typeface="+mn-cs"/>
              </a:rPr>
              <a:t>网站类</a:t>
            </a:r>
            <a:endParaRPr lang="en-US" altLang="zh-CN" dirty="0" smtClean="0">
              <a:cs typeface="+mn-cs"/>
            </a:endParaRPr>
          </a:p>
          <a:p>
            <a:pPr lvl="1">
              <a:buClr>
                <a:schemeClr val="tx1"/>
              </a:buClr>
            </a:pPr>
            <a:r>
              <a:rPr lang="zh-CN" altLang="en-US" dirty="0" smtClean="0"/>
              <a:t>做好</a:t>
            </a:r>
            <a:r>
              <a:rPr lang="zh-CN" altLang="en-US" dirty="0"/>
              <a:t>网站基础配置，规避不安全</a:t>
            </a:r>
            <a:r>
              <a:rPr lang="zh-CN" altLang="en-US" dirty="0" smtClean="0"/>
              <a:t>的</a:t>
            </a:r>
            <a:r>
              <a:rPr lang="zh-CN" altLang="en-US" dirty="0"/>
              <a:t>配置</a:t>
            </a:r>
            <a:endParaRPr lang="en-US" altLang="zh-CN" dirty="0" smtClean="0"/>
          </a:p>
          <a:p>
            <a:pPr lvl="1">
              <a:buClr>
                <a:schemeClr val="tx1"/>
              </a:buClr>
            </a:pPr>
            <a:r>
              <a:rPr lang="zh-CN" altLang="en-US" dirty="0" smtClean="0">
                <a:cs typeface="+mn-cs"/>
              </a:rPr>
              <a:t>删除</a:t>
            </a:r>
            <a:r>
              <a:rPr lang="zh-CN" altLang="en-US" dirty="0">
                <a:cs typeface="+mn-cs"/>
              </a:rPr>
              <a:t>非必要的网站文件，如备份文件、测试程序等，防止信息泄露</a:t>
            </a:r>
          </a:p>
          <a:p>
            <a:pPr lvl="1">
              <a:buClr>
                <a:schemeClr val="tx1"/>
              </a:buClr>
            </a:pPr>
            <a:r>
              <a:rPr lang="zh-CN" altLang="en-US" dirty="0" smtClean="0">
                <a:cs typeface="+mn-cs"/>
              </a:rPr>
              <a:t>加强</a:t>
            </a:r>
            <a:r>
              <a:rPr lang="zh-CN" altLang="en-US" dirty="0">
                <a:cs typeface="+mn-cs"/>
              </a:rPr>
              <a:t>网站后台的管理，尽量不要讲后台暴露在公网中</a:t>
            </a:r>
          </a:p>
          <a:p>
            <a:pPr lvl="1">
              <a:buClr>
                <a:schemeClr val="tx1"/>
              </a:buClr>
            </a:pPr>
            <a:r>
              <a:rPr lang="zh-CN" altLang="en-US" dirty="0" smtClean="0">
                <a:cs typeface="+mn-cs"/>
              </a:rPr>
              <a:t>对</a:t>
            </a:r>
            <a:r>
              <a:rPr lang="zh-CN" altLang="en-US" dirty="0">
                <a:cs typeface="+mn-cs"/>
              </a:rPr>
              <a:t>程序开发者加强安全培训，编写安全的网站代码</a:t>
            </a:r>
          </a:p>
          <a:p>
            <a:pPr lvl="1">
              <a:buClr>
                <a:schemeClr val="tx1"/>
              </a:buClr>
            </a:pPr>
            <a:r>
              <a:rPr lang="zh-CN" altLang="en-US" dirty="0" smtClean="0">
                <a:cs typeface="+mn-cs"/>
              </a:rPr>
              <a:t>定期</a:t>
            </a:r>
            <a:r>
              <a:rPr lang="zh-CN" altLang="en-US" dirty="0">
                <a:cs typeface="+mn-cs"/>
              </a:rPr>
              <a:t>对网站进行安全测试，发现潜在的安全漏洞</a:t>
            </a:r>
          </a:p>
          <a:p>
            <a:pPr lvl="1">
              <a:buClr>
                <a:schemeClr val="tx1"/>
              </a:buClr>
            </a:pPr>
            <a:r>
              <a:rPr lang="zh-CN" altLang="en-US" dirty="0" smtClean="0">
                <a:cs typeface="+mn-cs"/>
              </a:rPr>
              <a:t>定期</a:t>
            </a:r>
            <a:r>
              <a:rPr lang="zh-CN" altLang="en-US" dirty="0">
                <a:cs typeface="+mn-cs"/>
              </a:rPr>
              <a:t>对网站进行日志审核，发现潜在网站攻击者</a:t>
            </a:r>
          </a:p>
          <a:p>
            <a:pPr lvl="1">
              <a:buClr>
                <a:schemeClr val="tx1"/>
              </a:buClr>
            </a:pPr>
            <a:endParaRPr lang="en-US" altLang="zh-CN" dirty="0" smtClean="0">
              <a:cs typeface="+mn-cs"/>
            </a:endParaRPr>
          </a:p>
          <a:p>
            <a:pPr marL="0" indent="0">
              <a:buNone/>
            </a:pPr>
            <a:endParaRPr lang="en-US" altLang="zh-CN" dirty="0"/>
          </a:p>
        </p:txBody>
      </p:sp>
    </p:spTree>
    <p:extLst>
      <p:ext uri="{BB962C8B-B14F-4D97-AF65-F5344CB8AC3E}">
        <p14:creationId xmlns:p14="http://schemas.microsoft.com/office/powerpoint/2010/main" val="2913774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利用已知漏洞发起攻击</a:t>
            </a:r>
            <a:r>
              <a:rPr lang="en-US" altLang="zh-CN" dirty="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Clr>
                <a:schemeClr val="tx1"/>
              </a:buClr>
              <a:buFont typeface="Arial" pitchFamily="34" charset="0"/>
              <a:buChar char="•"/>
            </a:pPr>
            <a:r>
              <a:rPr lang="zh-CN" altLang="en-US" dirty="0" smtClean="0">
                <a:cs typeface="+mn-cs"/>
              </a:rPr>
              <a:t>防火墙设备</a:t>
            </a:r>
            <a:endParaRPr lang="en-US" altLang="zh-CN" dirty="0" smtClean="0">
              <a:cs typeface="+mn-cs"/>
            </a:endParaRPr>
          </a:p>
          <a:p>
            <a:pPr lvl="1">
              <a:buClr>
                <a:schemeClr val="tx1"/>
              </a:buClr>
            </a:pPr>
            <a:r>
              <a:rPr lang="en-US" altLang="zh-CN" dirty="0" smtClean="0">
                <a:cs typeface="+mn-cs"/>
              </a:rPr>
              <a:t>NGAF</a:t>
            </a:r>
            <a:r>
              <a:rPr lang="zh-CN" altLang="en-US" dirty="0" smtClean="0">
                <a:cs typeface="+mn-cs"/>
              </a:rPr>
              <a:t>的主要工作就是做这个工作，通过</a:t>
            </a:r>
            <a:r>
              <a:rPr lang="en-US" altLang="zh-CN" dirty="0" err="1" smtClean="0">
                <a:cs typeface="+mn-cs"/>
              </a:rPr>
              <a:t>ips</a:t>
            </a:r>
            <a:r>
              <a:rPr lang="zh-CN" altLang="en-US" dirty="0" smtClean="0">
                <a:cs typeface="+mn-cs"/>
              </a:rPr>
              <a:t>和</a:t>
            </a:r>
            <a:r>
              <a:rPr lang="en-US" altLang="zh-CN" dirty="0" err="1" smtClean="0">
                <a:cs typeface="+mn-cs"/>
              </a:rPr>
              <a:t>waf</a:t>
            </a:r>
            <a:r>
              <a:rPr lang="zh-CN" altLang="en-US" dirty="0" smtClean="0">
                <a:cs typeface="+mn-cs"/>
              </a:rPr>
              <a:t>模块，在线部署，实施阻断攻击。</a:t>
            </a:r>
            <a:endParaRPr lang="en-US" altLang="zh-CN" dirty="0" smtClean="0">
              <a:cs typeface="+mn-cs"/>
            </a:endParaRPr>
          </a:p>
          <a:p>
            <a:pPr lvl="1">
              <a:buClr>
                <a:schemeClr val="tx1"/>
              </a:buClr>
            </a:pPr>
            <a:r>
              <a:rPr lang="zh-CN" altLang="en-US" dirty="0">
                <a:cs typeface="+mn-cs"/>
              </a:rPr>
              <a:t>我们是微软的</a:t>
            </a:r>
            <a:r>
              <a:rPr lang="en-US" altLang="zh-CN" dirty="0">
                <a:cs typeface="+mn-cs"/>
              </a:rPr>
              <a:t>MAPP</a:t>
            </a:r>
            <a:r>
              <a:rPr lang="zh-CN" altLang="en-US" dirty="0">
                <a:cs typeface="+mn-cs"/>
              </a:rPr>
              <a:t>合作伙伴，可以在尚未发布补丁前拿到漏洞</a:t>
            </a:r>
            <a:r>
              <a:rPr lang="zh-CN" altLang="en-US" dirty="0" smtClean="0">
                <a:cs typeface="+mn-cs"/>
              </a:rPr>
              <a:t>信息，提前部署防御措施，遇到紧急漏洞还会发布紧急版本。</a:t>
            </a:r>
            <a:endParaRPr lang="en-US" altLang="zh-CN" dirty="0" smtClean="0">
              <a:cs typeface="+mn-cs"/>
            </a:endParaRPr>
          </a:p>
          <a:p>
            <a:pPr lvl="1">
              <a:buClr>
                <a:schemeClr val="tx1"/>
              </a:buClr>
            </a:pPr>
            <a:r>
              <a:rPr lang="en-US" altLang="zh-CN" dirty="0">
                <a:cs typeface="+mn-cs"/>
              </a:rPr>
              <a:t>IPS</a:t>
            </a:r>
            <a:r>
              <a:rPr lang="zh-CN" altLang="en-US" dirty="0">
                <a:cs typeface="+mn-cs"/>
              </a:rPr>
              <a:t>特征库已经通过国际漏洞组织</a:t>
            </a:r>
            <a:r>
              <a:rPr lang="en-US" altLang="zh-CN" dirty="0">
                <a:cs typeface="+mn-cs"/>
              </a:rPr>
              <a:t>CVE</a:t>
            </a:r>
            <a:r>
              <a:rPr lang="zh-CN" altLang="en-US" dirty="0" smtClean="0">
                <a:cs typeface="+mn-cs"/>
              </a:rPr>
              <a:t>认证，我们有专人负责，每天收集最新的</a:t>
            </a:r>
            <a:r>
              <a:rPr lang="en-US" altLang="zh-CN" dirty="0" smtClean="0">
                <a:cs typeface="+mn-cs"/>
              </a:rPr>
              <a:t>0day</a:t>
            </a:r>
            <a:r>
              <a:rPr lang="zh-CN" altLang="en-US" dirty="0" smtClean="0">
                <a:cs typeface="+mn-cs"/>
              </a:rPr>
              <a:t>，补充到我们的</a:t>
            </a:r>
            <a:r>
              <a:rPr lang="en-US" altLang="zh-CN" dirty="0" err="1" smtClean="0">
                <a:cs typeface="+mn-cs"/>
              </a:rPr>
              <a:t>ips</a:t>
            </a:r>
            <a:r>
              <a:rPr lang="zh-CN" altLang="en-US" dirty="0" smtClean="0">
                <a:cs typeface="+mn-cs"/>
              </a:rPr>
              <a:t>及</a:t>
            </a:r>
            <a:r>
              <a:rPr lang="en-US" altLang="zh-CN" dirty="0" err="1" smtClean="0">
                <a:cs typeface="+mn-cs"/>
              </a:rPr>
              <a:t>waf</a:t>
            </a:r>
            <a:r>
              <a:rPr lang="zh-CN" altLang="en-US" dirty="0" smtClean="0">
                <a:cs typeface="+mn-cs"/>
              </a:rPr>
              <a:t>特征库中。</a:t>
            </a:r>
            <a:endParaRPr lang="en-US" altLang="zh-CN" dirty="0" smtClean="0">
              <a:cs typeface="+mn-cs"/>
            </a:endParaRPr>
          </a:p>
          <a:p>
            <a:pPr marL="0" indent="0">
              <a:buNone/>
            </a:pPr>
            <a:endParaRPr lang="en-US" altLang="zh-CN" dirty="0"/>
          </a:p>
        </p:txBody>
      </p:sp>
    </p:spTree>
    <p:extLst>
      <p:ext uri="{BB962C8B-B14F-4D97-AF65-F5344CB8AC3E}">
        <p14:creationId xmlns:p14="http://schemas.microsoft.com/office/powerpoint/2010/main" val="200330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endParaRPr lang="zh-CN" altLang="en-US" dirty="0"/>
          </a:p>
        </p:txBody>
      </p:sp>
      <p:sp>
        <p:nvSpPr>
          <p:cNvPr id="5" name="内容占位符 4"/>
          <p:cNvSpPr>
            <a:spLocks noGrp="1"/>
          </p:cNvSpPr>
          <p:nvPr>
            <p:ph idx="1"/>
          </p:nvPr>
        </p:nvSpPr>
        <p:spPr>
          <a:xfrm>
            <a:off x="457200" y="1340768"/>
            <a:ext cx="8363272" cy="4824536"/>
          </a:xfrm>
        </p:spPr>
        <p:txBody>
          <a:bodyPr/>
          <a:lstStyle/>
          <a:p>
            <a:pPr marL="342900" lvl="1" indent="-342900">
              <a:buClr>
                <a:schemeClr val="tx1"/>
              </a:buClr>
              <a:buFont typeface="Arial" pitchFamily="34" charset="0"/>
              <a:buChar char="•"/>
            </a:pPr>
            <a:r>
              <a:rPr lang="zh-CN" altLang="en-US" dirty="0" smtClean="0">
                <a:cs typeface="+mn-cs"/>
              </a:rPr>
              <a:t>病毒定义</a:t>
            </a:r>
            <a:endParaRPr lang="en-US" altLang="zh-CN" dirty="0" smtClean="0">
              <a:cs typeface="+mn-cs"/>
            </a:endParaRPr>
          </a:p>
          <a:p>
            <a:pPr lvl="1">
              <a:buClr>
                <a:schemeClr val="tx1"/>
              </a:buClr>
            </a:pPr>
            <a:r>
              <a:rPr lang="en-US" altLang="zh-CN" dirty="0" smtClean="0">
                <a:cs typeface="+mn-cs"/>
              </a:rPr>
              <a:t>1994</a:t>
            </a:r>
            <a:r>
              <a:rPr lang="zh-CN" altLang="en-US" dirty="0">
                <a:cs typeface="+mn-cs"/>
              </a:rPr>
              <a:t>年</a:t>
            </a:r>
            <a:r>
              <a:rPr lang="en-US" altLang="zh-CN" dirty="0">
                <a:cs typeface="+mn-cs"/>
              </a:rPr>
              <a:t>2</a:t>
            </a:r>
            <a:r>
              <a:rPr lang="zh-CN" altLang="en-US" dirty="0">
                <a:cs typeface="+mn-cs"/>
              </a:rPr>
              <a:t>月</a:t>
            </a:r>
            <a:r>
              <a:rPr lang="en-US" altLang="zh-CN" dirty="0">
                <a:cs typeface="+mn-cs"/>
              </a:rPr>
              <a:t>18</a:t>
            </a:r>
            <a:r>
              <a:rPr lang="zh-CN" altLang="en-US" dirty="0">
                <a:cs typeface="+mn-cs"/>
              </a:rPr>
              <a:t>日，我国正式颁布实施了</a:t>
            </a:r>
            <a:r>
              <a:rPr lang="en-US" altLang="zh-CN" dirty="0">
                <a:cs typeface="+mn-cs"/>
              </a:rPr>
              <a:t>《</a:t>
            </a:r>
            <a:r>
              <a:rPr lang="zh-CN" altLang="en-US" dirty="0">
                <a:cs typeface="+mn-cs"/>
              </a:rPr>
              <a:t>中华人民共和国计算机信息系统安全保护条例</a:t>
            </a:r>
            <a:r>
              <a:rPr lang="en-US" altLang="zh-CN" dirty="0">
                <a:cs typeface="+mn-cs"/>
              </a:rPr>
              <a:t>》</a:t>
            </a:r>
            <a:r>
              <a:rPr lang="zh-CN" altLang="en-US" dirty="0">
                <a:cs typeface="+mn-cs"/>
              </a:rPr>
              <a:t>。在该条例的第二十八条中明确指出：“计算机病毒，是指编制或者在计算机程序中插入的破坏计算机功能或者毁坏数据，影响计算机使用，并能自我复制的一组计算机指令或者程序代码</a:t>
            </a:r>
            <a:r>
              <a:rPr lang="zh-CN" altLang="en-US" dirty="0" smtClean="0">
                <a:cs typeface="+mn-cs"/>
              </a:rPr>
              <a:t>。</a:t>
            </a:r>
            <a:endParaRPr lang="en-US" altLang="zh-CN" dirty="0" smtClean="0">
              <a:cs typeface="+mn-cs"/>
            </a:endParaRPr>
          </a:p>
          <a:p>
            <a:pPr marL="342900" lvl="1" indent="-342900">
              <a:buClr>
                <a:schemeClr val="tx1"/>
              </a:buClr>
              <a:buFont typeface="Arial" pitchFamily="34" charset="0"/>
              <a:buChar char="•"/>
            </a:pPr>
            <a:r>
              <a:rPr lang="zh-CN" altLang="en-US" dirty="0" smtClean="0"/>
              <a:t>病毒</a:t>
            </a:r>
            <a:r>
              <a:rPr lang="zh-CN" altLang="en-US" dirty="0"/>
              <a:t>分类</a:t>
            </a:r>
            <a:endParaRPr lang="en-US" altLang="zh-CN" dirty="0" smtClean="0"/>
          </a:p>
          <a:p>
            <a:pPr lvl="1">
              <a:buClr>
                <a:schemeClr val="tx1"/>
              </a:buClr>
            </a:pPr>
            <a:r>
              <a:rPr lang="zh-CN" altLang="en-US" dirty="0">
                <a:cs typeface="+mn-cs"/>
              </a:rPr>
              <a:t>系统</a:t>
            </a:r>
            <a:r>
              <a:rPr lang="zh-CN" altLang="en-US" dirty="0">
                <a:cs typeface="+mn-cs"/>
              </a:rPr>
              <a:t>病毒、蠕虫病毒、木马</a:t>
            </a:r>
            <a:r>
              <a:rPr lang="zh-CN" altLang="en-US" dirty="0">
                <a:cs typeface="+mn-cs"/>
              </a:rPr>
              <a:t>病毒、</a:t>
            </a:r>
            <a:r>
              <a:rPr lang="zh-CN" altLang="en-US" dirty="0">
                <a:cs typeface="+mn-cs"/>
              </a:rPr>
              <a:t>脚本病毒、宏病毒、后门病毒</a:t>
            </a:r>
            <a:r>
              <a:rPr lang="zh-CN" altLang="en-US" dirty="0">
                <a:cs typeface="+mn-cs"/>
              </a:rPr>
              <a:t>、破坏性</a:t>
            </a:r>
            <a:r>
              <a:rPr lang="zh-CN" altLang="en-US" dirty="0">
                <a:cs typeface="+mn-cs"/>
              </a:rPr>
              <a:t>程序病毒、玩笑病毒、捆绑机</a:t>
            </a:r>
            <a:r>
              <a:rPr lang="zh-CN" altLang="en-US" dirty="0" smtClean="0">
                <a:cs typeface="+mn-cs"/>
              </a:rPr>
              <a:t>病毒、其它病毒。</a:t>
            </a:r>
            <a:endParaRPr lang="zh-CN" altLang="en-US" dirty="0">
              <a:cs typeface="+mn-cs"/>
            </a:endParaRPr>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472470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蠕虫病毒</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cs typeface="+mn-cs"/>
              </a:rPr>
              <a:t>蠕虫病毒定义</a:t>
            </a:r>
            <a:endParaRPr lang="en-US" altLang="zh-CN" dirty="0" smtClean="0">
              <a:cs typeface="+mn-cs"/>
            </a:endParaRPr>
          </a:p>
          <a:p>
            <a:pPr lvl="1">
              <a:buClr>
                <a:schemeClr val="tx1"/>
              </a:buClr>
            </a:pPr>
            <a:r>
              <a:rPr lang="zh-CN" altLang="en-US" dirty="0" smtClean="0">
                <a:ea typeface="华文细黑" pitchFamily="2" charset="-122"/>
                <a:cs typeface="Arial" charset="0"/>
              </a:rPr>
              <a:t>蠕虫</a:t>
            </a:r>
            <a:r>
              <a:rPr lang="zh-CN" altLang="en-US" dirty="0">
                <a:ea typeface="华文细黑" pitchFamily="2" charset="-122"/>
                <a:cs typeface="Arial" charset="0"/>
              </a:rPr>
              <a:t>病毒一种通过网络传播的恶性病毒，它具有病毒的一些共性</a:t>
            </a:r>
            <a:r>
              <a:rPr lang="en-US" altLang="zh-CN" dirty="0">
                <a:ea typeface="华文细黑" pitchFamily="2" charset="-122"/>
                <a:cs typeface="Arial" charset="0"/>
              </a:rPr>
              <a:t>,</a:t>
            </a:r>
            <a:r>
              <a:rPr lang="zh-CN" altLang="en-US" dirty="0">
                <a:ea typeface="华文细黑" pitchFamily="2" charset="-122"/>
                <a:cs typeface="Arial" charset="0"/>
              </a:rPr>
              <a:t>如传播性</a:t>
            </a:r>
            <a:r>
              <a:rPr lang="en-US" altLang="zh-CN" dirty="0">
                <a:ea typeface="华文细黑" pitchFamily="2" charset="-122"/>
                <a:cs typeface="Arial" charset="0"/>
              </a:rPr>
              <a:t>,</a:t>
            </a:r>
            <a:r>
              <a:rPr lang="zh-CN" altLang="en-US" dirty="0">
                <a:ea typeface="华文细黑" pitchFamily="2" charset="-122"/>
                <a:cs typeface="Arial" charset="0"/>
              </a:rPr>
              <a:t>隐蔽性</a:t>
            </a:r>
            <a:r>
              <a:rPr lang="en-US" altLang="zh-CN" dirty="0">
                <a:ea typeface="华文细黑" pitchFamily="2" charset="-122"/>
                <a:cs typeface="Arial" charset="0"/>
              </a:rPr>
              <a:t>,</a:t>
            </a:r>
            <a:r>
              <a:rPr lang="zh-CN" altLang="en-US" dirty="0">
                <a:ea typeface="华文细黑" pitchFamily="2" charset="-122"/>
                <a:cs typeface="Arial" charset="0"/>
              </a:rPr>
              <a:t>破坏性等等</a:t>
            </a:r>
            <a:r>
              <a:rPr lang="en-US" altLang="zh-CN" dirty="0">
                <a:ea typeface="华文细黑" pitchFamily="2" charset="-122"/>
                <a:cs typeface="Arial" charset="0"/>
              </a:rPr>
              <a:t>,</a:t>
            </a:r>
            <a:r>
              <a:rPr lang="zh-CN" altLang="en-US" dirty="0">
                <a:ea typeface="华文细黑" pitchFamily="2" charset="-122"/>
                <a:cs typeface="Arial" charset="0"/>
              </a:rPr>
              <a:t>同时具有自己的一些特征，如不利用文件寄生（有的只存在于内存中）</a:t>
            </a:r>
            <a:r>
              <a:rPr lang="en-US" altLang="zh-CN" dirty="0">
                <a:ea typeface="华文细黑" pitchFamily="2" charset="-122"/>
                <a:cs typeface="Arial" charset="0"/>
              </a:rPr>
              <a:t>,</a:t>
            </a:r>
            <a:r>
              <a:rPr lang="zh-CN" altLang="en-US" dirty="0">
                <a:ea typeface="华文细黑" pitchFamily="2" charset="-122"/>
                <a:cs typeface="Arial" charset="0"/>
              </a:rPr>
              <a:t>对网络造成拒绝服务，以及和木马技术相结合等</a:t>
            </a:r>
            <a:endParaRPr lang="en-US" altLang="zh-CN" dirty="0" smtClean="0">
              <a:cs typeface="+mn-cs"/>
            </a:endParaRPr>
          </a:p>
          <a:p>
            <a:pPr marL="342900" lvl="1" indent="-342900">
              <a:buClr>
                <a:schemeClr val="tx1"/>
              </a:buClr>
              <a:buFont typeface="Arial" pitchFamily="34" charset="0"/>
              <a:buChar char="•"/>
            </a:pPr>
            <a:r>
              <a:rPr lang="zh-CN" altLang="en-US" dirty="0" smtClean="0"/>
              <a:t>蠕虫病毒传播方式</a:t>
            </a:r>
            <a:endParaRPr lang="en-US" altLang="zh-CN" dirty="0" smtClean="0"/>
          </a:p>
          <a:p>
            <a:pPr lvl="1">
              <a:buClr>
                <a:schemeClr val="tx1"/>
              </a:buClr>
            </a:pPr>
            <a:r>
              <a:rPr lang="zh-CN" altLang="en-US" dirty="0" smtClean="0">
                <a:ea typeface="华文细黑" pitchFamily="2" charset="-122"/>
                <a:cs typeface="Arial" charset="0"/>
              </a:rPr>
              <a:t>利用</a:t>
            </a:r>
            <a:r>
              <a:rPr lang="zh-CN" altLang="en-US" dirty="0">
                <a:ea typeface="华文细黑" pitchFamily="2" charset="-122"/>
                <a:cs typeface="Arial" charset="0"/>
              </a:rPr>
              <a:t>远程系统漏洞进行网络传播，如阻击波、震荡波、</a:t>
            </a:r>
            <a:r>
              <a:rPr lang="en-US" altLang="zh-CN" dirty="0">
                <a:ea typeface="华文细黑" pitchFamily="2" charset="-122"/>
                <a:cs typeface="Arial" charset="0"/>
              </a:rPr>
              <a:t>SQL</a:t>
            </a:r>
            <a:r>
              <a:rPr lang="zh-CN" altLang="en-US" dirty="0" smtClean="0">
                <a:ea typeface="华文细黑" pitchFamily="2" charset="-122"/>
                <a:cs typeface="Arial" charset="0"/>
              </a:rPr>
              <a:t>蠕虫。</a:t>
            </a:r>
            <a:endParaRPr lang="en-US" altLang="zh-CN" dirty="0" smtClean="0">
              <a:ea typeface="华文细黑" pitchFamily="2" charset="-122"/>
              <a:cs typeface="Arial" charset="0"/>
            </a:endParaRPr>
          </a:p>
          <a:p>
            <a:pPr lvl="1">
              <a:buClr>
                <a:schemeClr val="tx1"/>
              </a:buClr>
            </a:pPr>
            <a:r>
              <a:rPr lang="zh-CN" altLang="en-US" dirty="0">
                <a:ea typeface="华文细黑" pitchFamily="2" charset="-122"/>
                <a:cs typeface="Arial" charset="0"/>
              </a:rPr>
              <a:t>利用电子邮件、</a:t>
            </a:r>
            <a:r>
              <a:rPr lang="en-US" altLang="zh-CN" dirty="0">
                <a:ea typeface="华文细黑" pitchFamily="2" charset="-122"/>
                <a:cs typeface="Arial" charset="0"/>
              </a:rPr>
              <a:t>IM</a:t>
            </a:r>
            <a:r>
              <a:rPr lang="zh-CN" altLang="en-US" dirty="0">
                <a:ea typeface="华文细黑" pitchFamily="2" charset="-122"/>
                <a:cs typeface="Arial" charset="0"/>
              </a:rPr>
              <a:t>、局域网共享等进行网络传播，如爱虫、求职信</a:t>
            </a:r>
            <a:r>
              <a:rPr lang="zh-CN" altLang="en-US" dirty="0" smtClean="0">
                <a:ea typeface="华文细黑" pitchFamily="2" charset="-122"/>
                <a:cs typeface="Arial" charset="0"/>
              </a:rPr>
              <a:t>蠕虫。</a:t>
            </a:r>
            <a:endParaRPr lang="en-US" altLang="zh-CN" dirty="0" smtClean="0">
              <a:ea typeface="华文细黑" pitchFamily="2" charset="-122"/>
              <a:cs typeface="Arial" charset="0"/>
            </a:endParaRPr>
          </a:p>
          <a:p>
            <a:pPr lvl="1">
              <a:buClr>
                <a:schemeClr val="tx1"/>
              </a:buClr>
            </a:pPr>
            <a:r>
              <a:rPr lang="zh-CN" altLang="en-US" dirty="0">
                <a:ea typeface="华文细黑" pitchFamily="2" charset="-122"/>
                <a:cs typeface="Arial" charset="0"/>
              </a:rPr>
              <a:t>的蠕虫会综合以上两种方式进行网络传播，如</a:t>
            </a:r>
            <a:r>
              <a:rPr lang="en-US" altLang="zh-CN" dirty="0" err="1">
                <a:ea typeface="华文细黑" pitchFamily="2" charset="-122"/>
                <a:cs typeface="Arial" charset="0"/>
              </a:rPr>
              <a:t>Nimda</a:t>
            </a:r>
            <a:r>
              <a:rPr lang="zh-CN" altLang="en-US" dirty="0">
                <a:ea typeface="华文细黑" pitchFamily="2" charset="-122"/>
                <a:cs typeface="Arial" charset="0"/>
              </a:rPr>
              <a:t>、熊猫烧香</a:t>
            </a:r>
            <a:r>
              <a:rPr lang="zh-CN" altLang="en-US" dirty="0" smtClean="0">
                <a:ea typeface="华文细黑" pitchFamily="2" charset="-122"/>
                <a:cs typeface="Arial" charset="0"/>
              </a:rPr>
              <a:t>等</a:t>
            </a:r>
            <a:endParaRPr lang="zh-CN" altLang="en-US" dirty="0">
              <a:ea typeface="华文细黑" pitchFamily="2" charset="-122"/>
              <a:cs typeface="Arial" charset="0"/>
            </a:endParaRPr>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4055635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什么是黑客</a:t>
            </a:r>
            <a:endParaRPr lang="zh-CN" altLang="en-US" dirty="0"/>
          </a:p>
        </p:txBody>
      </p:sp>
      <p:sp>
        <p:nvSpPr>
          <p:cNvPr id="5" name="内容占位符 4"/>
          <p:cNvSpPr>
            <a:spLocks noGrp="1"/>
          </p:cNvSpPr>
          <p:nvPr>
            <p:ph idx="1"/>
          </p:nvPr>
        </p:nvSpPr>
        <p:spPr>
          <a:xfrm>
            <a:off x="457200" y="1340768"/>
            <a:ext cx="8229600" cy="4536504"/>
          </a:xfrm>
        </p:spPr>
        <p:txBody>
          <a:bodyPr/>
          <a:lstStyle/>
          <a:p>
            <a:pPr marL="0" lvl="0" indent="0" eaLnBrk="1" hangingPunct="1">
              <a:lnSpc>
                <a:spcPct val="100000"/>
              </a:lnSpc>
              <a:buClr>
                <a:srgbClr val="0BD0D9"/>
              </a:buClr>
              <a:buSzPct val="95000"/>
              <a:buNone/>
            </a:pPr>
            <a:r>
              <a:rPr lang="en-US" altLang="zh-CN" dirty="0" smtClean="0"/>
              <a:t>                            </a:t>
            </a:r>
          </a:p>
          <a:p>
            <a:pPr marL="0" lvl="0" indent="0" eaLnBrk="1" hangingPunct="1">
              <a:lnSpc>
                <a:spcPct val="100000"/>
              </a:lnSpc>
              <a:buClr>
                <a:srgbClr val="0BD0D9"/>
              </a:buClr>
              <a:buSzPct val="95000"/>
              <a:buNone/>
            </a:pPr>
            <a:r>
              <a:rPr lang="en-US" altLang="zh-CN" sz="4000" kern="1200" dirty="0">
                <a:solidFill>
                  <a:srgbClr val="000000"/>
                </a:solidFill>
                <a:latin typeface="楷体_GB2312" pitchFamily="18" charset="0"/>
                <a:ea typeface="宋体"/>
                <a:cs typeface="楷体_GB2312" pitchFamily="18" charset="0"/>
              </a:rPr>
              <a:t> </a:t>
            </a:r>
            <a:r>
              <a:rPr lang="en-US" altLang="zh-CN" sz="4000" kern="1200" dirty="0" smtClean="0">
                <a:solidFill>
                  <a:srgbClr val="000000"/>
                </a:solidFill>
                <a:latin typeface="楷体_GB2312" pitchFamily="18" charset="0"/>
                <a:ea typeface="宋体"/>
                <a:cs typeface="楷体_GB2312" pitchFamily="18" charset="0"/>
              </a:rPr>
              <a:t>                </a:t>
            </a:r>
          </a:p>
          <a:p>
            <a:pPr marL="457200" lvl="1" indent="0">
              <a:buClr>
                <a:srgbClr val="0BD0D9"/>
              </a:buClr>
              <a:buSzPct val="95000"/>
              <a:buNone/>
            </a:pPr>
            <a:r>
              <a:rPr lang="en-US" altLang="zh-CN" sz="3200" kern="1200" dirty="0" smtClean="0">
                <a:solidFill>
                  <a:srgbClr val="000000"/>
                </a:solidFill>
                <a:latin typeface="楷体_GB2312" pitchFamily="18" charset="0"/>
                <a:ea typeface="宋体"/>
                <a:cs typeface="楷体_GB2312" pitchFamily="18" charset="0"/>
              </a:rPr>
              <a:t>                   </a:t>
            </a:r>
            <a:r>
              <a:rPr lang="en-US" altLang="zh-CN" sz="3200" dirty="0" err="1" smtClean="0"/>
              <a:t>黑客究竟是什么</a:t>
            </a:r>
            <a:r>
              <a:rPr lang="en-US" altLang="zh-CN" sz="3200" dirty="0"/>
              <a:t>？</a:t>
            </a:r>
            <a:endParaRPr lang="en-US" altLang="zh-CN" sz="3200" dirty="0"/>
          </a:p>
          <a:p>
            <a:pPr lvl="1">
              <a:buClr>
                <a:srgbClr val="0BD0D9"/>
              </a:buClr>
              <a:buSzPct val="95000"/>
            </a:pPr>
            <a:endParaRPr lang="en-US" altLang="zh-CN" sz="3200" dirty="0"/>
          </a:p>
          <a:p>
            <a:pPr marL="457200" lvl="1" indent="0">
              <a:buClr>
                <a:srgbClr val="0BD0D9"/>
              </a:buClr>
              <a:buSzPct val="95000"/>
              <a:buNone/>
            </a:pPr>
            <a:r>
              <a:rPr lang="zh-CN" altLang="en-US" sz="3200" dirty="0"/>
              <a:t>            </a:t>
            </a:r>
            <a:r>
              <a:rPr lang="zh-CN" altLang="en-US" sz="3200" dirty="0" smtClean="0"/>
              <a:t>电影</a:t>
            </a:r>
            <a:r>
              <a:rPr lang="zh-CN" altLang="en-US" sz="3200" dirty="0"/>
              <a:t>媒体眼中的黑客形象</a:t>
            </a:r>
          </a:p>
          <a:p>
            <a:pPr marL="0" lvl="0" indent="0" eaLnBrk="1" hangingPunct="1">
              <a:lnSpc>
                <a:spcPct val="100000"/>
              </a:lnSpc>
              <a:buClr>
                <a:srgbClr val="0BD0D9"/>
              </a:buClr>
              <a:buSzPct val="95000"/>
              <a:buNone/>
            </a:pPr>
            <a:endParaRPr lang="en-US" altLang="zh-CN" sz="2600" kern="1200" dirty="0">
              <a:solidFill>
                <a:prstClr val="black"/>
              </a:solidFill>
              <a:latin typeface="Constantia"/>
              <a:ea typeface="宋体"/>
            </a:endParaRPr>
          </a:p>
          <a:p>
            <a:pPr marL="0" indent="0">
              <a:buNone/>
            </a:pPr>
            <a:endParaRPr lang="zh-CN" altLang="zh-CN" dirty="0"/>
          </a:p>
        </p:txBody>
      </p:sp>
    </p:spTree>
    <p:extLst>
      <p:ext uri="{BB962C8B-B14F-4D97-AF65-F5344CB8AC3E}">
        <p14:creationId xmlns:p14="http://schemas.microsoft.com/office/powerpoint/2010/main" val="92238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蠕虫病毒特点</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cs typeface="+mn-cs"/>
              </a:rPr>
              <a:t>传播快、传播广</a:t>
            </a:r>
            <a:endParaRPr lang="en-US" altLang="zh-CN" dirty="0" smtClean="0">
              <a:cs typeface="+mn-cs"/>
            </a:endParaRPr>
          </a:p>
          <a:p>
            <a:pPr marL="457200" lvl="1" indent="0">
              <a:buClr>
                <a:schemeClr val="tx1"/>
              </a:buClr>
              <a:buNone/>
            </a:pPr>
            <a:endParaRPr lang="en-US" altLang="zh-CN" dirty="0">
              <a:cs typeface="+mn-cs"/>
            </a:endParaRPr>
          </a:p>
          <a:p>
            <a:pPr marL="342900" lvl="1" indent="-342900">
              <a:buClr>
                <a:schemeClr val="tx1"/>
              </a:buClr>
              <a:buFont typeface="Arial" pitchFamily="34" charset="0"/>
              <a:buChar char="•"/>
            </a:pPr>
            <a:endParaRPr lang="en-US" altLang="zh-CN" dirty="0"/>
          </a:p>
        </p:txBody>
      </p:sp>
      <p:pic>
        <p:nvPicPr>
          <p:cNvPr id="6" name="Picture 3" descr="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1844824"/>
            <a:ext cx="4603750" cy="439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apphir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852738"/>
            <a:ext cx="3660775"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819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蠕虫病毒特点</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cs typeface="+mn-cs"/>
              </a:rPr>
              <a:t>网络拥挤</a:t>
            </a:r>
            <a:endParaRPr lang="en-US" altLang="zh-CN" dirty="0" smtClean="0">
              <a:cs typeface="+mn-cs"/>
            </a:endParaRPr>
          </a:p>
          <a:p>
            <a:pPr lvl="1">
              <a:buClr>
                <a:schemeClr val="tx1"/>
              </a:buClr>
            </a:pPr>
            <a:r>
              <a:rPr lang="en-US" altLang="zh-CN" dirty="0">
                <a:ea typeface="华文细黑" pitchFamily="2" charset="-122"/>
                <a:cs typeface="Arial" charset="0"/>
              </a:rPr>
              <a:t>2004</a:t>
            </a:r>
            <a:r>
              <a:rPr lang="zh-CN" altLang="en-US" dirty="0">
                <a:ea typeface="华文细黑" pitchFamily="2" charset="-122"/>
                <a:cs typeface="Arial" charset="0"/>
              </a:rPr>
              <a:t>年初，</a:t>
            </a:r>
            <a:r>
              <a:rPr lang="en-US" altLang="zh-CN" dirty="0">
                <a:ea typeface="华文细黑" pitchFamily="2" charset="-122"/>
                <a:cs typeface="Arial" charset="0"/>
              </a:rPr>
              <a:t>I-Worm/</a:t>
            </a:r>
            <a:r>
              <a:rPr lang="en-US" altLang="zh-CN" dirty="0" err="1">
                <a:ea typeface="华文细黑" pitchFamily="2" charset="-122"/>
                <a:cs typeface="Arial" charset="0"/>
              </a:rPr>
              <a:t>Netsky</a:t>
            </a:r>
            <a:r>
              <a:rPr lang="zh-CN" altLang="en-US" dirty="0">
                <a:ea typeface="华文细黑" pitchFamily="2" charset="-122"/>
                <a:cs typeface="Arial" charset="0"/>
              </a:rPr>
              <a:t>、</a:t>
            </a:r>
            <a:r>
              <a:rPr lang="en-US" altLang="zh-CN" dirty="0">
                <a:ea typeface="华文细黑" pitchFamily="2" charset="-122"/>
                <a:cs typeface="Arial" charset="0"/>
              </a:rPr>
              <a:t>I-Worm/</a:t>
            </a:r>
            <a:r>
              <a:rPr lang="en-US" altLang="zh-CN" dirty="0" err="1">
                <a:ea typeface="华文细黑" pitchFamily="2" charset="-122"/>
                <a:cs typeface="Arial" charset="0"/>
              </a:rPr>
              <a:t>BBEagle</a:t>
            </a:r>
            <a:r>
              <a:rPr lang="zh-CN" altLang="en-US" dirty="0">
                <a:ea typeface="华文细黑" pitchFamily="2" charset="-122"/>
                <a:cs typeface="Arial" charset="0"/>
              </a:rPr>
              <a:t>、</a:t>
            </a:r>
            <a:r>
              <a:rPr lang="en-US" altLang="zh-CN" dirty="0">
                <a:ea typeface="华文细黑" pitchFamily="2" charset="-122"/>
                <a:cs typeface="Arial" charset="0"/>
              </a:rPr>
              <a:t>I-Worm/</a:t>
            </a:r>
            <a:r>
              <a:rPr lang="en-US" altLang="zh-CN" dirty="0" err="1">
                <a:ea typeface="华文细黑" pitchFamily="2" charset="-122"/>
                <a:cs typeface="Arial" charset="0"/>
              </a:rPr>
              <a:t>MyDoom</a:t>
            </a:r>
            <a:r>
              <a:rPr lang="zh-CN" altLang="en-US" dirty="0">
                <a:ea typeface="华文细黑" pitchFamily="2" charset="-122"/>
                <a:cs typeface="Arial" charset="0"/>
              </a:rPr>
              <a:t>三大蠕虫病毒一齐爆发，蚕食</a:t>
            </a:r>
            <a:r>
              <a:rPr lang="en-US" altLang="zh-CN" dirty="0">
                <a:ea typeface="华文细黑" pitchFamily="2" charset="-122"/>
                <a:cs typeface="Arial" charset="0"/>
              </a:rPr>
              <a:t>25%</a:t>
            </a:r>
            <a:r>
              <a:rPr lang="zh-CN" altLang="en-US" dirty="0">
                <a:ea typeface="华文细黑" pitchFamily="2" charset="-122"/>
                <a:cs typeface="Arial" charset="0"/>
              </a:rPr>
              <a:t>网络</a:t>
            </a:r>
            <a:r>
              <a:rPr lang="zh-CN" altLang="en-US" dirty="0" smtClean="0">
                <a:ea typeface="华文细黑" pitchFamily="2" charset="-122"/>
                <a:cs typeface="Arial" charset="0"/>
              </a:rPr>
              <a:t>带宽。</a:t>
            </a:r>
            <a:endParaRPr lang="zh-CN" altLang="en-US" dirty="0">
              <a:ea typeface="华文细黑" pitchFamily="2" charset="-122"/>
              <a:cs typeface="Arial" charset="0"/>
            </a:endParaRPr>
          </a:p>
          <a:p>
            <a:pPr marL="342900" lvl="1" indent="-342900">
              <a:buClr>
                <a:schemeClr val="tx1"/>
              </a:buClr>
              <a:buFont typeface="Arial" pitchFamily="34" charset="0"/>
              <a:buChar char="•"/>
            </a:pPr>
            <a:r>
              <a:rPr kumimoji="1" lang="en-US" altLang="zh-CN" dirty="0" err="1"/>
              <a:t>DoS</a:t>
            </a:r>
            <a:r>
              <a:rPr kumimoji="1" lang="zh-CN" altLang="en-US" dirty="0"/>
              <a:t>（</a:t>
            </a:r>
            <a:r>
              <a:rPr kumimoji="1" lang="en-US" altLang="zh-CN" dirty="0"/>
              <a:t>Denial of Service</a:t>
            </a:r>
            <a:r>
              <a:rPr kumimoji="1" lang="zh-CN" altLang="en-US" dirty="0"/>
              <a:t>）攻击</a:t>
            </a:r>
          </a:p>
          <a:p>
            <a:pPr lvl="1">
              <a:buClr>
                <a:schemeClr val="tx1"/>
              </a:buClr>
            </a:pPr>
            <a:r>
              <a:rPr kumimoji="1" lang="en-US" altLang="zh-CN" dirty="0" smtClean="0"/>
              <a:t>I-Worm/</a:t>
            </a:r>
            <a:r>
              <a:rPr kumimoji="1" lang="en-US" altLang="zh-CN" dirty="0" err="1" smtClean="0"/>
              <a:t>MyDoom.a</a:t>
            </a:r>
            <a:r>
              <a:rPr kumimoji="1" lang="zh-CN" altLang="en-US" dirty="0"/>
              <a:t>蠕虫定于爆发后</a:t>
            </a:r>
            <a:r>
              <a:rPr kumimoji="1" lang="en-US" altLang="zh-CN" dirty="0"/>
              <a:t>1</a:t>
            </a:r>
            <a:r>
              <a:rPr kumimoji="1" lang="zh-CN" altLang="en-US" dirty="0"/>
              <a:t>星期对</a:t>
            </a:r>
            <a:r>
              <a:rPr kumimoji="1" lang="en-US" altLang="zh-CN" dirty="0"/>
              <a:t>http://www.sco.com</a:t>
            </a:r>
            <a:r>
              <a:rPr kumimoji="1" lang="zh-CN" altLang="en-US" dirty="0"/>
              <a:t>发动</a:t>
            </a:r>
            <a:r>
              <a:rPr kumimoji="1" lang="en-US" altLang="zh-CN" dirty="0" err="1"/>
              <a:t>DoS</a:t>
            </a:r>
            <a:r>
              <a:rPr kumimoji="1" lang="zh-CN" altLang="en-US" dirty="0"/>
              <a:t>攻击。</a:t>
            </a:r>
            <a:r>
              <a:rPr kumimoji="1" lang="en-US" altLang="zh-CN" dirty="0" err="1"/>
              <a:t>sco</a:t>
            </a:r>
            <a:r>
              <a:rPr kumimoji="1" lang="zh-CN" altLang="en-US" dirty="0"/>
              <a:t>网站虽积极备战，但由于感染点过多，在遭受攻击当天即陷入</a:t>
            </a:r>
            <a:r>
              <a:rPr kumimoji="1" lang="zh-CN" altLang="en-US" dirty="0" smtClean="0"/>
              <a:t>瘫痪。</a:t>
            </a:r>
            <a:endParaRPr kumimoji="1" lang="en-US" altLang="zh-CN" dirty="0" smtClean="0"/>
          </a:p>
          <a:p>
            <a:pPr marL="342900" lvl="1" indent="-342900">
              <a:buClr>
                <a:schemeClr val="tx1"/>
              </a:buClr>
              <a:buFont typeface="Arial" pitchFamily="34" charset="0"/>
              <a:buChar char="•"/>
            </a:pPr>
            <a:r>
              <a:rPr kumimoji="1" lang="zh-CN" altLang="en-US" dirty="0" smtClean="0"/>
              <a:t>经济损失巨大</a:t>
            </a:r>
            <a:endParaRPr kumimoji="1" lang="zh-CN" altLang="en-US" dirty="0"/>
          </a:p>
          <a:p>
            <a:pPr lvl="1">
              <a:buClr>
                <a:schemeClr val="tx1"/>
              </a:buClr>
            </a:pPr>
            <a:r>
              <a:rPr kumimoji="1" lang="en-US" altLang="zh-CN" dirty="0"/>
              <a:t>I-Worm/</a:t>
            </a:r>
            <a:r>
              <a:rPr kumimoji="1" lang="en-US" altLang="zh-CN" dirty="0" err="1"/>
              <a:t>CodeRed</a:t>
            </a:r>
            <a:r>
              <a:rPr kumimoji="1" lang="en-US" altLang="zh-CN" dirty="0"/>
              <a:t>: 20</a:t>
            </a:r>
            <a:r>
              <a:rPr kumimoji="1" lang="zh-CN" altLang="en-US" dirty="0"/>
              <a:t>亿美元  </a:t>
            </a:r>
            <a:r>
              <a:rPr kumimoji="1" lang="en-US" altLang="zh-CN" dirty="0"/>
              <a:t>I-Worm/</a:t>
            </a:r>
            <a:r>
              <a:rPr kumimoji="1" lang="en-US" altLang="zh-CN" dirty="0" err="1"/>
              <a:t>Sobig</a:t>
            </a:r>
            <a:r>
              <a:rPr kumimoji="1" lang="en-US" altLang="zh-CN" dirty="0"/>
              <a:t>: 26</a:t>
            </a:r>
            <a:r>
              <a:rPr kumimoji="1" lang="zh-CN" altLang="en-US" dirty="0"/>
              <a:t>亿</a:t>
            </a:r>
            <a:r>
              <a:rPr kumimoji="1" lang="zh-CN" altLang="en-US" dirty="0" smtClean="0"/>
              <a:t>美元。</a:t>
            </a:r>
            <a:endParaRPr kumimoji="1" lang="zh-CN" altLang="en-US" dirty="0"/>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320282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脚本病毒</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kumimoji="1" lang="zh-CN" altLang="en-US" dirty="0" smtClean="0">
                <a:latin typeface="+mj-ea"/>
              </a:rPr>
              <a:t>随着</a:t>
            </a:r>
            <a:r>
              <a:rPr kumimoji="1" lang="zh-CN" altLang="en-US" dirty="0">
                <a:latin typeface="+mj-ea"/>
              </a:rPr>
              <a:t>因特网的广泛使用，电脑病毒也出现了新的发展趋势，脚本病毒在</a:t>
            </a:r>
            <a:r>
              <a:rPr kumimoji="1" lang="en-US" altLang="zh-CN" dirty="0">
                <a:latin typeface="+mj-ea"/>
              </a:rPr>
              <a:t>1999</a:t>
            </a:r>
            <a:r>
              <a:rPr kumimoji="1" lang="zh-CN" altLang="en-US" dirty="0">
                <a:latin typeface="+mj-ea"/>
              </a:rPr>
              <a:t>年以后已经成为最主要的病毒类型</a:t>
            </a:r>
            <a:r>
              <a:rPr kumimoji="1" lang="zh-CN" altLang="en-US" dirty="0" smtClean="0">
                <a:latin typeface="+mj-ea"/>
              </a:rPr>
              <a:t>之一。</a:t>
            </a:r>
            <a:endParaRPr kumimoji="1" lang="en-US" altLang="zh-CN" dirty="0" smtClean="0">
              <a:latin typeface="+mj-ea"/>
            </a:endParaRPr>
          </a:p>
          <a:p>
            <a:pPr marL="342900" lvl="1" indent="-342900">
              <a:buClr>
                <a:schemeClr val="tx1"/>
              </a:buClr>
              <a:buFont typeface="Arial" pitchFamily="34" charset="0"/>
              <a:buChar char="•"/>
            </a:pPr>
            <a:r>
              <a:rPr lang="zh-CN" altLang="en-US" dirty="0">
                <a:latin typeface="+mj-ea"/>
              </a:rPr>
              <a:t>脚本病毒包括下面的几种基本</a:t>
            </a:r>
            <a:r>
              <a:rPr lang="zh-CN" altLang="en-US" dirty="0" smtClean="0">
                <a:latin typeface="+mj-ea"/>
              </a:rPr>
              <a:t>类型：</a:t>
            </a:r>
            <a:endParaRPr lang="en-US" altLang="zh-CN" dirty="0" smtClean="0">
              <a:latin typeface="+mj-ea"/>
            </a:endParaRPr>
          </a:p>
          <a:p>
            <a:pPr lvl="1">
              <a:buClr>
                <a:schemeClr val="tx1"/>
              </a:buClr>
            </a:pPr>
            <a:r>
              <a:rPr kumimoji="1" lang="zh-CN" altLang="en-US" dirty="0"/>
              <a:t>基于</a:t>
            </a:r>
            <a:r>
              <a:rPr kumimoji="1" lang="en-US" altLang="zh-CN" dirty="0" err="1"/>
              <a:t>JAVAScript</a:t>
            </a:r>
            <a:r>
              <a:rPr kumimoji="1" lang="zh-CN" altLang="en-US" dirty="0"/>
              <a:t>的脚本</a:t>
            </a:r>
            <a:r>
              <a:rPr kumimoji="1" lang="zh-CN" altLang="en-US" dirty="0" smtClean="0"/>
              <a:t>病毒</a:t>
            </a:r>
            <a:endParaRPr kumimoji="1" lang="en-US" altLang="zh-CN" dirty="0"/>
          </a:p>
          <a:p>
            <a:pPr lvl="1">
              <a:buClr>
                <a:schemeClr val="tx1"/>
              </a:buClr>
            </a:pPr>
            <a:r>
              <a:rPr kumimoji="1" lang="zh-CN" altLang="en-US" dirty="0" smtClean="0"/>
              <a:t>基于</a:t>
            </a:r>
            <a:r>
              <a:rPr kumimoji="1" lang="en-US" altLang="zh-CN" dirty="0"/>
              <a:t>VBScript</a:t>
            </a:r>
            <a:r>
              <a:rPr kumimoji="1" lang="zh-CN" altLang="en-US" dirty="0"/>
              <a:t>的脚本</a:t>
            </a:r>
            <a:r>
              <a:rPr kumimoji="1" lang="zh-CN" altLang="en-US" dirty="0" smtClean="0"/>
              <a:t>病毒</a:t>
            </a:r>
            <a:endParaRPr kumimoji="1" lang="en-US" altLang="zh-CN" dirty="0"/>
          </a:p>
          <a:p>
            <a:pPr lvl="1">
              <a:buClr>
                <a:schemeClr val="tx1"/>
              </a:buClr>
            </a:pPr>
            <a:r>
              <a:rPr kumimoji="1" lang="zh-CN" altLang="en-US" dirty="0" smtClean="0"/>
              <a:t>基于</a:t>
            </a:r>
            <a:r>
              <a:rPr kumimoji="1" lang="en-US" altLang="zh-CN" dirty="0"/>
              <a:t>PHP</a:t>
            </a:r>
            <a:r>
              <a:rPr kumimoji="1" lang="zh-CN" altLang="en-US" dirty="0"/>
              <a:t>的脚本</a:t>
            </a:r>
            <a:r>
              <a:rPr kumimoji="1" lang="zh-CN" altLang="en-US" dirty="0" smtClean="0"/>
              <a:t>病毒</a:t>
            </a:r>
            <a:endParaRPr kumimoji="1" lang="en-US" altLang="zh-CN" dirty="0"/>
          </a:p>
          <a:p>
            <a:pPr lvl="1">
              <a:buClr>
                <a:schemeClr val="tx1"/>
              </a:buClr>
            </a:pPr>
            <a:r>
              <a:rPr kumimoji="1" lang="zh-CN" altLang="en-US" dirty="0" smtClean="0"/>
              <a:t>脚本</a:t>
            </a:r>
            <a:r>
              <a:rPr kumimoji="1" lang="zh-CN" altLang="en-US" dirty="0"/>
              <a:t>语言和木马程序结合的病毒</a:t>
            </a:r>
            <a:endParaRPr kumimoji="1" lang="en-US" altLang="zh-CN" dirty="0"/>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3071718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木马病毒定义</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latin typeface="+mj-ea"/>
              </a:rPr>
              <a:t>木马</a:t>
            </a:r>
            <a:r>
              <a:rPr lang="zh-CN" altLang="en-US" dirty="0">
                <a:latin typeface="+mj-ea"/>
              </a:rPr>
              <a:t>指通过一段特定的程序（木马程序）来控制另一台计算机，木马通常有两个可执行程序：一个是客户端，即控制端，另一个是服务端，即被控制端。木马的设计者为了防止木马被发现</a:t>
            </a:r>
            <a:r>
              <a:rPr lang="zh-CN" altLang="en-US" dirty="0" smtClean="0">
                <a:latin typeface="+mj-ea"/>
              </a:rPr>
              <a:t>，会采用</a:t>
            </a:r>
            <a:r>
              <a:rPr lang="zh-CN" altLang="en-US" dirty="0">
                <a:latin typeface="+mj-ea"/>
              </a:rPr>
              <a:t>多种手段隐藏</a:t>
            </a:r>
            <a:r>
              <a:rPr lang="zh-CN" altLang="en-US" dirty="0" smtClean="0">
                <a:latin typeface="+mj-ea"/>
              </a:rPr>
              <a:t>木马。</a:t>
            </a:r>
            <a:endParaRPr lang="en-US" altLang="zh-CN" dirty="0">
              <a:latin typeface="+mj-ea"/>
            </a:endParaRPr>
          </a:p>
          <a:p>
            <a:pPr marL="342900" lvl="1" indent="-342900">
              <a:buClr>
                <a:schemeClr val="tx1"/>
              </a:buClr>
              <a:buFont typeface="Arial" pitchFamily="34" charset="0"/>
              <a:buChar char="•"/>
            </a:pPr>
            <a:r>
              <a:rPr lang="zh-CN" altLang="en-US" dirty="0">
                <a:latin typeface="+mj-ea"/>
              </a:rPr>
              <a:t>木马的服务一旦运行并被控制端连接，其控制端将享有服务端的大部分操作权限，例如给计算机增加口令，浏览、移动、复制、删除文件，修改注册表，更改计算机配置</a:t>
            </a:r>
            <a:r>
              <a:rPr lang="zh-CN" altLang="en-US" dirty="0" smtClean="0">
                <a:latin typeface="+mj-ea"/>
              </a:rPr>
              <a:t>等。</a:t>
            </a:r>
            <a:endParaRPr lang="en-US" altLang="zh-CN" dirty="0">
              <a:latin typeface="+mj-ea"/>
            </a:endParaRPr>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4219351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木马病毒危害</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latin typeface="+mj-ea"/>
              </a:rPr>
              <a:t>木马</a:t>
            </a:r>
            <a:r>
              <a:rPr lang="zh-CN" altLang="en-US" dirty="0">
                <a:latin typeface="+mj-ea"/>
              </a:rPr>
              <a:t>敏感信息泄露，如帐号、密码</a:t>
            </a:r>
            <a:r>
              <a:rPr lang="zh-CN" altLang="en-US" dirty="0">
                <a:latin typeface="+mj-ea"/>
              </a:rPr>
              <a:t>等</a:t>
            </a:r>
            <a:endParaRPr lang="en-US" altLang="zh-CN" dirty="0">
              <a:latin typeface="+mj-ea"/>
            </a:endParaRPr>
          </a:p>
          <a:p>
            <a:pPr marL="342900" lvl="1" indent="-342900">
              <a:buClr>
                <a:schemeClr val="tx1"/>
              </a:buClr>
              <a:buFont typeface="Arial" pitchFamily="34" charset="0"/>
              <a:buChar char="•"/>
            </a:pPr>
            <a:r>
              <a:rPr lang="zh-CN" altLang="en-US" dirty="0">
                <a:latin typeface="+mj-ea"/>
              </a:rPr>
              <a:t>记录键盘操作过程等，并发送给攻击</a:t>
            </a:r>
            <a:r>
              <a:rPr lang="zh-CN" altLang="en-US" dirty="0">
                <a:latin typeface="+mj-ea"/>
              </a:rPr>
              <a:t>者</a:t>
            </a:r>
            <a:endParaRPr lang="en-US" altLang="zh-CN" dirty="0">
              <a:latin typeface="+mj-ea"/>
            </a:endParaRPr>
          </a:p>
          <a:p>
            <a:pPr marL="342900" lvl="1" indent="-342900">
              <a:buClr>
                <a:schemeClr val="tx1"/>
              </a:buClr>
              <a:buFont typeface="Arial" pitchFamily="34" charset="0"/>
              <a:buChar char="•"/>
            </a:pPr>
            <a:r>
              <a:rPr lang="zh-CN" altLang="en-US" dirty="0">
                <a:latin typeface="+mj-ea"/>
              </a:rPr>
              <a:t>受害者成为傀儡机</a:t>
            </a:r>
          </a:p>
          <a:p>
            <a:pPr lvl="1">
              <a:buClr>
                <a:schemeClr val="tx1"/>
              </a:buClr>
            </a:pPr>
            <a:endParaRPr kumimoji="1" lang="zh-CN" altLang="en-US" dirty="0" smtClean="0"/>
          </a:p>
          <a:p>
            <a:pPr lvl="1">
              <a:buClr>
                <a:schemeClr val="tx1"/>
              </a:buClr>
            </a:pPr>
            <a:endParaRPr kumimoji="1" lang="en-US" altLang="zh-CN" dirty="0" smtClean="0"/>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2658897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木马病毒威胁</a:t>
            </a:r>
            <a:endParaRPr lang="zh-CN" altLang="en-US" dirty="0"/>
          </a:p>
        </p:txBody>
      </p:sp>
      <p:pic>
        <p:nvPicPr>
          <p:cNvPr id="6" name="Picture 35" descr="木马产业链示意图"/>
          <p:cNvPicPr>
            <a:picLocks noChangeAspect="1" noChangeArrowheads="1"/>
          </p:cNvPicPr>
          <p:nvPr/>
        </p:nvPicPr>
        <p:blipFill>
          <a:blip r:embed="rId3" cstate="print"/>
          <a:srcRect/>
          <a:stretch>
            <a:fillRect/>
          </a:stretch>
        </p:blipFill>
        <p:spPr bwMode="auto">
          <a:xfrm>
            <a:off x="5724128" y="1340768"/>
            <a:ext cx="3201982" cy="4968552"/>
          </a:xfrm>
          <a:prstGeom prst="rect">
            <a:avLst/>
          </a:prstGeom>
          <a:noFill/>
          <a:ln w="9525">
            <a:noFill/>
            <a:miter lim="800000"/>
            <a:headEnd/>
            <a:tailEnd/>
          </a:ln>
        </p:spPr>
      </p:pic>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latin typeface="+mj-ea"/>
              </a:rPr>
              <a:t>传统</a:t>
            </a:r>
            <a:r>
              <a:rPr lang="zh-CN" altLang="en-US" dirty="0">
                <a:latin typeface="+mj-ea"/>
              </a:rPr>
              <a:t>的计算机病毒在网络时代</a:t>
            </a:r>
            <a:r>
              <a:rPr lang="zh-CN" altLang="en-US" dirty="0" smtClean="0">
                <a:latin typeface="+mj-ea"/>
              </a:rPr>
              <a:t>已经</a:t>
            </a:r>
            <a:endParaRPr lang="en-US" altLang="zh-CN" dirty="0" smtClean="0">
              <a:latin typeface="+mj-ea"/>
            </a:endParaRPr>
          </a:p>
          <a:p>
            <a:pPr marL="0" lvl="1" indent="0">
              <a:buClr>
                <a:schemeClr val="tx1"/>
              </a:buClr>
              <a:buNone/>
            </a:pPr>
            <a:r>
              <a:rPr lang="en-US" altLang="zh-CN" dirty="0">
                <a:latin typeface="+mj-ea"/>
              </a:rPr>
              <a:t> </a:t>
            </a:r>
            <a:r>
              <a:rPr lang="en-US" altLang="zh-CN" dirty="0" smtClean="0">
                <a:latin typeface="+mj-ea"/>
              </a:rPr>
              <a:t>    </a:t>
            </a:r>
            <a:r>
              <a:rPr lang="zh-CN" altLang="en-US" dirty="0" smtClean="0">
                <a:latin typeface="+mj-ea"/>
              </a:rPr>
              <a:t>不是</a:t>
            </a:r>
            <a:r>
              <a:rPr lang="zh-CN" altLang="en-US" dirty="0">
                <a:latin typeface="+mj-ea"/>
              </a:rPr>
              <a:t>主流威胁</a:t>
            </a:r>
          </a:p>
          <a:p>
            <a:pPr marL="342900" lvl="1" indent="-342900">
              <a:buClr>
                <a:schemeClr val="tx1"/>
              </a:buClr>
              <a:buFont typeface="Arial" pitchFamily="34" charset="0"/>
              <a:buChar char="•"/>
            </a:pPr>
            <a:r>
              <a:rPr lang="zh-CN" altLang="en-US" dirty="0">
                <a:latin typeface="+mj-ea"/>
              </a:rPr>
              <a:t>互联网进入木马病毒经济时代</a:t>
            </a:r>
          </a:p>
          <a:p>
            <a:pPr marL="342900" lvl="1" indent="-342900">
              <a:buClr>
                <a:schemeClr val="tx1"/>
              </a:buClr>
              <a:buFont typeface="Arial" pitchFamily="34" charset="0"/>
              <a:buChar char="•"/>
            </a:pPr>
            <a:r>
              <a:rPr lang="zh-CN" altLang="en-US" dirty="0">
                <a:latin typeface="+mj-ea"/>
              </a:rPr>
              <a:t>木马病毒反扑，明目张胆对抗安全</a:t>
            </a:r>
            <a:r>
              <a:rPr lang="zh-CN" altLang="en-US" dirty="0" smtClean="0">
                <a:latin typeface="+mj-ea"/>
              </a:rPr>
              <a:t>软件</a:t>
            </a:r>
            <a:endParaRPr lang="en-US" altLang="zh-CN" dirty="0" smtClean="0">
              <a:latin typeface="+mj-ea"/>
            </a:endParaRPr>
          </a:p>
          <a:p>
            <a:pPr marL="0" lvl="1" indent="0">
              <a:buClr>
                <a:schemeClr val="tx1"/>
              </a:buClr>
              <a:buNone/>
            </a:pPr>
            <a:r>
              <a:rPr lang="en-US" altLang="zh-CN" dirty="0" smtClean="0">
                <a:latin typeface="+mj-ea"/>
              </a:rPr>
              <a:t>     </a:t>
            </a:r>
            <a:r>
              <a:rPr lang="zh-CN" altLang="en-US" dirty="0" smtClean="0">
                <a:latin typeface="+mj-ea"/>
              </a:rPr>
              <a:t>商业化</a:t>
            </a:r>
            <a:r>
              <a:rPr lang="zh-CN" altLang="en-US" dirty="0">
                <a:latin typeface="+mj-ea"/>
              </a:rPr>
              <a:t>运作迹象明显</a:t>
            </a:r>
          </a:p>
          <a:p>
            <a:pPr lvl="1">
              <a:buClr>
                <a:schemeClr val="tx1"/>
              </a:buClr>
            </a:pPr>
            <a:endParaRPr kumimoji="1" lang="zh-CN" altLang="en-US" dirty="0" smtClean="0"/>
          </a:p>
          <a:p>
            <a:pPr lvl="1">
              <a:buClr>
                <a:schemeClr val="tx1"/>
              </a:buClr>
            </a:pPr>
            <a:endParaRPr kumimoji="1" lang="zh-CN" altLang="en-US" dirty="0" smtClean="0"/>
          </a:p>
          <a:p>
            <a:pPr lvl="1">
              <a:buClr>
                <a:schemeClr val="tx1"/>
              </a:buClr>
            </a:pPr>
            <a:endParaRPr kumimoji="1" lang="en-US" altLang="zh-CN" dirty="0" smtClean="0"/>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3866825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木马病毒传播方式</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latin typeface="+mj-ea"/>
              </a:rPr>
              <a:t>通过</a:t>
            </a:r>
            <a:r>
              <a:rPr lang="zh-CN" altLang="en-US" dirty="0">
                <a:latin typeface="+mj-ea"/>
              </a:rPr>
              <a:t>一些有用的功能来引起用户的兴趣，从而诱使用户运行木马</a:t>
            </a:r>
            <a:r>
              <a:rPr lang="zh-CN" altLang="en-US" dirty="0">
                <a:latin typeface="+mj-ea"/>
              </a:rPr>
              <a:t>程序</a:t>
            </a:r>
            <a:endParaRPr lang="en-US" altLang="zh-CN" dirty="0">
              <a:latin typeface="+mj-ea"/>
            </a:endParaRPr>
          </a:p>
          <a:p>
            <a:pPr marL="342900" lvl="1" indent="-342900">
              <a:buClr>
                <a:schemeClr val="tx1"/>
              </a:buClr>
              <a:buFont typeface="Arial" pitchFamily="34" charset="0"/>
              <a:buChar char="•"/>
            </a:pPr>
            <a:r>
              <a:rPr lang="zh-CN" altLang="en-US" dirty="0">
                <a:latin typeface="+mj-ea"/>
              </a:rPr>
              <a:t>木马被绑定在一些实用工具上</a:t>
            </a:r>
          </a:p>
          <a:p>
            <a:pPr marL="342900" lvl="1" indent="-342900">
              <a:buClr>
                <a:schemeClr val="tx1"/>
              </a:buClr>
              <a:buFont typeface="Arial" pitchFamily="34" charset="0"/>
              <a:buChar char="•"/>
            </a:pPr>
            <a:r>
              <a:rPr lang="zh-CN" altLang="en-US" dirty="0">
                <a:latin typeface="+mj-ea"/>
              </a:rPr>
              <a:t>利用目标机漏洞获得权限后，在目标上安装木马</a:t>
            </a:r>
          </a:p>
          <a:p>
            <a:pPr marL="342900" lvl="1" indent="-342900">
              <a:buClr>
                <a:schemeClr val="tx1"/>
              </a:buClr>
              <a:buFont typeface="Arial" pitchFamily="34" charset="0"/>
              <a:buChar char="•"/>
            </a:pPr>
            <a:r>
              <a:rPr lang="zh-CN" altLang="en-US" dirty="0">
                <a:latin typeface="+mj-ea"/>
              </a:rPr>
              <a:t>中了木马下载器的主机源源不断地从攻击者网站下载变种新</a:t>
            </a:r>
            <a:r>
              <a:rPr lang="zh-CN" altLang="en-US" dirty="0">
                <a:latin typeface="+mj-ea"/>
              </a:rPr>
              <a:t>木马</a:t>
            </a:r>
          </a:p>
          <a:p>
            <a:pPr lvl="1">
              <a:buClr>
                <a:schemeClr val="tx1"/>
              </a:buClr>
            </a:pPr>
            <a:endParaRPr kumimoji="1" lang="en-US" altLang="zh-CN" dirty="0" smtClean="0"/>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1902300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木马病毒工作原理</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t>木马</a:t>
            </a:r>
            <a:r>
              <a:rPr lang="zh-CN" altLang="en-US" dirty="0"/>
              <a:t>实际就是一个</a:t>
            </a:r>
            <a:r>
              <a:rPr lang="en-US" altLang="zh-CN" dirty="0"/>
              <a:t>C/S</a:t>
            </a:r>
            <a:r>
              <a:rPr lang="zh-CN" altLang="en-US" dirty="0"/>
              <a:t>模式的程序（里应外合）</a:t>
            </a:r>
            <a:endParaRPr lang="en-US" altLang="zh-CN" dirty="0"/>
          </a:p>
          <a:p>
            <a:pPr lvl="1">
              <a:buClr>
                <a:schemeClr val="tx1"/>
              </a:buClr>
            </a:pPr>
            <a:endParaRPr kumimoji="1" lang="en-US" altLang="zh-CN" dirty="0" smtClean="0"/>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76872"/>
            <a:ext cx="756084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5510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病毒攻击</a:t>
            </a:r>
            <a:r>
              <a:rPr lang="en-US" altLang="zh-CN" dirty="0" smtClean="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5040560"/>
          </a:xfrm>
        </p:spPr>
        <p:txBody>
          <a:bodyPr/>
          <a:lstStyle/>
          <a:p>
            <a:pPr marL="342900" lvl="1" indent="-342900">
              <a:buClr>
                <a:schemeClr val="tx1"/>
              </a:buClr>
              <a:buFont typeface="Arial" pitchFamily="34" charset="0"/>
              <a:buChar char="•"/>
            </a:pPr>
            <a:r>
              <a:rPr lang="zh-CN" altLang="en-US" dirty="0" smtClean="0">
                <a:latin typeface="+mj-ea"/>
              </a:rPr>
              <a:t>安全</a:t>
            </a:r>
            <a:r>
              <a:rPr lang="zh-CN" altLang="en-US" dirty="0">
                <a:latin typeface="+mj-ea"/>
              </a:rPr>
              <a:t>意识，对可能出现的安全威胁</a:t>
            </a:r>
            <a:r>
              <a:rPr lang="zh-CN" altLang="en-US" dirty="0" smtClean="0">
                <a:latin typeface="+mj-ea"/>
              </a:rPr>
              <a:t>保持警惕</a:t>
            </a:r>
            <a:endParaRPr lang="en-US" altLang="zh-CN" dirty="0" smtClean="0">
              <a:latin typeface="+mj-ea"/>
            </a:endParaRPr>
          </a:p>
          <a:p>
            <a:pPr lvl="1">
              <a:buClr>
                <a:schemeClr val="tx1"/>
              </a:buClr>
            </a:pPr>
            <a:r>
              <a:rPr kumimoji="1" lang="zh-CN" altLang="en-US" dirty="0" smtClean="0"/>
              <a:t>不</a:t>
            </a:r>
            <a:r>
              <a:rPr kumimoji="1" lang="zh-CN" altLang="en-US" dirty="0"/>
              <a:t>随便安装下载的免费软件</a:t>
            </a:r>
          </a:p>
          <a:p>
            <a:pPr lvl="1">
              <a:buClr>
                <a:schemeClr val="tx1"/>
              </a:buClr>
            </a:pPr>
            <a:r>
              <a:rPr kumimoji="1" lang="zh-CN" altLang="en-US" dirty="0"/>
              <a:t>正确</a:t>
            </a:r>
            <a:r>
              <a:rPr kumimoji="1" lang="zh-CN" altLang="en-US" dirty="0"/>
              <a:t>设置</a:t>
            </a:r>
            <a:r>
              <a:rPr kumimoji="1" lang="zh-CN" altLang="en-US" dirty="0"/>
              <a:t>浏览器</a:t>
            </a:r>
            <a:r>
              <a:rPr kumimoji="1" lang="zh-CN" altLang="en-US" dirty="0"/>
              <a:t>安</a:t>
            </a:r>
            <a:r>
              <a:rPr kumimoji="1" lang="zh-CN" altLang="en-US" dirty="0"/>
              <a:t>全域</a:t>
            </a:r>
          </a:p>
          <a:p>
            <a:pPr lvl="1">
              <a:buClr>
                <a:schemeClr val="tx1"/>
              </a:buClr>
            </a:pPr>
            <a:r>
              <a:rPr kumimoji="1" lang="zh-CN" altLang="en-US" dirty="0"/>
              <a:t>保持操作系统</a:t>
            </a:r>
            <a:r>
              <a:rPr kumimoji="1" lang="zh-CN" altLang="en-US" dirty="0" smtClean="0"/>
              <a:t>的及时打补丁</a:t>
            </a:r>
            <a:endParaRPr kumimoji="1" lang="en-US" altLang="zh-CN" dirty="0" smtClean="0"/>
          </a:p>
          <a:p>
            <a:pPr marL="342900" lvl="1" indent="-342900">
              <a:buClr>
                <a:schemeClr val="tx1"/>
              </a:buClr>
              <a:buFont typeface="Arial" pitchFamily="34" charset="0"/>
              <a:buChar char="•"/>
            </a:pPr>
            <a:r>
              <a:rPr lang="zh-CN" altLang="en-US" dirty="0" smtClean="0">
                <a:latin typeface="+mj-ea"/>
              </a:rPr>
              <a:t>安装杀毒软件，及时更新病毒库</a:t>
            </a:r>
            <a:endParaRPr lang="en-US" altLang="zh-CN" dirty="0" smtClean="0">
              <a:latin typeface="+mj-ea"/>
            </a:endParaRPr>
          </a:p>
          <a:p>
            <a:pPr marL="342900" lvl="1" indent="-342900">
              <a:buClr>
                <a:schemeClr val="tx1"/>
              </a:buClr>
              <a:buFont typeface="Arial" pitchFamily="34" charset="0"/>
              <a:buChar char="•"/>
            </a:pPr>
            <a:r>
              <a:rPr lang="zh-CN" altLang="en-US" dirty="0">
                <a:latin typeface="+mj-ea"/>
              </a:rPr>
              <a:t> 基于网络的防御</a:t>
            </a:r>
            <a:r>
              <a:rPr lang="zh-CN" altLang="en-US" dirty="0" smtClean="0">
                <a:latin typeface="+mj-ea"/>
              </a:rPr>
              <a:t>方式，通过防火墙进行防御</a:t>
            </a:r>
            <a:endParaRPr lang="zh-CN" altLang="en-US" dirty="0">
              <a:latin typeface="+mj-ea"/>
            </a:endParaRPr>
          </a:p>
          <a:p>
            <a:pPr marL="342900" lvl="1" indent="-342900">
              <a:buClr>
                <a:schemeClr val="tx1"/>
              </a:buClr>
              <a:buFont typeface="Arial" pitchFamily="34" charset="0"/>
              <a:buChar char="•"/>
            </a:pPr>
            <a:endParaRPr lang="en-US" altLang="zh-CN" dirty="0" smtClean="0">
              <a:latin typeface="+mj-ea"/>
            </a:endParaRPr>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3025506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社会工程学</a:t>
            </a:r>
            <a:r>
              <a:rPr lang="en-US" altLang="zh-CN" dirty="0" smtClean="0"/>
              <a:t>-</a:t>
            </a:r>
            <a:r>
              <a:rPr lang="zh-CN" altLang="en-US" dirty="0" smtClean="0"/>
              <a:t>攻击原理</a:t>
            </a:r>
            <a:endParaRPr lang="zh-CN" altLang="en-US" dirty="0"/>
          </a:p>
        </p:txBody>
      </p:sp>
      <p:sp>
        <p:nvSpPr>
          <p:cNvPr id="5" name="内容占位符 4"/>
          <p:cNvSpPr>
            <a:spLocks noGrp="1"/>
          </p:cNvSpPr>
          <p:nvPr>
            <p:ph idx="1"/>
          </p:nvPr>
        </p:nvSpPr>
        <p:spPr>
          <a:xfrm>
            <a:off x="457200" y="1340768"/>
            <a:ext cx="8363272" cy="5517232"/>
          </a:xfrm>
        </p:spPr>
        <p:txBody>
          <a:bodyPr/>
          <a:lstStyle/>
          <a:p>
            <a:pPr marL="342900" lvl="1" indent="-342900">
              <a:buClr>
                <a:schemeClr val="tx1"/>
              </a:buClr>
              <a:buFont typeface="Arial" pitchFamily="34" charset="0"/>
              <a:buChar char="•"/>
            </a:pPr>
            <a:r>
              <a:rPr lang="zh-CN" altLang="en-US" dirty="0" smtClean="0">
                <a:cs typeface="+mn-cs"/>
              </a:rPr>
              <a:t>社会</a:t>
            </a:r>
            <a:r>
              <a:rPr lang="zh-CN" altLang="en-US" dirty="0">
                <a:cs typeface="+mn-cs"/>
              </a:rPr>
              <a:t>工程学</a:t>
            </a:r>
            <a:r>
              <a:rPr lang="zh-CN" altLang="en-US" dirty="0">
                <a:cs typeface="+mn-cs"/>
              </a:rPr>
              <a:t>与黑客使用的其他技术具有很大的差别，它所研究的对象不是严谨的计算机技术，而是目标网络的人员</a:t>
            </a:r>
            <a:r>
              <a:rPr lang="zh-CN" altLang="en-US" dirty="0" smtClean="0">
                <a:cs typeface="+mn-cs"/>
              </a:rPr>
              <a:t>。</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社会</a:t>
            </a:r>
            <a:r>
              <a:rPr lang="zh-CN" altLang="en-US" dirty="0">
                <a:cs typeface="+mn-cs"/>
              </a:rPr>
              <a:t>工程学主要是利用说服或欺骗的方法来获得对信息系统的</a:t>
            </a:r>
            <a:r>
              <a:rPr lang="zh-CN" altLang="en-US" dirty="0" smtClean="0">
                <a:cs typeface="+mn-cs"/>
              </a:rPr>
              <a:t>访问，这种</a:t>
            </a:r>
            <a:r>
              <a:rPr lang="zh-CN" altLang="en-US" dirty="0">
                <a:cs typeface="+mn-cs"/>
              </a:rPr>
              <a:t>说服和欺骗通常是通过和人交流或其他互动方式实现的</a:t>
            </a:r>
            <a:r>
              <a:rPr lang="zh-CN" altLang="en-US" dirty="0">
                <a:cs typeface="+mn-cs"/>
              </a:rPr>
              <a:t>。</a:t>
            </a:r>
            <a:endParaRPr lang="en-US" altLang="zh-CN" dirty="0">
              <a:cs typeface="+mn-cs"/>
            </a:endParaRPr>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2941726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黑客的印象</a:t>
            </a:r>
            <a:endParaRPr lang="zh-CN"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2766" y="1447006"/>
            <a:ext cx="314325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652120" y="1844824"/>
            <a:ext cx="1656184" cy="1884618"/>
          </a:xfrm>
          <a:prstGeom prst="rect">
            <a:avLst/>
          </a:prstGeom>
        </p:spPr>
        <p:txBody>
          <a:bodyPr wrap="square">
            <a:spAutoFit/>
          </a:bodyPr>
          <a:lstStyle/>
          <a:p>
            <a:pPr lvl="1" eaLnBrk="0" hangingPunct="0">
              <a:lnSpc>
                <a:spcPct val="150000"/>
              </a:lnSpc>
              <a:spcBef>
                <a:spcPct val="20000"/>
              </a:spcBef>
            </a:pPr>
            <a:r>
              <a:rPr lang="zh-CN" altLang="en-US" sz="2000" dirty="0">
                <a:latin typeface="微软雅黑" pitchFamily="34" charset="-122"/>
                <a:ea typeface="微软雅黑" pitchFamily="34" charset="-122"/>
              </a:rPr>
              <a:t>黑</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客</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帝</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国</a:t>
            </a:r>
          </a:p>
        </p:txBody>
      </p:sp>
    </p:spTree>
    <p:extLst>
      <p:ext uri="{BB962C8B-B14F-4D97-AF65-F5344CB8AC3E}">
        <p14:creationId xmlns:p14="http://schemas.microsoft.com/office/powerpoint/2010/main" val="2390656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社会工程学</a:t>
            </a:r>
            <a:r>
              <a:rPr lang="en-US" altLang="zh-CN" dirty="0" smtClean="0"/>
              <a:t>-</a:t>
            </a:r>
            <a:r>
              <a:rPr lang="zh-CN" altLang="en-US" dirty="0" smtClean="0"/>
              <a:t>常用方法</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物理</a:t>
            </a:r>
            <a:r>
              <a:rPr lang="zh-CN" altLang="en-US" dirty="0">
                <a:cs typeface="+mn-cs"/>
              </a:rPr>
              <a:t>攻击</a:t>
            </a:r>
          </a:p>
          <a:p>
            <a:pPr marL="342900" lvl="1" indent="-342900">
              <a:buClr>
                <a:schemeClr val="tx1"/>
              </a:buClr>
              <a:buFont typeface="Arial" pitchFamily="34" charset="0"/>
              <a:buChar char="•"/>
            </a:pPr>
            <a:r>
              <a:rPr lang="zh-CN" altLang="en-US" dirty="0">
                <a:cs typeface="+mn-cs"/>
              </a:rPr>
              <a:t>电话攻击</a:t>
            </a:r>
          </a:p>
          <a:p>
            <a:pPr marL="342900" lvl="1" indent="-342900">
              <a:buClr>
                <a:schemeClr val="tx1"/>
              </a:buClr>
              <a:buFont typeface="Arial" pitchFamily="34" charset="0"/>
              <a:buChar char="•"/>
            </a:pPr>
            <a:r>
              <a:rPr lang="zh-CN" altLang="en-US" dirty="0">
                <a:cs typeface="+mn-cs"/>
              </a:rPr>
              <a:t>翻垃圾</a:t>
            </a:r>
          </a:p>
          <a:p>
            <a:pPr marL="342900" lvl="1" indent="-342900">
              <a:buClr>
                <a:schemeClr val="tx1"/>
              </a:buClr>
              <a:buFont typeface="Arial" pitchFamily="34" charset="0"/>
              <a:buChar char="•"/>
            </a:pPr>
            <a:r>
              <a:rPr lang="zh-CN" altLang="en-US" dirty="0">
                <a:cs typeface="+mn-cs"/>
              </a:rPr>
              <a:t>互联网</a:t>
            </a:r>
            <a:endParaRPr lang="en-US" altLang="zh-CN" dirty="0">
              <a:cs typeface="+mn-cs"/>
            </a:endParaRPr>
          </a:p>
          <a:p>
            <a:pPr marL="342900" lvl="1" indent="-342900">
              <a:buClr>
                <a:schemeClr val="tx1"/>
              </a:buClr>
              <a:buFont typeface="Arial" pitchFamily="34" charset="0"/>
              <a:buChar char="•"/>
            </a:pPr>
            <a:r>
              <a:rPr lang="zh-CN" altLang="en-US" dirty="0">
                <a:cs typeface="+mn-cs"/>
              </a:rPr>
              <a:t>电子邮件</a:t>
            </a:r>
            <a:endParaRPr lang="en-US" altLang="zh-CN" dirty="0">
              <a:cs typeface="+mn-cs"/>
            </a:endParaRPr>
          </a:p>
          <a:p>
            <a:pPr marL="457200" lvl="1" indent="0">
              <a:buClr>
                <a:schemeClr val="tx1"/>
              </a:buClr>
              <a:buNone/>
            </a:pPr>
            <a:endParaRPr kumimoji="1" lang="zh-CN" altLang="en-US" dirty="0"/>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1708663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社会工程学</a:t>
            </a:r>
            <a:r>
              <a:rPr lang="en-US" altLang="zh-CN" dirty="0" smtClean="0"/>
              <a:t>-</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提高全员安全意识</a:t>
            </a:r>
            <a:endParaRPr lang="en-US" altLang="zh-CN" dirty="0" smtClean="0">
              <a:cs typeface="+mn-cs"/>
            </a:endParaRPr>
          </a:p>
          <a:p>
            <a:pPr marL="342900" lvl="1" indent="-342900">
              <a:buClr>
                <a:schemeClr val="tx1"/>
              </a:buClr>
              <a:buFont typeface="Arial" pitchFamily="34" charset="0"/>
              <a:buChar char="•"/>
            </a:pPr>
            <a:r>
              <a:rPr lang="en-US" altLang="zh-CN" dirty="0" err="1">
                <a:cs typeface="+mn-cs"/>
              </a:rPr>
              <a:t>制定完善的安全管理制度</a:t>
            </a:r>
            <a:endParaRPr lang="en-US" altLang="zh-CN" dirty="0">
              <a:cs typeface="+mn-cs"/>
            </a:endParaRPr>
          </a:p>
          <a:p>
            <a:pPr marL="342900" lvl="1" indent="-342900">
              <a:buClr>
                <a:schemeClr val="tx1"/>
              </a:buClr>
              <a:buFont typeface="Arial" pitchFamily="34" charset="0"/>
              <a:buChar char="•"/>
            </a:pPr>
            <a:r>
              <a:rPr lang="zh-CN" altLang="en-US" dirty="0">
                <a:cs typeface="+mn-cs"/>
              </a:rPr>
              <a:t>采用认证</a:t>
            </a:r>
            <a:r>
              <a:rPr lang="zh-CN" altLang="en-US" dirty="0" smtClean="0">
                <a:cs typeface="+mn-cs"/>
              </a:rPr>
              <a:t>码，进行身份认证</a:t>
            </a:r>
            <a:endParaRPr lang="zh-CN" altLang="en-US" dirty="0">
              <a:cs typeface="+mn-cs"/>
            </a:endParaRPr>
          </a:p>
          <a:p>
            <a:pPr lvl="1">
              <a:buClr>
                <a:schemeClr val="tx1"/>
              </a:buClr>
            </a:pP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3534908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a:t>
            </a:r>
            <a:r>
              <a:rPr lang="zh-CN" altLang="en-US" dirty="0" smtClean="0"/>
              <a:t>攻击原理</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solidFill>
                  <a:srgbClr val="000000"/>
                </a:solidFill>
                <a:latin typeface="楷体_GB2312" pitchFamily="18" charset="0"/>
              </a:rPr>
              <a:t>一些</a:t>
            </a:r>
            <a:r>
              <a:rPr lang="zh-CN" altLang="en-US" dirty="0">
                <a:solidFill>
                  <a:srgbClr val="000000"/>
                </a:solidFill>
                <a:latin typeface="楷体_GB2312" pitchFamily="18" charset="0"/>
              </a:rPr>
              <a:t>底层的网络协议来说，对于安全的考虑有着先天的不足，部分网络协议具有严重的安全漏洞。通过对网络标准协议的分析，</a:t>
            </a:r>
            <a:r>
              <a:rPr lang="zh-CN" altLang="en-US" dirty="0" smtClean="0">
                <a:solidFill>
                  <a:srgbClr val="000000"/>
                </a:solidFill>
                <a:latin typeface="楷体_GB2312" pitchFamily="18" charset="0"/>
              </a:rPr>
              <a:t>黑客从中</a:t>
            </a:r>
            <a:r>
              <a:rPr lang="zh-CN" altLang="en-US" dirty="0">
                <a:solidFill>
                  <a:srgbClr val="000000"/>
                </a:solidFill>
                <a:latin typeface="楷体_GB2312" pitchFamily="18" charset="0"/>
              </a:rPr>
              <a:t>总结出针对协议的攻击过程，利用协议的漏洞实现对目标网络的攻击</a:t>
            </a:r>
            <a:r>
              <a:rPr lang="zh-CN" altLang="en-US" dirty="0">
                <a:solidFill>
                  <a:srgbClr val="000000"/>
                </a:solidFill>
                <a:latin typeface="楷体_GB2312" pitchFamily="18" charset="0"/>
              </a:rPr>
              <a:t>。</a:t>
            </a:r>
            <a:endParaRPr lang="en-US" altLang="zh-CN" dirty="0">
              <a:solidFill>
                <a:srgbClr val="000000"/>
              </a:solidFill>
              <a:latin typeface="楷体_GB2312" pitchFamily="18" charset="0"/>
            </a:endParaRPr>
          </a:p>
          <a:p>
            <a:pPr lvl="1">
              <a:buClr>
                <a:schemeClr val="tx1"/>
              </a:buClr>
            </a:pPr>
            <a:endParaRPr kumimoji="1" lang="en-US" altLang="zh-CN" dirty="0"/>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1792292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a:t>
            </a:r>
            <a:r>
              <a:rPr lang="zh-CN" altLang="en-US" dirty="0" smtClean="0"/>
              <a:t>攻击方法</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smtClean="0">
                <a:cs typeface="+mn-cs"/>
              </a:rPr>
              <a:t>ARP</a:t>
            </a:r>
            <a:r>
              <a:rPr lang="zh-CN" altLang="en-US" dirty="0">
                <a:cs typeface="+mn-cs"/>
              </a:rPr>
              <a:t>欺骗攻击</a:t>
            </a:r>
            <a:endParaRPr lang="en-US" altLang="zh-CN" dirty="0">
              <a:cs typeface="+mn-cs"/>
            </a:endParaRPr>
          </a:p>
          <a:p>
            <a:pPr marL="342900" lvl="1" indent="-342900">
              <a:buClr>
                <a:schemeClr val="tx1"/>
              </a:buClr>
              <a:buFont typeface="Arial" pitchFamily="34" charset="0"/>
              <a:buChar char="•"/>
            </a:pPr>
            <a:r>
              <a:rPr lang="en-US" altLang="zh-CN" dirty="0">
                <a:cs typeface="+mn-cs"/>
              </a:rPr>
              <a:t>IP</a:t>
            </a:r>
            <a:r>
              <a:rPr lang="zh-CN" altLang="en-US" dirty="0">
                <a:cs typeface="+mn-cs"/>
              </a:rPr>
              <a:t>地址</a:t>
            </a:r>
            <a:r>
              <a:rPr lang="zh-CN" altLang="en-US" dirty="0">
                <a:cs typeface="+mn-cs"/>
              </a:rPr>
              <a:t>欺骗攻击</a:t>
            </a:r>
            <a:endParaRPr lang="en-US" altLang="zh-CN" dirty="0">
              <a:cs typeface="+mn-cs"/>
            </a:endParaRPr>
          </a:p>
          <a:p>
            <a:pPr marL="342900" lvl="1" indent="-342900">
              <a:buClr>
                <a:schemeClr val="tx1"/>
              </a:buClr>
              <a:buFont typeface="Arial" pitchFamily="34" charset="0"/>
              <a:buChar char="•"/>
            </a:pPr>
            <a:r>
              <a:rPr lang="en-US" altLang="zh-CN" dirty="0">
                <a:cs typeface="+mn-cs"/>
              </a:rPr>
              <a:t>DNS</a:t>
            </a:r>
            <a:r>
              <a:rPr lang="zh-CN" altLang="en-US" dirty="0">
                <a:cs typeface="+mn-cs"/>
              </a:rPr>
              <a:t>投毒</a:t>
            </a:r>
            <a:endParaRPr lang="en-US" altLang="zh-CN" dirty="0">
              <a:cs typeface="+mn-cs"/>
            </a:endParaRPr>
          </a:p>
          <a:p>
            <a:pPr marL="342900" lvl="1" indent="-342900">
              <a:buClr>
                <a:schemeClr val="tx1"/>
              </a:buClr>
              <a:buFont typeface="Arial" pitchFamily="34" charset="0"/>
              <a:buChar char="•"/>
            </a:pPr>
            <a:endParaRPr lang="en-US" altLang="zh-CN" dirty="0"/>
          </a:p>
        </p:txBody>
      </p:sp>
    </p:spTree>
    <p:extLst>
      <p:ext uri="{BB962C8B-B14F-4D97-AF65-F5344CB8AC3E}">
        <p14:creationId xmlns:p14="http://schemas.microsoft.com/office/powerpoint/2010/main" val="38662034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-ARP</a:t>
            </a:r>
            <a:r>
              <a:rPr lang="zh-CN" altLang="en-US" dirty="0" smtClean="0"/>
              <a:t>欺骗原理</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419225"/>
            <a:ext cx="73437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244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-ARP</a:t>
            </a:r>
            <a:r>
              <a:rPr lang="zh-CN" altLang="en-US" dirty="0" smtClean="0"/>
              <a:t>欺骗原理</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a:cs typeface="+mn-cs"/>
              </a:rPr>
              <a:t>Hacker</a:t>
            </a:r>
            <a:r>
              <a:rPr lang="zh-CN" altLang="en-US" dirty="0">
                <a:cs typeface="+mn-cs"/>
              </a:rPr>
              <a:t>发送伪装的</a:t>
            </a:r>
            <a:r>
              <a:rPr lang="en-US" altLang="zh-CN" dirty="0">
                <a:cs typeface="+mn-cs"/>
              </a:rPr>
              <a:t>ARP  Reply</a:t>
            </a:r>
            <a:r>
              <a:rPr lang="zh-CN" altLang="en-US" dirty="0">
                <a:cs typeface="+mn-cs"/>
              </a:rPr>
              <a:t>告诉</a:t>
            </a:r>
            <a:r>
              <a:rPr lang="en-US" altLang="zh-CN" dirty="0">
                <a:cs typeface="+mn-cs"/>
              </a:rPr>
              <a:t>A</a:t>
            </a:r>
            <a:r>
              <a:rPr lang="zh-CN" altLang="en-US" dirty="0">
                <a:cs typeface="+mn-cs"/>
              </a:rPr>
              <a:t>，计算机的</a:t>
            </a:r>
            <a:r>
              <a:rPr lang="en-US" altLang="zh-CN" dirty="0">
                <a:cs typeface="+mn-cs"/>
              </a:rPr>
              <a:t>MAC</a:t>
            </a:r>
            <a:r>
              <a:rPr lang="zh-CN" altLang="en-US" dirty="0">
                <a:cs typeface="+mn-cs"/>
              </a:rPr>
              <a:t>地址是</a:t>
            </a:r>
            <a:r>
              <a:rPr lang="en-US" altLang="zh-CN" dirty="0">
                <a:cs typeface="+mn-cs"/>
              </a:rPr>
              <a:t>Hacker</a:t>
            </a:r>
            <a:r>
              <a:rPr lang="zh-CN" altLang="en-US" dirty="0">
                <a:cs typeface="+mn-cs"/>
              </a:rPr>
              <a:t>计算机的</a:t>
            </a:r>
            <a:r>
              <a:rPr lang="en-US" altLang="zh-CN" dirty="0">
                <a:cs typeface="+mn-cs"/>
              </a:rPr>
              <a:t>MAC</a:t>
            </a:r>
            <a:r>
              <a:rPr lang="zh-CN" altLang="en-US" dirty="0" smtClean="0">
                <a:cs typeface="+mn-cs"/>
              </a:rPr>
              <a:t>地址。</a:t>
            </a:r>
            <a:endParaRPr lang="en-US" altLang="zh-CN" dirty="0" smtClean="0">
              <a:cs typeface="+mn-cs"/>
            </a:endParaRPr>
          </a:p>
          <a:p>
            <a:pPr marL="342900" lvl="1" indent="-342900">
              <a:buClr>
                <a:schemeClr val="tx1"/>
              </a:buClr>
              <a:buFont typeface="Arial" pitchFamily="34" charset="0"/>
              <a:buChar char="•"/>
            </a:pPr>
            <a:r>
              <a:rPr lang="en-US" altLang="zh-CN" dirty="0">
                <a:cs typeface="+mn-cs"/>
              </a:rPr>
              <a:t>Hacker</a:t>
            </a:r>
            <a:r>
              <a:rPr lang="zh-CN" altLang="en-US" dirty="0">
                <a:cs typeface="+mn-cs"/>
              </a:rPr>
              <a:t>发送伪装的</a:t>
            </a:r>
            <a:r>
              <a:rPr lang="en-US" altLang="zh-CN" dirty="0">
                <a:cs typeface="+mn-cs"/>
              </a:rPr>
              <a:t>ARP  Reply</a:t>
            </a:r>
            <a:r>
              <a:rPr lang="zh-CN" altLang="en-US" dirty="0">
                <a:cs typeface="+mn-cs"/>
              </a:rPr>
              <a:t>告诉</a:t>
            </a:r>
            <a:r>
              <a:rPr lang="en-US" altLang="zh-CN" dirty="0">
                <a:cs typeface="+mn-cs"/>
              </a:rPr>
              <a:t>B</a:t>
            </a:r>
            <a:r>
              <a:rPr lang="zh-CN" altLang="en-US" dirty="0">
                <a:cs typeface="+mn-cs"/>
              </a:rPr>
              <a:t>，计算机的</a:t>
            </a:r>
            <a:r>
              <a:rPr lang="en-US" altLang="zh-CN" dirty="0">
                <a:cs typeface="+mn-cs"/>
              </a:rPr>
              <a:t>MAC</a:t>
            </a:r>
            <a:r>
              <a:rPr lang="zh-CN" altLang="en-US" dirty="0">
                <a:cs typeface="+mn-cs"/>
              </a:rPr>
              <a:t>地址是</a:t>
            </a:r>
            <a:r>
              <a:rPr lang="en-US" altLang="zh-CN" dirty="0">
                <a:cs typeface="+mn-cs"/>
              </a:rPr>
              <a:t>Hacker</a:t>
            </a:r>
            <a:r>
              <a:rPr lang="zh-CN" altLang="en-US" dirty="0">
                <a:cs typeface="+mn-cs"/>
              </a:rPr>
              <a:t>计算机的</a:t>
            </a:r>
            <a:r>
              <a:rPr lang="en-US" altLang="zh-CN" dirty="0">
                <a:cs typeface="+mn-cs"/>
              </a:rPr>
              <a:t>MAC</a:t>
            </a:r>
            <a:r>
              <a:rPr lang="zh-CN" altLang="en-US" dirty="0" smtClean="0">
                <a:cs typeface="+mn-cs"/>
              </a:rPr>
              <a:t>地址。</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这样</a:t>
            </a:r>
            <a:r>
              <a:rPr lang="en-US" altLang="zh-CN" dirty="0">
                <a:cs typeface="+mn-cs"/>
              </a:rPr>
              <a:t>A</a:t>
            </a:r>
            <a:r>
              <a:rPr lang="zh-CN" altLang="en-US" dirty="0">
                <a:cs typeface="+mn-cs"/>
              </a:rPr>
              <a:t>与</a:t>
            </a:r>
            <a:r>
              <a:rPr lang="en-US" altLang="zh-CN" dirty="0">
                <a:cs typeface="+mn-cs"/>
              </a:rPr>
              <a:t>B</a:t>
            </a:r>
            <a:r>
              <a:rPr lang="zh-CN" altLang="en-US" dirty="0">
                <a:cs typeface="+mn-cs"/>
              </a:rPr>
              <a:t>之间的通讯都将先经过</a:t>
            </a:r>
            <a:r>
              <a:rPr lang="en-US" altLang="zh-CN" dirty="0">
                <a:cs typeface="+mn-cs"/>
              </a:rPr>
              <a:t>Hacker</a:t>
            </a:r>
            <a:r>
              <a:rPr lang="zh-CN" altLang="en-US" dirty="0">
                <a:cs typeface="+mn-cs"/>
              </a:rPr>
              <a:t>，</a:t>
            </a:r>
            <a:r>
              <a:rPr lang="zh-CN" altLang="en-US" dirty="0" smtClean="0">
                <a:cs typeface="+mn-cs"/>
              </a:rPr>
              <a:t>然后由</a:t>
            </a:r>
            <a:r>
              <a:rPr lang="en-US" altLang="zh-CN" dirty="0">
                <a:cs typeface="+mn-cs"/>
              </a:rPr>
              <a:t>Hacker</a:t>
            </a:r>
            <a:r>
              <a:rPr lang="zh-CN" altLang="en-US" dirty="0">
                <a:cs typeface="+mn-cs"/>
              </a:rPr>
              <a:t>进行转发。于是</a:t>
            </a:r>
            <a:r>
              <a:rPr lang="en-US" altLang="zh-CN" dirty="0">
                <a:cs typeface="+mn-cs"/>
              </a:rPr>
              <a:t>Hacker</a:t>
            </a:r>
            <a:r>
              <a:rPr lang="zh-CN" altLang="en-US" dirty="0">
                <a:cs typeface="+mn-cs"/>
              </a:rPr>
              <a:t>可以捕获到所有</a:t>
            </a:r>
            <a:r>
              <a:rPr lang="en-US" altLang="zh-CN" dirty="0" smtClean="0">
                <a:cs typeface="+mn-cs"/>
              </a:rPr>
              <a:t>A</a:t>
            </a:r>
            <a:r>
              <a:rPr lang="zh-CN" altLang="en-US" dirty="0" smtClean="0">
                <a:cs typeface="+mn-cs"/>
              </a:rPr>
              <a:t>与</a:t>
            </a:r>
            <a:r>
              <a:rPr lang="en-US" altLang="zh-CN" dirty="0">
                <a:cs typeface="+mn-cs"/>
              </a:rPr>
              <a:t>B</a:t>
            </a:r>
            <a:r>
              <a:rPr lang="zh-CN" altLang="en-US" dirty="0">
                <a:cs typeface="+mn-cs"/>
              </a:rPr>
              <a:t>之间的数据传输（如用户名和密码</a:t>
            </a:r>
            <a:r>
              <a:rPr lang="zh-CN" altLang="en-US" dirty="0" smtClean="0">
                <a:cs typeface="+mn-cs"/>
              </a:rPr>
              <a:t>）。</a:t>
            </a:r>
            <a:endParaRPr lang="zh-CN" altLang="en-US" dirty="0">
              <a:cs typeface="+mn-cs"/>
            </a:endParaRPr>
          </a:p>
        </p:txBody>
      </p:sp>
    </p:spTree>
    <p:extLst>
      <p:ext uri="{BB962C8B-B14F-4D97-AF65-F5344CB8AC3E}">
        <p14:creationId xmlns:p14="http://schemas.microsoft.com/office/powerpoint/2010/main" val="31598070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-IP</a:t>
            </a:r>
            <a:r>
              <a:rPr lang="zh-CN" altLang="en-US" dirty="0" smtClean="0"/>
              <a:t>地址欺骗原理</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smtClean="0">
                <a:cs typeface="+mn-cs"/>
              </a:rPr>
              <a:t>TCP</a:t>
            </a:r>
            <a:r>
              <a:rPr lang="zh-CN" altLang="en-US" dirty="0">
                <a:cs typeface="+mn-cs"/>
              </a:rPr>
              <a:t>协议把通过连接而传输的数据看成是字节流，用一个</a:t>
            </a:r>
            <a:r>
              <a:rPr lang="en-US" altLang="zh-CN" dirty="0">
                <a:cs typeface="+mn-cs"/>
              </a:rPr>
              <a:t>32</a:t>
            </a:r>
            <a:r>
              <a:rPr lang="zh-CN" altLang="en-US" dirty="0">
                <a:cs typeface="+mn-cs"/>
              </a:rPr>
              <a:t>位整数对传送的字节编号，初始序列号</a:t>
            </a:r>
            <a:r>
              <a:rPr lang="en-US" altLang="zh-CN" dirty="0">
                <a:cs typeface="+mn-cs"/>
              </a:rPr>
              <a:t>(ISN)</a:t>
            </a:r>
            <a:r>
              <a:rPr lang="zh-CN" altLang="en-US" dirty="0">
                <a:cs typeface="+mn-cs"/>
              </a:rPr>
              <a:t>在</a:t>
            </a:r>
            <a:r>
              <a:rPr lang="en-US" altLang="zh-CN" dirty="0">
                <a:cs typeface="+mn-cs"/>
              </a:rPr>
              <a:t>TCP</a:t>
            </a:r>
            <a:r>
              <a:rPr lang="zh-CN" altLang="en-US" dirty="0">
                <a:cs typeface="+mn-cs"/>
              </a:rPr>
              <a:t>握手</a:t>
            </a:r>
            <a:r>
              <a:rPr lang="zh-CN" altLang="en-US" dirty="0">
                <a:cs typeface="+mn-cs"/>
              </a:rPr>
              <a:t>时</a:t>
            </a:r>
            <a:r>
              <a:rPr lang="zh-CN" altLang="en-US" dirty="0">
                <a:cs typeface="+mn-cs"/>
              </a:rPr>
              <a:t>产生。</a:t>
            </a:r>
            <a:endParaRPr lang="en-US" altLang="zh-CN" dirty="0">
              <a:cs typeface="+mn-cs"/>
            </a:endParaRPr>
          </a:p>
          <a:p>
            <a:pPr marL="342900" lvl="1" indent="-342900">
              <a:buClr>
                <a:schemeClr val="tx1"/>
              </a:buClr>
              <a:buFont typeface="Arial" pitchFamily="34" charset="0"/>
              <a:buChar char="•"/>
            </a:pPr>
            <a:r>
              <a:rPr lang="zh-CN" altLang="en-US" dirty="0">
                <a:cs typeface="+mn-cs"/>
              </a:rPr>
              <a:t>若攻击者假冒信任主机向目标主机发出</a:t>
            </a:r>
            <a:r>
              <a:rPr lang="en-US" altLang="zh-CN" dirty="0">
                <a:cs typeface="+mn-cs"/>
              </a:rPr>
              <a:t>TCP</a:t>
            </a:r>
            <a:r>
              <a:rPr lang="zh-CN" altLang="en-US" dirty="0">
                <a:cs typeface="+mn-cs"/>
              </a:rPr>
              <a:t>连接，并预测到目标主机的</a:t>
            </a:r>
            <a:r>
              <a:rPr lang="en-US" altLang="zh-CN" dirty="0">
                <a:cs typeface="+mn-cs"/>
              </a:rPr>
              <a:t>TCP</a:t>
            </a:r>
            <a:r>
              <a:rPr lang="zh-CN" altLang="en-US" dirty="0">
                <a:cs typeface="+mn-cs"/>
              </a:rPr>
              <a:t>序列号，攻击者就能使用有害数据包，从而蒙骗目标</a:t>
            </a:r>
            <a:r>
              <a:rPr lang="zh-CN" altLang="en-US" dirty="0" smtClean="0">
                <a:cs typeface="+mn-cs"/>
              </a:rPr>
              <a:t>主机。</a:t>
            </a:r>
            <a:endParaRPr lang="zh-CN" altLang="en-US" dirty="0">
              <a:cs typeface="+mn-cs"/>
            </a:endParaRPr>
          </a:p>
          <a:p>
            <a:pPr marL="342900" lvl="1" indent="-342900">
              <a:buClr>
                <a:schemeClr val="tx1"/>
              </a:buClr>
              <a:buFont typeface="Arial" pitchFamily="34" charset="0"/>
              <a:buChar char="•"/>
            </a:pPr>
            <a:endParaRPr lang="zh-CN" altLang="en-US" dirty="0">
              <a:cs typeface="+mn-cs"/>
            </a:endParaRPr>
          </a:p>
        </p:txBody>
      </p:sp>
    </p:spTree>
    <p:extLst>
      <p:ext uri="{BB962C8B-B14F-4D97-AF65-F5344CB8AC3E}">
        <p14:creationId xmlns:p14="http://schemas.microsoft.com/office/powerpoint/2010/main" val="14052496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-DNS</a:t>
            </a:r>
            <a:r>
              <a:rPr lang="zh-CN" altLang="en-US" dirty="0" smtClean="0"/>
              <a:t>投毒</a:t>
            </a:r>
            <a:endParaRPr lang="zh-CN" altLang="en-US" dirty="0"/>
          </a:p>
        </p:txBody>
      </p:sp>
      <p:sp>
        <p:nvSpPr>
          <p:cNvPr id="5" name="内容占位符 4"/>
          <p:cNvSpPr>
            <a:spLocks noGrp="1"/>
          </p:cNvSpPr>
          <p:nvPr>
            <p:ph idx="1"/>
          </p:nvPr>
        </p:nvSpPr>
        <p:spPr>
          <a:xfrm>
            <a:off x="457200" y="1340768"/>
            <a:ext cx="8363272" cy="5184576"/>
          </a:xfrm>
        </p:spPr>
        <p:txBody>
          <a:bodyPr/>
          <a:lstStyle/>
          <a:p>
            <a:pPr marL="342900" lvl="1" indent="-342900">
              <a:buClr>
                <a:schemeClr val="tx1"/>
              </a:buClr>
              <a:buFont typeface="Arial" pitchFamily="34" charset="0"/>
              <a:buChar char="•"/>
            </a:pPr>
            <a:r>
              <a:rPr lang="en-US" altLang="zh-CN" dirty="0">
                <a:cs typeface="+mn-cs"/>
              </a:rPr>
              <a:t>DNS</a:t>
            </a:r>
            <a:r>
              <a:rPr lang="zh-CN" altLang="en-US" dirty="0">
                <a:cs typeface="+mn-cs"/>
              </a:rPr>
              <a:t>的查询并不是由自己的机器完成的，</a:t>
            </a:r>
            <a:r>
              <a:rPr lang="en-US" altLang="zh-CN" dirty="0">
                <a:cs typeface="+mn-cs"/>
              </a:rPr>
              <a:t>DNS</a:t>
            </a:r>
            <a:r>
              <a:rPr lang="zh-CN" altLang="en-US" dirty="0">
                <a:cs typeface="+mn-cs"/>
              </a:rPr>
              <a:t>查询会提交给另一台</a:t>
            </a:r>
            <a:r>
              <a:rPr lang="en-US" altLang="zh-CN" dirty="0">
                <a:cs typeface="+mn-cs"/>
              </a:rPr>
              <a:t>DNS</a:t>
            </a:r>
            <a:r>
              <a:rPr lang="zh-CN" altLang="en-US" dirty="0" smtClean="0">
                <a:cs typeface="+mn-cs"/>
              </a:rPr>
              <a:t>服务器，然后</a:t>
            </a:r>
            <a:r>
              <a:rPr lang="zh-CN" altLang="en-US" dirty="0">
                <a:cs typeface="+mn-cs"/>
              </a:rPr>
              <a:t>这台服务器再去进行真正的查询</a:t>
            </a:r>
            <a:r>
              <a:rPr lang="zh-CN" altLang="en-US" dirty="0" smtClean="0">
                <a:cs typeface="+mn-cs"/>
              </a:rPr>
              <a:t>操作，查询结果返回后，</a:t>
            </a:r>
            <a:r>
              <a:rPr lang="zh-CN" altLang="en-US" dirty="0" smtClean="0"/>
              <a:t>这</a:t>
            </a:r>
            <a:r>
              <a:rPr lang="zh-CN" altLang="en-US" dirty="0"/>
              <a:t>台</a:t>
            </a:r>
            <a:r>
              <a:rPr lang="zh-CN" altLang="en-US" dirty="0" smtClean="0"/>
              <a:t>机器缓存了</a:t>
            </a:r>
            <a:r>
              <a:rPr lang="en-US" altLang="zh-CN" dirty="0" smtClean="0"/>
              <a:t>DNS</a:t>
            </a:r>
            <a:r>
              <a:rPr lang="zh-CN" altLang="en-US" dirty="0" smtClean="0"/>
              <a:t>，</a:t>
            </a:r>
            <a:r>
              <a:rPr lang="zh-CN" altLang="en-US" dirty="0"/>
              <a:t>从而提高查询</a:t>
            </a:r>
            <a:r>
              <a:rPr lang="zh-CN" altLang="en-US" dirty="0" smtClean="0"/>
              <a:t>效率。</a:t>
            </a:r>
            <a:endParaRPr lang="en-US" altLang="zh-CN" dirty="0" smtClean="0"/>
          </a:p>
          <a:p>
            <a:pPr marL="342900" lvl="1" indent="-342900">
              <a:buClr>
                <a:schemeClr val="tx1"/>
              </a:buClr>
              <a:buFont typeface="Arial" pitchFamily="34" charset="0"/>
              <a:buChar char="•"/>
            </a:pPr>
            <a:r>
              <a:rPr lang="zh-CN" altLang="en-US" dirty="0">
                <a:cs typeface="+mn-cs"/>
              </a:rPr>
              <a:t>如我们要攻击</a:t>
            </a:r>
            <a:r>
              <a:rPr lang="en-US" altLang="zh-CN" dirty="0" smtClean="0">
                <a:cs typeface="+mn-cs"/>
              </a:rPr>
              <a:t>www.google.com </a:t>
            </a:r>
            <a:r>
              <a:rPr lang="zh-CN" altLang="en-US" dirty="0" smtClean="0">
                <a:cs typeface="+mn-cs"/>
              </a:rPr>
              <a:t>首先</a:t>
            </a:r>
            <a:r>
              <a:rPr lang="zh-CN" altLang="en-US" dirty="0">
                <a:cs typeface="+mn-cs"/>
              </a:rPr>
              <a:t>向目的</a:t>
            </a:r>
            <a:r>
              <a:rPr lang="en-US" altLang="zh-CN" dirty="0">
                <a:cs typeface="+mn-cs"/>
              </a:rPr>
              <a:t>DNS</a:t>
            </a:r>
            <a:r>
              <a:rPr lang="zh-CN" altLang="en-US" dirty="0">
                <a:cs typeface="+mn-cs"/>
              </a:rPr>
              <a:t>服务器查询根本不存在的二级域名，比如：</a:t>
            </a:r>
            <a:r>
              <a:rPr lang="en-US" altLang="zh-CN" dirty="0">
                <a:cs typeface="+mn-cs"/>
              </a:rPr>
              <a:t>aaa.google.com. </a:t>
            </a:r>
            <a:r>
              <a:rPr lang="en-US" altLang="zh-CN" dirty="0">
                <a:cs typeface="+mn-cs"/>
              </a:rPr>
              <a:t>DNS</a:t>
            </a:r>
            <a:r>
              <a:rPr lang="zh-CN" altLang="en-US" dirty="0">
                <a:cs typeface="+mn-cs"/>
              </a:rPr>
              <a:t>服务器在缓存</a:t>
            </a:r>
            <a:r>
              <a:rPr lang="zh-CN" altLang="en-US" dirty="0" smtClean="0">
                <a:cs typeface="+mn-cs"/>
              </a:rPr>
              <a:t>中没有</a:t>
            </a:r>
            <a:r>
              <a:rPr lang="zh-CN" altLang="en-US" dirty="0">
                <a:cs typeface="+mn-cs"/>
              </a:rPr>
              <a:t>找到，则会向上级</a:t>
            </a:r>
            <a:r>
              <a:rPr lang="en-US" altLang="zh-CN" dirty="0">
                <a:cs typeface="+mn-cs"/>
              </a:rPr>
              <a:t>DNS</a:t>
            </a:r>
            <a:r>
              <a:rPr lang="zh-CN" altLang="en-US" dirty="0">
                <a:cs typeface="+mn-cs"/>
              </a:rPr>
              <a:t>或者权威</a:t>
            </a:r>
            <a:r>
              <a:rPr lang="en-US" altLang="zh-CN" dirty="0">
                <a:cs typeface="+mn-cs"/>
              </a:rPr>
              <a:t>DNS</a:t>
            </a:r>
            <a:r>
              <a:rPr lang="zh-CN" altLang="en-US" dirty="0">
                <a:cs typeface="+mn-cs"/>
              </a:rPr>
              <a:t>查询 。这时我们可以生成伪造的</a:t>
            </a:r>
            <a:r>
              <a:rPr lang="en-US" altLang="zh-CN" dirty="0" smtClean="0">
                <a:cs typeface="+mn-cs"/>
              </a:rPr>
              <a:t>DNS</a:t>
            </a:r>
            <a:r>
              <a:rPr lang="zh-CN" altLang="en-US" dirty="0" smtClean="0">
                <a:cs typeface="+mn-cs"/>
              </a:rPr>
              <a:t>应答数据包</a:t>
            </a:r>
            <a:r>
              <a:rPr lang="zh-CN" altLang="en-US" dirty="0">
                <a:cs typeface="+mn-cs"/>
              </a:rPr>
              <a:t>并发送这些的伪造</a:t>
            </a:r>
            <a:r>
              <a:rPr lang="en-US" altLang="zh-CN" dirty="0" smtClean="0">
                <a:cs typeface="+mn-cs"/>
              </a:rPr>
              <a:t>DNS</a:t>
            </a:r>
            <a:r>
              <a:rPr lang="zh-CN" altLang="en-US" dirty="0" smtClean="0">
                <a:cs typeface="+mn-cs"/>
              </a:rPr>
              <a:t>应答数据包</a:t>
            </a:r>
            <a:r>
              <a:rPr lang="zh-CN" altLang="en-US" dirty="0">
                <a:cs typeface="+mn-cs"/>
              </a:rPr>
              <a:t>给目的服务器。让目的</a:t>
            </a:r>
            <a:r>
              <a:rPr lang="en-US" altLang="zh-CN" dirty="0">
                <a:cs typeface="+mn-cs"/>
              </a:rPr>
              <a:t>DNS</a:t>
            </a:r>
            <a:r>
              <a:rPr lang="zh-CN" altLang="en-US" dirty="0">
                <a:cs typeface="+mn-cs"/>
              </a:rPr>
              <a:t>在上级</a:t>
            </a:r>
            <a:r>
              <a:rPr lang="en-US" altLang="zh-CN" dirty="0">
                <a:cs typeface="+mn-cs"/>
              </a:rPr>
              <a:t>DNS</a:t>
            </a:r>
            <a:r>
              <a:rPr lang="zh-CN" altLang="en-US" dirty="0">
                <a:cs typeface="+mn-cs"/>
              </a:rPr>
              <a:t>或者权威</a:t>
            </a:r>
            <a:r>
              <a:rPr lang="en-US" altLang="zh-CN" dirty="0">
                <a:cs typeface="+mn-cs"/>
              </a:rPr>
              <a:t>DNS</a:t>
            </a:r>
            <a:r>
              <a:rPr lang="zh-CN" altLang="en-US" dirty="0">
                <a:cs typeface="+mn-cs"/>
              </a:rPr>
              <a:t>服务器响应到达之前，接受到恶意的</a:t>
            </a:r>
            <a:r>
              <a:rPr lang="zh-CN" altLang="en-US" dirty="0" smtClean="0">
                <a:cs typeface="+mn-cs"/>
              </a:rPr>
              <a:t>应答。</a:t>
            </a:r>
            <a:endParaRPr lang="en-US" altLang="zh-CN" dirty="0" smtClean="0">
              <a:cs typeface="+mn-cs"/>
            </a:endParaRPr>
          </a:p>
          <a:p>
            <a:pPr marL="342900" lvl="1" indent="-342900">
              <a:buClr>
                <a:schemeClr val="tx1"/>
              </a:buClr>
              <a:buFont typeface="Arial" pitchFamily="34" charset="0"/>
              <a:buChar char="•"/>
            </a:pPr>
            <a:r>
              <a:rPr lang="zh-CN" altLang="en-US" dirty="0"/>
              <a:t>当目的</a:t>
            </a:r>
            <a:r>
              <a:rPr lang="en-US" altLang="zh-CN" dirty="0"/>
              <a:t>DNS</a:t>
            </a:r>
            <a:r>
              <a:rPr lang="zh-CN" altLang="en-US" dirty="0"/>
              <a:t>收到该数据报时会将伪造的</a:t>
            </a:r>
            <a:r>
              <a:rPr lang="en-US" altLang="zh-CN" dirty="0"/>
              <a:t>IP</a:t>
            </a:r>
            <a:r>
              <a:rPr lang="zh-CN" altLang="en-US" dirty="0"/>
              <a:t>地址与 </a:t>
            </a:r>
            <a:r>
              <a:rPr lang="en-US" altLang="zh-CN" dirty="0"/>
              <a:t>www.google.com</a:t>
            </a:r>
            <a:r>
              <a:rPr lang="zh-CN" altLang="en-US" dirty="0"/>
              <a:t>关联起来并刷新到缓存</a:t>
            </a:r>
            <a:r>
              <a:rPr lang="zh-CN" altLang="en-US" dirty="0" smtClean="0"/>
              <a:t>上，这样</a:t>
            </a:r>
            <a:r>
              <a:rPr lang="zh-CN" altLang="en-US" dirty="0"/>
              <a:t>就完成</a:t>
            </a:r>
            <a:r>
              <a:rPr lang="zh-CN" altLang="en-US" dirty="0" smtClean="0"/>
              <a:t>了</a:t>
            </a:r>
            <a:r>
              <a:rPr lang="en-US" altLang="zh-CN" dirty="0" smtClean="0"/>
              <a:t>DNS</a:t>
            </a:r>
            <a:r>
              <a:rPr lang="zh-CN" altLang="en-US" dirty="0" smtClean="0"/>
              <a:t>投毒。</a:t>
            </a:r>
            <a:endParaRPr lang="en-US" altLang="zh-CN" dirty="0">
              <a:cs typeface="+mn-cs"/>
            </a:endParaRPr>
          </a:p>
        </p:txBody>
      </p:sp>
    </p:spTree>
    <p:extLst>
      <p:ext uri="{BB962C8B-B14F-4D97-AF65-F5344CB8AC3E}">
        <p14:creationId xmlns:p14="http://schemas.microsoft.com/office/powerpoint/2010/main" val="2065434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a:t>
            </a:r>
            <a:r>
              <a:rPr lang="en-US" altLang="zh-CN" dirty="0" smtClean="0"/>
              <a:t>-DNS</a:t>
            </a:r>
            <a:r>
              <a:rPr lang="zh-CN" altLang="en-US" dirty="0" smtClean="0"/>
              <a:t>投毒</a:t>
            </a:r>
            <a:endParaRPr lang="zh-CN" altLang="en-US" dirty="0"/>
          </a:p>
        </p:txBody>
      </p:sp>
      <p:sp>
        <p:nvSpPr>
          <p:cNvPr id="5" name="内容占位符 4"/>
          <p:cNvSpPr>
            <a:spLocks noGrp="1"/>
          </p:cNvSpPr>
          <p:nvPr>
            <p:ph idx="1"/>
          </p:nvPr>
        </p:nvSpPr>
        <p:spPr>
          <a:xfrm>
            <a:off x="457200" y="1340768"/>
            <a:ext cx="8363272" cy="5184576"/>
          </a:xfrm>
        </p:spPr>
        <p:txBody>
          <a:bodyPr/>
          <a:lstStyle/>
          <a:p>
            <a:pPr marL="342900" lvl="1" indent="-342900">
              <a:buClr>
                <a:schemeClr val="tx1"/>
              </a:buClr>
              <a:buFont typeface="Arial" pitchFamily="34" charset="0"/>
              <a:buChar char="•"/>
            </a:pPr>
            <a:r>
              <a:rPr lang="en-US" altLang="zh-CN" dirty="0">
                <a:cs typeface="+mn-cs"/>
              </a:rPr>
              <a:t>DNS</a:t>
            </a:r>
            <a:r>
              <a:rPr lang="zh-CN" altLang="en-US" dirty="0">
                <a:cs typeface="+mn-cs"/>
              </a:rPr>
              <a:t>的查询并不是由自己的机器完成的，</a:t>
            </a:r>
            <a:r>
              <a:rPr lang="en-US" altLang="zh-CN" dirty="0">
                <a:cs typeface="+mn-cs"/>
              </a:rPr>
              <a:t>DNS</a:t>
            </a:r>
            <a:r>
              <a:rPr lang="zh-CN" altLang="en-US" dirty="0">
                <a:cs typeface="+mn-cs"/>
              </a:rPr>
              <a:t>查询会提交给另一台</a:t>
            </a:r>
            <a:r>
              <a:rPr lang="en-US" altLang="zh-CN" dirty="0">
                <a:cs typeface="+mn-cs"/>
              </a:rPr>
              <a:t>DNS</a:t>
            </a:r>
            <a:r>
              <a:rPr lang="zh-CN" altLang="en-US" dirty="0" smtClean="0">
                <a:cs typeface="+mn-cs"/>
              </a:rPr>
              <a:t>服务器，然后</a:t>
            </a:r>
            <a:r>
              <a:rPr lang="zh-CN" altLang="en-US" dirty="0">
                <a:cs typeface="+mn-cs"/>
              </a:rPr>
              <a:t>这台服务器再去进行真正的查询</a:t>
            </a:r>
            <a:r>
              <a:rPr lang="zh-CN" altLang="en-US" dirty="0" smtClean="0">
                <a:cs typeface="+mn-cs"/>
              </a:rPr>
              <a:t>操作，查询结果返回后，</a:t>
            </a:r>
            <a:r>
              <a:rPr lang="zh-CN" altLang="en-US" dirty="0" smtClean="0"/>
              <a:t>这</a:t>
            </a:r>
            <a:r>
              <a:rPr lang="zh-CN" altLang="en-US" dirty="0"/>
              <a:t>台</a:t>
            </a:r>
            <a:r>
              <a:rPr lang="zh-CN" altLang="en-US" dirty="0" smtClean="0"/>
              <a:t>机器缓存了</a:t>
            </a:r>
            <a:r>
              <a:rPr lang="en-US" altLang="zh-CN" dirty="0" smtClean="0"/>
              <a:t>DNS</a:t>
            </a:r>
            <a:r>
              <a:rPr lang="zh-CN" altLang="en-US" dirty="0" smtClean="0"/>
              <a:t>，</a:t>
            </a:r>
            <a:r>
              <a:rPr lang="zh-CN" altLang="en-US" dirty="0"/>
              <a:t>从而提高查询</a:t>
            </a:r>
            <a:r>
              <a:rPr lang="zh-CN" altLang="en-US" dirty="0" smtClean="0"/>
              <a:t>效率。</a:t>
            </a:r>
            <a:endParaRPr lang="en-US" altLang="zh-CN" dirty="0" smtClean="0"/>
          </a:p>
          <a:p>
            <a:pPr marL="342900" lvl="1" indent="-342900">
              <a:buClr>
                <a:schemeClr val="tx1"/>
              </a:buClr>
              <a:buFont typeface="Arial" pitchFamily="34" charset="0"/>
              <a:buChar char="•"/>
            </a:pPr>
            <a:r>
              <a:rPr lang="zh-CN" altLang="en-US" dirty="0">
                <a:cs typeface="+mn-cs"/>
              </a:rPr>
              <a:t>如我们要攻击</a:t>
            </a:r>
            <a:r>
              <a:rPr lang="en-US" altLang="zh-CN" dirty="0" smtClean="0">
                <a:cs typeface="+mn-cs"/>
              </a:rPr>
              <a:t>www.google.com </a:t>
            </a:r>
            <a:r>
              <a:rPr lang="zh-CN" altLang="en-US" dirty="0" smtClean="0">
                <a:cs typeface="+mn-cs"/>
              </a:rPr>
              <a:t>首先</a:t>
            </a:r>
            <a:r>
              <a:rPr lang="zh-CN" altLang="en-US" dirty="0">
                <a:cs typeface="+mn-cs"/>
              </a:rPr>
              <a:t>向目的</a:t>
            </a:r>
            <a:r>
              <a:rPr lang="en-US" altLang="zh-CN" dirty="0">
                <a:cs typeface="+mn-cs"/>
              </a:rPr>
              <a:t>DNS</a:t>
            </a:r>
            <a:r>
              <a:rPr lang="zh-CN" altLang="en-US" dirty="0">
                <a:cs typeface="+mn-cs"/>
              </a:rPr>
              <a:t>服务器查询根本不存在的二级域名，比如：</a:t>
            </a:r>
            <a:r>
              <a:rPr lang="en-US" altLang="zh-CN" dirty="0">
                <a:cs typeface="+mn-cs"/>
              </a:rPr>
              <a:t>aaa.google.com. </a:t>
            </a:r>
            <a:r>
              <a:rPr lang="en-US" altLang="zh-CN" dirty="0">
                <a:cs typeface="+mn-cs"/>
              </a:rPr>
              <a:t>DNS</a:t>
            </a:r>
            <a:r>
              <a:rPr lang="zh-CN" altLang="en-US" dirty="0">
                <a:cs typeface="+mn-cs"/>
              </a:rPr>
              <a:t>服务器在缓存</a:t>
            </a:r>
            <a:r>
              <a:rPr lang="zh-CN" altLang="en-US" dirty="0" smtClean="0">
                <a:cs typeface="+mn-cs"/>
              </a:rPr>
              <a:t>中没有</a:t>
            </a:r>
            <a:r>
              <a:rPr lang="zh-CN" altLang="en-US" dirty="0">
                <a:cs typeface="+mn-cs"/>
              </a:rPr>
              <a:t>找到，则会向上级</a:t>
            </a:r>
            <a:r>
              <a:rPr lang="en-US" altLang="zh-CN" dirty="0">
                <a:cs typeface="+mn-cs"/>
              </a:rPr>
              <a:t>DNS</a:t>
            </a:r>
            <a:r>
              <a:rPr lang="zh-CN" altLang="en-US" dirty="0">
                <a:cs typeface="+mn-cs"/>
              </a:rPr>
              <a:t>或者权威</a:t>
            </a:r>
            <a:r>
              <a:rPr lang="en-US" altLang="zh-CN" dirty="0">
                <a:cs typeface="+mn-cs"/>
              </a:rPr>
              <a:t>DNS</a:t>
            </a:r>
            <a:r>
              <a:rPr lang="zh-CN" altLang="en-US" dirty="0">
                <a:cs typeface="+mn-cs"/>
              </a:rPr>
              <a:t>查询 。这时我们可以生成伪造的</a:t>
            </a:r>
            <a:r>
              <a:rPr lang="en-US" altLang="zh-CN" dirty="0" smtClean="0">
                <a:cs typeface="+mn-cs"/>
              </a:rPr>
              <a:t>DNS</a:t>
            </a:r>
            <a:r>
              <a:rPr lang="zh-CN" altLang="en-US" dirty="0" smtClean="0">
                <a:cs typeface="+mn-cs"/>
              </a:rPr>
              <a:t>应答数据包</a:t>
            </a:r>
            <a:r>
              <a:rPr lang="zh-CN" altLang="en-US" dirty="0">
                <a:cs typeface="+mn-cs"/>
              </a:rPr>
              <a:t>并发送这些的伪造</a:t>
            </a:r>
            <a:r>
              <a:rPr lang="en-US" altLang="zh-CN" dirty="0" smtClean="0">
                <a:cs typeface="+mn-cs"/>
              </a:rPr>
              <a:t>DNS</a:t>
            </a:r>
            <a:r>
              <a:rPr lang="zh-CN" altLang="en-US" dirty="0" smtClean="0">
                <a:cs typeface="+mn-cs"/>
              </a:rPr>
              <a:t>应答数据包</a:t>
            </a:r>
            <a:r>
              <a:rPr lang="zh-CN" altLang="en-US" dirty="0">
                <a:cs typeface="+mn-cs"/>
              </a:rPr>
              <a:t>给目的服务器。让目的</a:t>
            </a:r>
            <a:r>
              <a:rPr lang="en-US" altLang="zh-CN" dirty="0">
                <a:cs typeface="+mn-cs"/>
              </a:rPr>
              <a:t>DNS</a:t>
            </a:r>
            <a:r>
              <a:rPr lang="zh-CN" altLang="en-US" dirty="0">
                <a:cs typeface="+mn-cs"/>
              </a:rPr>
              <a:t>在上级</a:t>
            </a:r>
            <a:r>
              <a:rPr lang="en-US" altLang="zh-CN" dirty="0">
                <a:cs typeface="+mn-cs"/>
              </a:rPr>
              <a:t>DNS</a:t>
            </a:r>
            <a:r>
              <a:rPr lang="zh-CN" altLang="en-US" dirty="0">
                <a:cs typeface="+mn-cs"/>
              </a:rPr>
              <a:t>或者权威</a:t>
            </a:r>
            <a:r>
              <a:rPr lang="en-US" altLang="zh-CN" dirty="0">
                <a:cs typeface="+mn-cs"/>
              </a:rPr>
              <a:t>DNS</a:t>
            </a:r>
            <a:r>
              <a:rPr lang="zh-CN" altLang="en-US" dirty="0">
                <a:cs typeface="+mn-cs"/>
              </a:rPr>
              <a:t>服务器响应到达之前，接受到恶意的</a:t>
            </a:r>
            <a:r>
              <a:rPr lang="zh-CN" altLang="en-US" dirty="0" smtClean="0">
                <a:cs typeface="+mn-cs"/>
              </a:rPr>
              <a:t>应答。</a:t>
            </a:r>
            <a:endParaRPr lang="en-US" altLang="zh-CN" dirty="0" smtClean="0">
              <a:cs typeface="+mn-cs"/>
            </a:endParaRPr>
          </a:p>
          <a:p>
            <a:pPr marL="342900" lvl="1" indent="-342900">
              <a:buClr>
                <a:schemeClr val="tx1"/>
              </a:buClr>
              <a:buFont typeface="Arial" pitchFamily="34" charset="0"/>
              <a:buChar char="•"/>
            </a:pPr>
            <a:r>
              <a:rPr lang="zh-CN" altLang="en-US" dirty="0"/>
              <a:t>当目的</a:t>
            </a:r>
            <a:r>
              <a:rPr lang="en-US" altLang="zh-CN" dirty="0"/>
              <a:t>DNS</a:t>
            </a:r>
            <a:r>
              <a:rPr lang="zh-CN" altLang="en-US" dirty="0"/>
              <a:t>收到该数据报时会将伪造的</a:t>
            </a:r>
            <a:r>
              <a:rPr lang="en-US" altLang="zh-CN" dirty="0"/>
              <a:t>IP</a:t>
            </a:r>
            <a:r>
              <a:rPr lang="zh-CN" altLang="en-US" dirty="0"/>
              <a:t>地址与 </a:t>
            </a:r>
            <a:r>
              <a:rPr lang="en-US" altLang="zh-CN" dirty="0"/>
              <a:t>www.google.com</a:t>
            </a:r>
            <a:r>
              <a:rPr lang="zh-CN" altLang="en-US" dirty="0"/>
              <a:t>关联起来并刷新到缓存</a:t>
            </a:r>
            <a:r>
              <a:rPr lang="zh-CN" altLang="en-US" dirty="0" smtClean="0"/>
              <a:t>上，这样</a:t>
            </a:r>
            <a:r>
              <a:rPr lang="zh-CN" altLang="en-US" dirty="0"/>
              <a:t>就完成</a:t>
            </a:r>
            <a:r>
              <a:rPr lang="zh-CN" altLang="en-US" dirty="0" smtClean="0"/>
              <a:t>了</a:t>
            </a:r>
            <a:r>
              <a:rPr lang="en-US" altLang="zh-CN" dirty="0" smtClean="0"/>
              <a:t>DNS</a:t>
            </a:r>
            <a:r>
              <a:rPr lang="zh-CN" altLang="en-US" dirty="0" smtClean="0"/>
              <a:t>投毒。</a:t>
            </a:r>
            <a:endParaRPr lang="en-US" altLang="zh-CN" dirty="0">
              <a:cs typeface="+mn-cs"/>
            </a:endParaRPr>
          </a:p>
        </p:txBody>
      </p:sp>
    </p:spTree>
    <p:extLst>
      <p:ext uri="{BB962C8B-B14F-4D97-AF65-F5344CB8AC3E}">
        <p14:creationId xmlns:p14="http://schemas.microsoft.com/office/powerpoint/2010/main" val="11930061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协议漏洞攻击防御</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使用防火墙设备</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实施身份验证</a:t>
            </a:r>
            <a:endParaRPr lang="zh-CN" altLang="en-US" dirty="0">
              <a:cs typeface="+mn-cs"/>
            </a:endParaRPr>
          </a:p>
          <a:p>
            <a:pPr marL="342900" lvl="1" indent="-342900">
              <a:buClr>
                <a:schemeClr val="tx1"/>
              </a:buClr>
              <a:buFont typeface="Arial" pitchFamily="34" charset="0"/>
              <a:buChar char="•"/>
            </a:pPr>
            <a:r>
              <a:rPr lang="zh-CN" altLang="en-US" dirty="0" smtClean="0">
                <a:solidFill>
                  <a:srgbClr val="000000"/>
                </a:solidFill>
                <a:latin typeface="Times New Roman" pitchFamily="18" charset="0"/>
                <a:cs typeface="Times New Roman" pitchFamily="18" charset="0"/>
              </a:rPr>
              <a:t>数据加密传输</a:t>
            </a:r>
            <a:endParaRPr lang="en-US" altLang="zh-CN"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66837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黑客起源</a:t>
            </a:r>
            <a:endParaRPr lang="zh-CN" altLang="en-US" dirty="0"/>
          </a:p>
        </p:txBody>
      </p:sp>
      <p:sp>
        <p:nvSpPr>
          <p:cNvPr id="5" name="内容占位符 4"/>
          <p:cNvSpPr>
            <a:spLocks noGrp="1"/>
          </p:cNvSpPr>
          <p:nvPr>
            <p:ph idx="1"/>
          </p:nvPr>
        </p:nvSpPr>
        <p:spPr>
          <a:xfrm>
            <a:off x="457200" y="1340768"/>
            <a:ext cx="8229600" cy="4824536"/>
          </a:xfrm>
        </p:spPr>
        <p:txBody>
          <a:bodyPr/>
          <a:lstStyle/>
          <a:p>
            <a:r>
              <a:rPr lang="zh-CN" altLang="en-US" dirty="0"/>
              <a:t>起源地</a:t>
            </a:r>
            <a:endParaRPr lang="en-US" altLang="zh-CN" dirty="0" smtClean="0"/>
          </a:p>
          <a:p>
            <a:pPr lvl="1"/>
            <a:r>
              <a:rPr lang="zh-CN" altLang="en-US" dirty="0" smtClean="0"/>
              <a:t>美国</a:t>
            </a:r>
            <a:endParaRPr lang="en-US" altLang="zh-CN" dirty="0" smtClean="0"/>
          </a:p>
          <a:p>
            <a:r>
              <a:rPr lang="zh-CN" altLang="en-US" dirty="0" smtClean="0"/>
              <a:t>精神支柱</a:t>
            </a:r>
            <a:endParaRPr lang="en-US" altLang="zh-CN" dirty="0"/>
          </a:p>
          <a:p>
            <a:pPr lvl="1"/>
            <a:r>
              <a:rPr lang="zh-CN" altLang="en-US" dirty="0" smtClean="0"/>
              <a:t>对技术的渴求</a:t>
            </a:r>
            <a:endParaRPr lang="en-US" altLang="zh-CN" dirty="0" smtClean="0"/>
          </a:p>
          <a:p>
            <a:pPr lvl="1"/>
            <a:r>
              <a:rPr lang="zh-CN" altLang="en-US" dirty="0" smtClean="0"/>
              <a:t>对自由的渴求</a:t>
            </a:r>
            <a:endParaRPr lang="en-US" altLang="zh-CN" dirty="0" smtClean="0"/>
          </a:p>
          <a:p>
            <a:r>
              <a:rPr lang="zh-CN" altLang="en-US" dirty="0" smtClean="0"/>
              <a:t>历史背景</a:t>
            </a:r>
            <a:endParaRPr lang="en-US" altLang="zh-CN" dirty="0"/>
          </a:p>
          <a:p>
            <a:pPr lvl="1"/>
            <a:r>
              <a:rPr lang="zh-CN" altLang="en-US" dirty="0"/>
              <a:t>越</a:t>
            </a:r>
            <a:r>
              <a:rPr lang="zh-CN" altLang="en-US" dirty="0" smtClean="0"/>
              <a:t>战与反战活动</a:t>
            </a:r>
            <a:endParaRPr lang="en-US" altLang="zh-CN" dirty="0" smtClean="0"/>
          </a:p>
          <a:p>
            <a:pPr lvl="1"/>
            <a:r>
              <a:rPr lang="zh-CN" altLang="en-US" dirty="0" smtClean="0"/>
              <a:t>嬉皮士与非主流文化</a:t>
            </a:r>
            <a:endParaRPr lang="en-US" altLang="zh-CN" dirty="0" smtClean="0"/>
          </a:p>
          <a:p>
            <a:pPr lvl="1"/>
            <a:r>
              <a:rPr lang="zh-CN" altLang="en-US" dirty="0" smtClean="0"/>
              <a:t>电话与计算机革命</a:t>
            </a:r>
            <a:endParaRPr lang="en-US" altLang="zh-CN" dirty="0"/>
          </a:p>
        </p:txBody>
      </p:sp>
      <p:pic>
        <p:nvPicPr>
          <p:cNvPr id="6" name="Picture 3"/>
          <p:cNvPicPr>
            <a:picLocks noChangeAspect="1" noChangeArrowheads="1"/>
          </p:cNvPicPr>
          <p:nvPr/>
        </p:nvPicPr>
        <p:blipFill>
          <a:blip r:embed="rId3"/>
          <a:srcRect/>
          <a:stretch>
            <a:fillRect/>
          </a:stretch>
        </p:blipFill>
        <p:spPr bwMode="auto">
          <a:xfrm>
            <a:off x="4788024" y="1484783"/>
            <a:ext cx="3096344" cy="4393607"/>
          </a:xfrm>
          <a:prstGeom prst="rect">
            <a:avLst/>
          </a:prstGeom>
          <a:noFill/>
        </p:spPr>
      </p:pic>
    </p:spTree>
    <p:extLst>
      <p:ext uri="{BB962C8B-B14F-4D97-AF65-F5344CB8AC3E}">
        <p14:creationId xmlns:p14="http://schemas.microsoft.com/office/powerpoint/2010/main" val="17269280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zh-CN" altLang="en-US" dirty="0" smtClean="0"/>
              <a:t>原理</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err="1" smtClean="0">
                <a:cs typeface="+mn-cs"/>
              </a:rPr>
              <a:t>DoS</a:t>
            </a:r>
            <a:r>
              <a:rPr lang="en-US" altLang="zh-CN" dirty="0" smtClean="0">
                <a:cs typeface="+mn-cs"/>
              </a:rPr>
              <a:t>(Denial </a:t>
            </a:r>
            <a:r>
              <a:rPr lang="en-US" altLang="zh-CN" dirty="0">
                <a:cs typeface="+mn-cs"/>
              </a:rPr>
              <a:t>of Service</a:t>
            </a:r>
            <a:r>
              <a:rPr lang="zh-CN" altLang="en-US" dirty="0">
                <a:cs typeface="+mn-cs"/>
              </a:rPr>
              <a:t>，拒绝服务</a:t>
            </a:r>
            <a:r>
              <a:rPr lang="en-US" altLang="zh-CN" dirty="0">
                <a:cs typeface="+mn-cs"/>
              </a:rPr>
              <a:t>)</a:t>
            </a:r>
            <a:r>
              <a:rPr lang="zh-CN" altLang="en-US" dirty="0">
                <a:cs typeface="+mn-cs"/>
              </a:rPr>
              <a:t>，造成</a:t>
            </a:r>
            <a:r>
              <a:rPr lang="en-US" altLang="zh-CN" dirty="0" err="1">
                <a:cs typeface="+mn-cs"/>
              </a:rPr>
              <a:t>DoS</a:t>
            </a:r>
            <a:r>
              <a:rPr lang="zh-CN" altLang="en-US" dirty="0">
                <a:cs typeface="+mn-cs"/>
              </a:rPr>
              <a:t>的攻击行为被称为</a:t>
            </a:r>
            <a:r>
              <a:rPr lang="en-US" altLang="zh-CN" dirty="0" err="1">
                <a:cs typeface="+mn-cs"/>
              </a:rPr>
              <a:t>DoS</a:t>
            </a:r>
            <a:r>
              <a:rPr lang="zh-CN" altLang="en-US" dirty="0">
                <a:cs typeface="+mn-cs"/>
              </a:rPr>
              <a:t>攻击，其目的是使计算机或网络无法提供正常的服务。</a:t>
            </a:r>
          </a:p>
          <a:p>
            <a:pPr marL="342900" lvl="1" indent="-342900">
              <a:buClr>
                <a:schemeClr val="tx1"/>
              </a:buClr>
              <a:buFont typeface="Arial" pitchFamily="34" charset="0"/>
              <a:buChar char="•"/>
            </a:pPr>
            <a:r>
              <a:rPr lang="en-US" altLang="zh-CN" dirty="0" err="1">
                <a:cs typeface="+mn-cs"/>
              </a:rPr>
              <a:t>DDoS</a:t>
            </a:r>
            <a:r>
              <a:rPr lang="en-US" altLang="zh-CN" dirty="0">
                <a:cs typeface="+mn-cs"/>
              </a:rPr>
              <a:t> (Distributed Denial of Service</a:t>
            </a:r>
            <a:r>
              <a:rPr lang="zh-CN" altLang="en-US" dirty="0">
                <a:cs typeface="+mn-cs"/>
              </a:rPr>
              <a:t>，分布式拒绝服务</a:t>
            </a:r>
            <a:r>
              <a:rPr lang="en-US" altLang="zh-CN" dirty="0">
                <a:cs typeface="+mn-cs"/>
              </a:rPr>
              <a:t>)</a:t>
            </a:r>
            <a:r>
              <a:rPr lang="zh-CN" altLang="en-US" dirty="0">
                <a:cs typeface="+mn-cs"/>
              </a:rPr>
              <a:t>攻击指借助于客户</a:t>
            </a:r>
            <a:r>
              <a:rPr lang="en-US" altLang="zh-CN" dirty="0">
                <a:cs typeface="+mn-cs"/>
              </a:rPr>
              <a:t>/</a:t>
            </a:r>
            <a:r>
              <a:rPr lang="zh-CN" altLang="en-US" dirty="0">
                <a:cs typeface="+mn-cs"/>
              </a:rPr>
              <a:t>服务器技术，将多个计算机联合起来作为攻击平台，对一个或者多个目标发动</a:t>
            </a:r>
            <a:r>
              <a:rPr lang="en-US" altLang="zh-CN" dirty="0" err="1">
                <a:cs typeface="+mn-cs"/>
              </a:rPr>
              <a:t>DoS</a:t>
            </a:r>
            <a:r>
              <a:rPr lang="zh-CN" altLang="en-US" dirty="0">
                <a:cs typeface="+mn-cs"/>
              </a:rPr>
              <a:t>攻击，从而成倍地提高拒绝服务攻击的威力</a:t>
            </a:r>
            <a:r>
              <a:rPr lang="zh-CN" altLang="en-US" dirty="0" smtClean="0">
                <a:cs typeface="+mn-cs"/>
              </a:rPr>
              <a:t>。</a:t>
            </a:r>
            <a:endParaRPr lang="en-US" altLang="zh-CN" dirty="0" smtClean="0">
              <a:cs typeface="+mn-cs"/>
            </a:endParaRPr>
          </a:p>
          <a:p>
            <a:pPr marL="0" lvl="1" indent="0">
              <a:buClr>
                <a:schemeClr val="tx1"/>
              </a:buClr>
              <a:buNone/>
            </a:pPr>
            <a:r>
              <a:rPr lang="en-US" altLang="zh-CN" dirty="0">
                <a:cs typeface="+mn-cs"/>
              </a:rPr>
              <a:t> </a:t>
            </a:r>
            <a:r>
              <a:rPr lang="en-US" altLang="zh-CN" dirty="0" smtClean="0">
                <a:cs typeface="+mn-cs"/>
              </a:rPr>
              <a:t>     </a:t>
            </a:r>
            <a:endParaRPr lang="zh-CN" altLang="en-US" dirty="0">
              <a:cs typeface="+mn-cs"/>
            </a:endParaRPr>
          </a:p>
        </p:txBody>
      </p:sp>
      <p:pic>
        <p:nvPicPr>
          <p:cNvPr id="6" name="Picture 4" descr="agent"/>
          <p:cNvPicPr>
            <a:picLocks noChangeAspect="1" noChangeArrowheads="1"/>
          </p:cNvPicPr>
          <p:nvPr/>
        </p:nvPicPr>
        <p:blipFill>
          <a:blip r:embed="rId3" cstate="print"/>
          <a:srcRect/>
          <a:stretch>
            <a:fillRect/>
          </a:stretch>
        </p:blipFill>
        <p:spPr bwMode="auto">
          <a:xfrm>
            <a:off x="971600" y="3792005"/>
            <a:ext cx="7272808" cy="2568918"/>
          </a:xfrm>
          <a:prstGeom prst="rect">
            <a:avLst/>
          </a:prstGeom>
          <a:noFill/>
          <a:ln w="9525">
            <a:noFill/>
            <a:miter lim="800000"/>
            <a:headEnd/>
            <a:tailEnd/>
          </a:ln>
        </p:spPr>
      </p:pic>
    </p:spTree>
    <p:extLst>
      <p:ext uri="{BB962C8B-B14F-4D97-AF65-F5344CB8AC3E}">
        <p14:creationId xmlns:p14="http://schemas.microsoft.com/office/powerpoint/2010/main" val="31969788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zh-CN" altLang="en-US" dirty="0" smtClean="0"/>
              <a:t>分类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按</a:t>
            </a:r>
            <a:r>
              <a:rPr lang="zh-CN" altLang="en-US" dirty="0">
                <a:cs typeface="+mn-cs"/>
              </a:rPr>
              <a:t>消耗的资源</a:t>
            </a:r>
            <a:r>
              <a:rPr lang="zh-CN" altLang="en-US" dirty="0" smtClean="0">
                <a:cs typeface="+mn-cs"/>
              </a:rPr>
              <a:t>目标分类</a:t>
            </a:r>
            <a:endParaRPr lang="en-US" altLang="zh-CN" dirty="0" smtClean="0">
              <a:cs typeface="+mn-cs"/>
            </a:endParaRPr>
          </a:p>
          <a:p>
            <a:pPr lvl="1">
              <a:buClr>
                <a:schemeClr val="tx1"/>
              </a:buClr>
            </a:pPr>
            <a:r>
              <a:rPr kumimoji="1" lang="zh-CN" altLang="en-US" dirty="0" smtClean="0"/>
              <a:t>带宽</a:t>
            </a:r>
            <a:r>
              <a:rPr kumimoji="1" lang="zh-CN" altLang="en-US" dirty="0"/>
              <a:t>耗尽型</a:t>
            </a:r>
            <a:r>
              <a:rPr kumimoji="1" lang="en-US" altLang="zh-CN" dirty="0" err="1"/>
              <a:t>DDoS</a:t>
            </a:r>
            <a:r>
              <a:rPr kumimoji="1" lang="zh-CN" altLang="en-US" dirty="0"/>
              <a:t>：以多欺少的泛洪（</a:t>
            </a:r>
            <a:r>
              <a:rPr kumimoji="1" lang="en-US" altLang="zh-CN" dirty="0"/>
              <a:t>Flood</a:t>
            </a:r>
            <a:r>
              <a:rPr kumimoji="1" lang="zh-CN" altLang="en-US" dirty="0"/>
              <a:t>）攻击，将目标机的出口带宽资源耗尽，造成拒绝服务；攻击流量里的单个报文没有任何</a:t>
            </a:r>
            <a:r>
              <a:rPr kumimoji="1" lang="zh-CN" altLang="en-US" dirty="0" smtClean="0"/>
              <a:t>特征，</a:t>
            </a:r>
            <a:r>
              <a:rPr kumimoji="1" lang="zh-CN" altLang="en-US" dirty="0"/>
              <a:t>流量大，通常有庞大的僵尸网络做支撑，如</a:t>
            </a:r>
            <a:r>
              <a:rPr kumimoji="1" lang="en-US" altLang="zh-CN" dirty="0"/>
              <a:t>UDP Flood</a:t>
            </a:r>
            <a:r>
              <a:rPr kumimoji="1" lang="zh-CN" altLang="en-US" dirty="0"/>
              <a:t>、</a:t>
            </a:r>
            <a:r>
              <a:rPr kumimoji="1" lang="en-US" altLang="zh-CN" dirty="0"/>
              <a:t>ICMP Flood</a:t>
            </a:r>
            <a:r>
              <a:rPr kumimoji="1" lang="zh-CN" altLang="en-US" dirty="0" smtClean="0"/>
              <a:t>等。</a:t>
            </a:r>
            <a:endParaRPr kumimoji="1" lang="en-US" altLang="zh-CN" dirty="0" smtClean="0"/>
          </a:p>
          <a:p>
            <a:pPr lvl="1">
              <a:buClr>
                <a:schemeClr val="tx1"/>
              </a:buClr>
            </a:pPr>
            <a:r>
              <a:rPr kumimoji="1" lang="zh-CN" altLang="en-US" dirty="0"/>
              <a:t>资源耗尽型</a:t>
            </a:r>
            <a:r>
              <a:rPr kumimoji="1" lang="en-US" altLang="zh-CN" dirty="0" err="1"/>
              <a:t>DDoS</a:t>
            </a:r>
            <a:r>
              <a:rPr kumimoji="1" lang="zh-CN" altLang="en-US" dirty="0" smtClean="0"/>
              <a:t>：向</a:t>
            </a:r>
            <a:r>
              <a:rPr kumimoji="1" lang="zh-CN" altLang="en-US" dirty="0"/>
              <a:t>目标机提交一定数量</a:t>
            </a:r>
            <a:r>
              <a:rPr kumimoji="1" lang="zh-CN" altLang="en-US" dirty="0" smtClean="0"/>
              <a:t>的请求，可</a:t>
            </a:r>
            <a:r>
              <a:rPr kumimoji="1" lang="zh-CN" altLang="en-US" dirty="0"/>
              <a:t>消耗目标机的计算资源，造成拒绝服务，如</a:t>
            </a:r>
            <a:r>
              <a:rPr kumimoji="1" lang="en-US" altLang="zh-CN" dirty="0"/>
              <a:t>SYN Flood</a:t>
            </a:r>
            <a:r>
              <a:rPr kumimoji="1" lang="zh-CN" altLang="en-US" dirty="0"/>
              <a:t>、</a:t>
            </a:r>
            <a:r>
              <a:rPr kumimoji="1" lang="en-US" altLang="zh-CN" dirty="0"/>
              <a:t>CC</a:t>
            </a:r>
            <a:r>
              <a:rPr kumimoji="1" lang="zh-CN" altLang="en-US" dirty="0"/>
              <a:t>攻击</a:t>
            </a:r>
            <a:r>
              <a:rPr kumimoji="1" lang="zh-CN" altLang="en-US" dirty="0" smtClean="0"/>
              <a:t>等。</a:t>
            </a:r>
            <a:endParaRPr kumimoji="1" lang="zh-CN" altLang="en-US" dirty="0"/>
          </a:p>
        </p:txBody>
      </p:sp>
    </p:spTree>
    <p:extLst>
      <p:ext uri="{BB962C8B-B14F-4D97-AF65-F5344CB8AC3E}">
        <p14:creationId xmlns:p14="http://schemas.microsoft.com/office/powerpoint/2010/main" val="29072020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en-US" altLang="zh-CN" dirty="0" err="1" smtClean="0"/>
              <a:t>syn</a:t>
            </a:r>
            <a:r>
              <a:rPr lang="en-US" altLang="zh-CN" dirty="0" smtClean="0"/>
              <a:t> flood</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发送</a:t>
            </a:r>
            <a:r>
              <a:rPr lang="zh-CN" altLang="en-US" dirty="0">
                <a:cs typeface="+mn-cs"/>
              </a:rPr>
              <a:t>带有伪造源</a:t>
            </a:r>
            <a:r>
              <a:rPr lang="en-US" altLang="zh-CN" dirty="0">
                <a:cs typeface="+mn-cs"/>
              </a:rPr>
              <a:t>IP</a:t>
            </a:r>
            <a:r>
              <a:rPr lang="zh-CN" altLang="en-US" dirty="0">
                <a:cs typeface="+mn-cs"/>
              </a:rPr>
              <a:t>地址的</a:t>
            </a:r>
            <a:r>
              <a:rPr lang="en-US" altLang="zh-CN" dirty="0">
                <a:cs typeface="+mn-cs"/>
              </a:rPr>
              <a:t>SYN</a:t>
            </a:r>
            <a:r>
              <a:rPr lang="zh-CN" altLang="en-US" dirty="0">
                <a:cs typeface="+mn-cs"/>
              </a:rPr>
              <a:t>包，造成大量半连接耗尽服务器资源</a:t>
            </a:r>
            <a:r>
              <a:rPr lang="zh-CN" altLang="en-US" dirty="0" smtClean="0">
                <a:cs typeface="+mn-cs"/>
              </a:rPr>
              <a:t>。</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特点：生命周期长，无法通过打补丁，升级软件等方式</a:t>
            </a:r>
            <a:r>
              <a:rPr lang="zh-CN" altLang="en-US" dirty="0" smtClean="0">
                <a:cs typeface="+mn-cs"/>
              </a:rPr>
              <a:t>解决</a:t>
            </a:r>
            <a:endParaRPr lang="en-US" altLang="zh-CN" dirty="0" smtClean="0">
              <a:cs typeface="+mn-cs"/>
            </a:endParaRPr>
          </a:p>
          <a:p>
            <a:pPr marL="0" lvl="1" indent="0">
              <a:buClr>
                <a:schemeClr val="tx1"/>
              </a:buClr>
              <a:buNone/>
            </a:pPr>
            <a:endParaRPr lang="en-US" altLang="zh-CN" dirty="0">
              <a:cs typeface="+mn-cs"/>
            </a:endParaRPr>
          </a:p>
          <a:p>
            <a:pPr marL="0" lvl="1" indent="0">
              <a:buClr>
                <a:schemeClr val="tx1"/>
              </a:buClr>
              <a:buNone/>
            </a:pPr>
            <a:endParaRPr lang="zh-CN" altLang="en-US" dirty="0">
              <a:cs typeface="+mn-cs"/>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33231"/>
            <a:ext cx="73533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508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en-US" altLang="zh-CN" dirty="0" err="1" smtClean="0"/>
              <a:t>ack</a:t>
            </a:r>
            <a:r>
              <a:rPr lang="en-US" altLang="zh-CN" dirty="0" smtClean="0"/>
              <a:t> flood</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发送</a:t>
            </a:r>
            <a:r>
              <a:rPr lang="zh-CN" altLang="en-US" dirty="0">
                <a:cs typeface="+mn-cs"/>
              </a:rPr>
              <a:t>大量的 </a:t>
            </a:r>
            <a:r>
              <a:rPr lang="en-US" altLang="zh-CN" dirty="0">
                <a:cs typeface="+mn-cs"/>
              </a:rPr>
              <a:t>ACK </a:t>
            </a:r>
            <a:r>
              <a:rPr lang="zh-CN" altLang="en-US" dirty="0">
                <a:cs typeface="+mn-cs"/>
              </a:rPr>
              <a:t>包冲击</a:t>
            </a:r>
            <a:r>
              <a:rPr lang="zh-CN" altLang="en-US" dirty="0" smtClean="0">
                <a:cs typeface="+mn-cs"/>
              </a:rPr>
              <a:t>设备</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服务器回应 </a:t>
            </a:r>
            <a:r>
              <a:rPr lang="en-US" altLang="zh-CN" dirty="0">
                <a:cs typeface="+mn-cs"/>
              </a:rPr>
              <a:t>ACK/RST </a:t>
            </a:r>
            <a:r>
              <a:rPr lang="zh-CN" altLang="en-US" dirty="0">
                <a:cs typeface="+mn-cs"/>
              </a:rPr>
              <a:t>包，消耗</a:t>
            </a:r>
            <a:r>
              <a:rPr lang="zh-CN" altLang="en-US" dirty="0" smtClean="0">
                <a:cs typeface="+mn-cs"/>
              </a:rPr>
              <a:t>资源</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某些应用如 </a:t>
            </a:r>
            <a:r>
              <a:rPr lang="en-US" altLang="zh-CN" dirty="0">
                <a:cs typeface="+mn-cs"/>
              </a:rPr>
              <a:t>JSP Server </a:t>
            </a:r>
            <a:r>
              <a:rPr lang="zh-CN" altLang="en-US" dirty="0">
                <a:cs typeface="+mn-cs"/>
              </a:rPr>
              <a:t>对 </a:t>
            </a:r>
            <a:r>
              <a:rPr lang="en-US" altLang="zh-CN" dirty="0">
                <a:cs typeface="+mn-cs"/>
              </a:rPr>
              <a:t>ACK Flood </a:t>
            </a:r>
            <a:r>
              <a:rPr lang="zh-CN" altLang="en-US" dirty="0">
                <a:cs typeface="+mn-cs"/>
              </a:rPr>
              <a:t>比较</a:t>
            </a:r>
            <a:r>
              <a:rPr lang="zh-CN" altLang="en-US" dirty="0" smtClean="0">
                <a:cs typeface="+mn-cs"/>
              </a:rPr>
              <a:t>敏感</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一般来讲 </a:t>
            </a:r>
            <a:r>
              <a:rPr lang="en-US" altLang="zh-CN" dirty="0">
                <a:cs typeface="+mn-cs"/>
              </a:rPr>
              <a:t>ACK Flood </a:t>
            </a:r>
            <a:r>
              <a:rPr lang="zh-CN" altLang="en-US" dirty="0">
                <a:cs typeface="+mn-cs"/>
              </a:rPr>
              <a:t>流量要较大才会对服务器造成影响</a:t>
            </a:r>
            <a:endParaRPr lang="en-US" altLang="zh-CN" dirty="0" smtClean="0">
              <a:cs typeface="+mn-cs"/>
            </a:endParaRPr>
          </a:p>
          <a:p>
            <a:pPr marL="0" lvl="1" indent="0">
              <a:buClr>
                <a:schemeClr val="tx1"/>
              </a:buClr>
              <a:buNone/>
            </a:pPr>
            <a:endParaRPr lang="en-US" altLang="zh-CN" dirty="0">
              <a:cs typeface="+mn-cs"/>
            </a:endParaRPr>
          </a:p>
          <a:p>
            <a:pPr marL="0" lvl="1" indent="0">
              <a:buClr>
                <a:schemeClr val="tx1"/>
              </a:buClr>
              <a:buNone/>
            </a:pPr>
            <a:endParaRPr lang="zh-CN" altLang="en-US" dirty="0">
              <a:cs typeface="+mn-cs"/>
            </a:endParaRPr>
          </a:p>
        </p:txBody>
      </p:sp>
    </p:spTree>
    <p:extLst>
      <p:ext uri="{BB962C8B-B14F-4D97-AF65-F5344CB8AC3E}">
        <p14:creationId xmlns:p14="http://schemas.microsoft.com/office/powerpoint/2010/main" val="17547150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en-US" altLang="zh-CN" dirty="0" err="1" smtClean="0"/>
              <a:t>udp</a:t>
            </a:r>
            <a:r>
              <a:rPr lang="en-US" altLang="zh-CN" dirty="0" smtClean="0"/>
              <a:t> flood</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smtClean="0">
                <a:cs typeface="+mn-cs"/>
              </a:rPr>
              <a:t>UDP </a:t>
            </a:r>
            <a:r>
              <a:rPr lang="zh-CN" altLang="en-US" dirty="0">
                <a:cs typeface="+mn-cs"/>
              </a:rPr>
              <a:t>协议无状态，应用五花八门</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利用小报文冲击应用服务器：</a:t>
            </a:r>
            <a:r>
              <a:rPr lang="en-US" altLang="zh-CN" dirty="0">
                <a:cs typeface="+mn-cs"/>
              </a:rPr>
              <a:t>Radius </a:t>
            </a:r>
            <a:r>
              <a:rPr lang="zh-CN" altLang="en-US" dirty="0">
                <a:cs typeface="+mn-cs"/>
              </a:rPr>
              <a:t>服务器、</a:t>
            </a:r>
            <a:r>
              <a:rPr lang="en-US" altLang="zh-CN" dirty="0">
                <a:cs typeface="+mn-cs"/>
              </a:rPr>
              <a:t>DNS </a:t>
            </a:r>
            <a:r>
              <a:rPr lang="zh-CN" altLang="en-US" dirty="0">
                <a:cs typeface="+mn-cs"/>
              </a:rPr>
              <a:t>服务器、流媒体服务器</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针对不同应用协议攻击需要制定不同</a:t>
            </a:r>
            <a:r>
              <a:rPr lang="zh-CN" altLang="en-US" dirty="0" smtClean="0">
                <a:cs typeface="+mn-cs"/>
              </a:rPr>
              <a:t>的攻击方法</a:t>
            </a:r>
            <a:endParaRPr lang="en-US" altLang="zh-CN" dirty="0">
              <a:cs typeface="+mn-cs"/>
            </a:endParaRPr>
          </a:p>
          <a:p>
            <a:pPr marL="0" lvl="1" indent="0">
              <a:buClr>
                <a:schemeClr val="tx1"/>
              </a:buClr>
              <a:buNone/>
            </a:pPr>
            <a:endParaRPr lang="zh-CN" altLang="en-US" dirty="0">
              <a:cs typeface="+mn-cs"/>
            </a:endParaRPr>
          </a:p>
        </p:txBody>
      </p:sp>
    </p:spTree>
    <p:extLst>
      <p:ext uri="{BB962C8B-B14F-4D97-AF65-F5344CB8AC3E}">
        <p14:creationId xmlns:p14="http://schemas.microsoft.com/office/powerpoint/2010/main" val="18219661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en-US" altLang="zh-CN" dirty="0" err="1" smtClean="0"/>
              <a:t>dns</a:t>
            </a:r>
            <a:r>
              <a:rPr lang="en-US" altLang="zh-CN" dirty="0" smtClean="0"/>
              <a:t> query flood</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只</a:t>
            </a:r>
            <a:r>
              <a:rPr lang="zh-CN" altLang="en-US" dirty="0">
                <a:cs typeface="+mn-cs"/>
              </a:rPr>
              <a:t>针对</a:t>
            </a:r>
            <a:r>
              <a:rPr lang="en-US" altLang="zh-CN" dirty="0">
                <a:cs typeface="+mn-cs"/>
              </a:rPr>
              <a:t>53</a:t>
            </a:r>
            <a:r>
              <a:rPr lang="zh-CN" altLang="en-US" dirty="0">
                <a:cs typeface="+mn-cs"/>
              </a:rPr>
              <a:t>端口发 </a:t>
            </a:r>
            <a:r>
              <a:rPr lang="en-US" altLang="zh-CN" dirty="0">
                <a:cs typeface="+mn-cs"/>
              </a:rPr>
              <a:t>NULL </a:t>
            </a:r>
            <a:r>
              <a:rPr lang="zh-CN" altLang="en-US" dirty="0" smtClean="0">
                <a:cs typeface="+mn-cs"/>
              </a:rPr>
              <a:t>数据包。</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请求</a:t>
            </a:r>
            <a:r>
              <a:rPr lang="zh-CN" altLang="en-US" dirty="0">
                <a:cs typeface="+mn-cs"/>
              </a:rPr>
              <a:t>解析固定的域名，由于有 </a:t>
            </a:r>
            <a:r>
              <a:rPr lang="en-US" altLang="zh-CN" dirty="0">
                <a:cs typeface="+mn-cs"/>
              </a:rPr>
              <a:t>cache </a:t>
            </a:r>
            <a:r>
              <a:rPr lang="zh-CN" altLang="en-US" dirty="0">
                <a:cs typeface="+mn-cs"/>
              </a:rPr>
              <a:t>存在，需要较大</a:t>
            </a:r>
            <a:r>
              <a:rPr lang="zh-CN" altLang="en-US" dirty="0" smtClean="0">
                <a:cs typeface="+mn-cs"/>
              </a:rPr>
              <a:t>数量。</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随机生成域名使得服务器必须使用递归查询向上层服务器发出解析请求，引起</a:t>
            </a:r>
            <a:r>
              <a:rPr lang="zh-CN" altLang="en-US" dirty="0" smtClean="0">
                <a:cs typeface="+mn-cs"/>
              </a:rPr>
              <a:t>连锁反应。</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蠕虫扩散带来的大量域名解析</a:t>
            </a:r>
            <a:r>
              <a:rPr lang="zh-CN" altLang="en-US" dirty="0" smtClean="0">
                <a:cs typeface="+mn-cs"/>
              </a:rPr>
              <a:t>请求。</a:t>
            </a:r>
            <a:endParaRPr lang="en-US" altLang="zh-CN" dirty="0">
              <a:cs typeface="+mn-cs"/>
            </a:endParaRPr>
          </a:p>
          <a:p>
            <a:pPr marL="0" lvl="1" indent="0">
              <a:buClr>
                <a:schemeClr val="tx1"/>
              </a:buClr>
              <a:buNone/>
            </a:pPr>
            <a:endParaRPr lang="zh-CN" altLang="en-US" dirty="0">
              <a:cs typeface="+mn-cs"/>
            </a:endParaRPr>
          </a:p>
        </p:txBody>
      </p:sp>
    </p:spTree>
    <p:extLst>
      <p:ext uri="{BB962C8B-B14F-4D97-AF65-F5344CB8AC3E}">
        <p14:creationId xmlns:p14="http://schemas.microsoft.com/office/powerpoint/2010/main" val="37492533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zh-CN" altLang="en-US" dirty="0" smtClean="0"/>
              <a:t>常用工具</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a:cs typeface="+mn-cs"/>
              </a:rPr>
              <a:t>TFN(Tribe Flood Network)</a:t>
            </a:r>
          </a:p>
          <a:p>
            <a:pPr lvl="1">
              <a:buClr>
                <a:schemeClr val="tx1"/>
              </a:buClr>
            </a:pPr>
            <a:r>
              <a:rPr lang="zh-CN" altLang="en-US" dirty="0" smtClean="0"/>
              <a:t>德国</a:t>
            </a:r>
            <a:r>
              <a:rPr lang="zh-CN" altLang="en-US" dirty="0"/>
              <a:t>著名黑客</a:t>
            </a:r>
            <a:r>
              <a:rPr lang="en-US" altLang="zh-CN" dirty="0" err="1"/>
              <a:t>Mixter</a:t>
            </a:r>
            <a:r>
              <a:rPr lang="zh-CN" altLang="en-US" dirty="0"/>
              <a:t>编写的分布式拒绝服务攻击</a:t>
            </a:r>
            <a:r>
              <a:rPr lang="zh-CN" altLang="en-US" dirty="0" smtClean="0"/>
              <a:t>工具</a:t>
            </a:r>
            <a:endParaRPr lang="en-US" altLang="zh-CN" dirty="0" smtClean="0"/>
          </a:p>
          <a:p>
            <a:pPr lvl="1">
              <a:buClr>
                <a:schemeClr val="tx1"/>
              </a:buClr>
            </a:pPr>
            <a:r>
              <a:rPr lang="en-US" altLang="zh-CN" dirty="0"/>
              <a:t>TFN</a:t>
            </a:r>
            <a:r>
              <a:rPr lang="zh-CN" altLang="en-US" dirty="0"/>
              <a:t>由主控端程序和代理端</a:t>
            </a:r>
            <a:r>
              <a:rPr lang="zh-CN" altLang="en-US" dirty="0" smtClean="0"/>
              <a:t>组成</a:t>
            </a:r>
            <a:endParaRPr lang="en-US" altLang="zh-CN" dirty="0" smtClean="0"/>
          </a:p>
          <a:p>
            <a:pPr lvl="1">
              <a:buClr>
                <a:schemeClr val="tx1"/>
              </a:buClr>
            </a:pPr>
            <a:r>
              <a:rPr lang="zh-CN" altLang="en-US" dirty="0"/>
              <a:t>攻击者到主控</a:t>
            </a:r>
            <a:r>
              <a:rPr lang="zh-CN" altLang="en-US" dirty="0" smtClean="0"/>
              <a:t>端</a:t>
            </a:r>
            <a:endParaRPr lang="en-US" altLang="zh-CN" dirty="0" smtClean="0"/>
          </a:p>
          <a:p>
            <a:pPr lvl="1">
              <a:buClr>
                <a:schemeClr val="tx1"/>
              </a:buClr>
            </a:pPr>
            <a:r>
              <a:rPr lang="zh-CN" altLang="en-US" dirty="0"/>
              <a:t>代理端对</a:t>
            </a:r>
            <a:r>
              <a:rPr lang="zh-CN" altLang="en-US" dirty="0" smtClean="0"/>
              <a:t>目标机发起</a:t>
            </a:r>
            <a:r>
              <a:rPr lang="en-US" altLang="zh-CN" dirty="0" smtClean="0"/>
              <a:t>dos</a:t>
            </a:r>
            <a:r>
              <a:rPr lang="zh-CN" altLang="en-US" dirty="0" smtClean="0"/>
              <a:t>攻击</a:t>
            </a:r>
            <a:endParaRPr lang="en-US" altLang="zh-CN" dirty="0" smtClean="0"/>
          </a:p>
          <a:p>
            <a:pPr marL="342900" lvl="1" indent="-342900">
              <a:buClr>
                <a:schemeClr val="tx1"/>
              </a:buClr>
              <a:buFont typeface="Arial" pitchFamily="34" charset="0"/>
              <a:buChar char="•"/>
            </a:pPr>
            <a:r>
              <a:rPr lang="zh-CN" altLang="en-US" dirty="0" smtClean="0">
                <a:cs typeface="+mn-cs"/>
              </a:rPr>
              <a:t>免费</a:t>
            </a:r>
            <a:r>
              <a:rPr lang="zh-CN" altLang="en-US" dirty="0">
                <a:cs typeface="+mn-cs"/>
              </a:rPr>
              <a:t>的</a:t>
            </a:r>
            <a:r>
              <a:rPr lang="en-US" altLang="zh-CN" dirty="0" err="1">
                <a:cs typeface="+mn-cs"/>
              </a:rPr>
              <a:t>DDoS</a:t>
            </a:r>
            <a:r>
              <a:rPr lang="zh-CN" altLang="en-US" dirty="0">
                <a:cs typeface="+mn-cs"/>
              </a:rPr>
              <a:t>攻击工具，还包括</a:t>
            </a:r>
            <a:r>
              <a:rPr lang="en-US" altLang="zh-CN" dirty="0" err="1">
                <a:cs typeface="+mn-cs"/>
              </a:rPr>
              <a:t>Trinoo</a:t>
            </a:r>
            <a:r>
              <a:rPr lang="zh-CN" altLang="en-US" dirty="0">
                <a:cs typeface="+mn-cs"/>
              </a:rPr>
              <a:t>、</a:t>
            </a:r>
            <a:r>
              <a:rPr lang="en-US" altLang="zh-CN" dirty="0">
                <a:cs typeface="+mn-cs"/>
              </a:rPr>
              <a:t>TFN2k</a:t>
            </a:r>
            <a:r>
              <a:rPr lang="zh-CN" altLang="en-US" dirty="0">
                <a:cs typeface="+mn-cs"/>
              </a:rPr>
              <a:t>、</a:t>
            </a:r>
            <a:r>
              <a:rPr lang="en-US" altLang="zh-CN" dirty="0" err="1">
                <a:cs typeface="+mn-cs"/>
              </a:rPr>
              <a:t>Stacheldraht</a:t>
            </a:r>
            <a:r>
              <a:rPr lang="zh-CN" altLang="en-US" dirty="0">
                <a:cs typeface="+mn-cs"/>
              </a:rPr>
              <a:t>等，使得</a:t>
            </a:r>
            <a:r>
              <a:rPr lang="en-US" altLang="zh-CN" dirty="0" err="1">
                <a:cs typeface="+mn-cs"/>
              </a:rPr>
              <a:t>DDoS</a:t>
            </a:r>
            <a:r>
              <a:rPr lang="zh-CN" altLang="en-US" dirty="0">
                <a:cs typeface="+mn-cs"/>
              </a:rPr>
              <a:t>攻击技术门槛降低更加普及，对网络造成严重</a:t>
            </a:r>
            <a:r>
              <a:rPr lang="zh-CN" altLang="en-US" dirty="0" smtClean="0">
                <a:cs typeface="+mn-cs"/>
              </a:rPr>
              <a:t>威胁。</a:t>
            </a:r>
            <a:endParaRPr lang="zh-CN" altLang="en-US" dirty="0">
              <a:cs typeface="+mn-cs"/>
            </a:endParaRPr>
          </a:p>
          <a:p>
            <a:pPr marL="342900" lvl="1" indent="-342900">
              <a:buClr>
                <a:schemeClr val="tx1"/>
              </a:buClr>
              <a:buFont typeface="Arial" pitchFamily="34" charset="0"/>
              <a:buChar char="•"/>
            </a:pPr>
            <a:endParaRPr lang="en-US" altLang="zh-CN" dirty="0" smtClean="0">
              <a:cs typeface="+mn-cs"/>
            </a:endParaRPr>
          </a:p>
          <a:p>
            <a:pPr marL="457200" lvl="1" indent="0">
              <a:buClr>
                <a:schemeClr val="tx1"/>
              </a:buClr>
              <a:buNone/>
            </a:pPr>
            <a:endParaRPr lang="zh-CN" altLang="en-US" dirty="0" smtClean="0"/>
          </a:p>
          <a:p>
            <a:pPr marL="457200" lvl="1" indent="0">
              <a:buClr>
                <a:schemeClr val="tx1"/>
              </a:buClr>
              <a:buNone/>
            </a:pPr>
            <a:endParaRPr lang="zh-CN" altLang="en-US" dirty="0" smtClean="0"/>
          </a:p>
        </p:txBody>
      </p:sp>
    </p:spTree>
    <p:extLst>
      <p:ext uri="{BB962C8B-B14F-4D97-AF65-F5344CB8AC3E}">
        <p14:creationId xmlns:p14="http://schemas.microsoft.com/office/powerpoint/2010/main" val="33107411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-Teardrop</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smtClean="0">
                <a:cs typeface="+mn-cs"/>
              </a:rPr>
              <a:t>Linux</a:t>
            </a:r>
            <a:r>
              <a:rPr lang="zh-CN" altLang="en-US" dirty="0">
                <a:cs typeface="+mn-cs"/>
              </a:rPr>
              <a:t>系统在处理</a:t>
            </a:r>
            <a:r>
              <a:rPr lang="en-US" altLang="zh-CN" dirty="0">
                <a:cs typeface="+mn-cs"/>
              </a:rPr>
              <a:t>IP</a:t>
            </a:r>
            <a:r>
              <a:rPr lang="zh-CN" altLang="en-US" dirty="0">
                <a:cs typeface="+mn-cs"/>
              </a:rPr>
              <a:t>分片</a:t>
            </a:r>
            <a:r>
              <a:rPr lang="zh-CN" altLang="en-US" dirty="0" smtClean="0">
                <a:cs typeface="+mn-cs"/>
              </a:rPr>
              <a:t>重组存在问题，</a:t>
            </a:r>
            <a:r>
              <a:rPr lang="zh-CN" altLang="en-US" dirty="0">
                <a:cs typeface="+mn-cs"/>
              </a:rPr>
              <a:t>尽管</a:t>
            </a:r>
            <a:r>
              <a:rPr lang="zh-CN" altLang="en-US" dirty="0" smtClean="0">
                <a:cs typeface="+mn-cs"/>
              </a:rPr>
              <a:t>对分片是否</a:t>
            </a:r>
            <a:r>
              <a:rPr lang="zh-CN" altLang="en-US" dirty="0">
                <a:cs typeface="+mn-cs"/>
              </a:rPr>
              <a:t>过长进行检查，但对过短的</a:t>
            </a:r>
            <a:r>
              <a:rPr lang="zh-CN" altLang="en-US" dirty="0" smtClean="0">
                <a:cs typeface="+mn-cs"/>
              </a:rPr>
              <a:t>片段</a:t>
            </a:r>
            <a:r>
              <a:rPr lang="zh-CN" altLang="en-US" dirty="0">
                <a:cs typeface="+mn-cs"/>
              </a:rPr>
              <a:t>却没有进行验证</a:t>
            </a:r>
            <a:r>
              <a:rPr lang="zh-CN" altLang="en-US" dirty="0" smtClean="0">
                <a:cs typeface="+mn-cs"/>
              </a:rPr>
              <a:t>，当两个分片相互覆盖时，导致泪滴攻击</a:t>
            </a:r>
            <a:r>
              <a:rPr lang="zh-CN" altLang="en-US" dirty="0">
                <a:cs typeface="+mn-cs"/>
              </a:rPr>
              <a:t>，会造成系统的死机或重新</a:t>
            </a:r>
            <a:r>
              <a:rPr lang="zh-CN" altLang="en-US" dirty="0" smtClean="0">
                <a:cs typeface="+mn-cs"/>
              </a:rPr>
              <a:t>启动。</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在</a:t>
            </a:r>
            <a:r>
              <a:rPr lang="en-US" altLang="zh-CN" dirty="0" err="1" smtClean="0">
                <a:cs typeface="+mn-cs"/>
              </a:rPr>
              <a:t>linux</a:t>
            </a:r>
            <a:r>
              <a:rPr lang="zh-CN" altLang="en-US" dirty="0" smtClean="0">
                <a:cs typeface="+mn-cs"/>
              </a:rPr>
              <a:t>中</a:t>
            </a:r>
            <a:r>
              <a:rPr lang="zh-CN" altLang="en-US" dirty="0">
                <a:cs typeface="+mn-cs"/>
              </a:rPr>
              <a:t>有以下处理</a:t>
            </a:r>
            <a:r>
              <a:rPr lang="en-US" altLang="zh-CN" dirty="0">
                <a:cs typeface="+mn-cs"/>
              </a:rPr>
              <a:t>:</a:t>
            </a:r>
            <a:r>
              <a:rPr lang="zh-CN" altLang="en-US" dirty="0">
                <a:cs typeface="+mn-cs"/>
              </a:rPr>
              <a:t>当发现有位置重合时（</a:t>
            </a:r>
            <a:r>
              <a:rPr lang="en-US" altLang="zh-CN" dirty="0">
                <a:cs typeface="+mn-cs"/>
              </a:rPr>
              <a:t>offset2&lt;end1</a:t>
            </a:r>
            <a:r>
              <a:rPr lang="zh-CN" altLang="en-US" dirty="0">
                <a:cs typeface="+mn-cs"/>
              </a:rPr>
              <a:t>）</a:t>
            </a:r>
            <a:r>
              <a:rPr lang="en-US" altLang="zh-CN" dirty="0">
                <a:cs typeface="+mn-cs"/>
              </a:rPr>
              <a:t>,</a:t>
            </a:r>
            <a:r>
              <a:rPr lang="zh-CN" altLang="en-US" dirty="0" smtClean="0">
                <a:cs typeface="+mn-cs"/>
              </a:rPr>
              <a:t>将</a:t>
            </a:r>
            <a:r>
              <a:rPr lang="en-US" altLang="zh-CN" dirty="0" smtClean="0">
                <a:cs typeface="+mn-cs"/>
              </a:rPr>
              <a:t>offset</a:t>
            </a:r>
            <a:r>
              <a:rPr lang="zh-CN" altLang="en-US" dirty="0">
                <a:cs typeface="+mn-cs"/>
              </a:rPr>
              <a:t>向后调到</a:t>
            </a:r>
            <a:r>
              <a:rPr lang="en-US" altLang="zh-CN" dirty="0">
                <a:cs typeface="+mn-cs"/>
              </a:rPr>
              <a:t>end1</a:t>
            </a:r>
            <a:r>
              <a:rPr lang="zh-CN" altLang="en-US" dirty="0">
                <a:cs typeface="+mn-cs"/>
              </a:rPr>
              <a:t>（</a:t>
            </a:r>
            <a:r>
              <a:rPr lang="en-US" altLang="zh-CN" dirty="0">
                <a:cs typeface="+mn-cs"/>
              </a:rPr>
              <a:t>offset2=end1</a:t>
            </a:r>
            <a:r>
              <a:rPr lang="zh-CN" altLang="en-US" dirty="0">
                <a:cs typeface="+mn-cs"/>
              </a:rPr>
              <a:t>）</a:t>
            </a:r>
            <a:r>
              <a:rPr lang="en-US" altLang="zh-CN" dirty="0">
                <a:cs typeface="+mn-cs"/>
              </a:rPr>
              <a:t>,  </a:t>
            </a:r>
            <a:r>
              <a:rPr lang="zh-CN" altLang="en-US" dirty="0">
                <a:cs typeface="+mn-cs"/>
              </a:rPr>
              <a:t>然后更改</a:t>
            </a:r>
            <a:r>
              <a:rPr lang="en-US" altLang="zh-CN" dirty="0">
                <a:cs typeface="+mn-cs"/>
              </a:rPr>
              <a:t>len2</a:t>
            </a:r>
            <a:r>
              <a:rPr lang="zh-CN" altLang="en-US" dirty="0">
                <a:cs typeface="+mn-cs"/>
              </a:rPr>
              <a:t>的值：</a:t>
            </a:r>
            <a:r>
              <a:rPr lang="en-US" altLang="zh-CN" dirty="0" smtClean="0">
                <a:cs typeface="+mn-cs"/>
              </a:rPr>
              <a:t>len2=end2-offset2</a:t>
            </a:r>
            <a:r>
              <a:rPr lang="zh-CN" altLang="en-US" dirty="0" smtClean="0">
                <a:cs typeface="+mn-cs"/>
              </a:rPr>
              <a:t>，此时</a:t>
            </a:r>
            <a:r>
              <a:rPr lang="en-US" altLang="zh-CN" dirty="0">
                <a:cs typeface="+mn-cs"/>
              </a:rPr>
              <a:t>len2</a:t>
            </a:r>
            <a:r>
              <a:rPr lang="zh-CN" altLang="en-US" dirty="0">
                <a:cs typeface="+mn-cs"/>
              </a:rPr>
              <a:t>变成了一个小于零的值，在以后处理时若不</a:t>
            </a:r>
            <a:r>
              <a:rPr lang="zh-CN" altLang="en-US" dirty="0" smtClean="0">
                <a:cs typeface="+mn-cs"/>
              </a:rPr>
              <a:t>加出现溢出，造成拒绝服务攻击。</a:t>
            </a:r>
            <a:endParaRPr lang="en-US" altLang="zh-CN" dirty="0" smtClean="0">
              <a:cs typeface="+mn-cs"/>
            </a:endParaRPr>
          </a:p>
          <a:p>
            <a:pPr marL="0" lvl="1" indent="0">
              <a:buClr>
                <a:schemeClr val="tx1"/>
              </a:buClr>
              <a:buNone/>
            </a:pPr>
            <a:r>
              <a:rPr lang="en-US" altLang="zh-CN" dirty="0" smtClean="0">
                <a:cs typeface="+mn-cs"/>
              </a:rPr>
              <a:t>     </a:t>
            </a:r>
            <a:endParaRPr lang="zh-CN" altLang="en-US" dirty="0">
              <a:cs typeface="+mn-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725144"/>
            <a:ext cx="57054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4833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-Land</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攻击者发送一个一</a:t>
            </a:r>
            <a:r>
              <a:rPr lang="zh-CN" altLang="en-US" dirty="0">
                <a:cs typeface="+mn-cs"/>
              </a:rPr>
              <a:t>个特别</a:t>
            </a:r>
            <a:r>
              <a:rPr lang="zh-CN" altLang="en-US" dirty="0" smtClean="0">
                <a:cs typeface="+mn-cs"/>
              </a:rPr>
              <a:t>打造</a:t>
            </a:r>
            <a:r>
              <a:rPr lang="en-US" altLang="zh-CN" dirty="0" smtClean="0">
                <a:cs typeface="+mn-cs"/>
              </a:rPr>
              <a:t>TCP</a:t>
            </a:r>
            <a:r>
              <a:rPr lang="zh-CN" altLang="en-US" dirty="0" smtClean="0">
                <a:cs typeface="+mn-cs"/>
              </a:rPr>
              <a:t>报文，</a:t>
            </a:r>
            <a:r>
              <a:rPr lang="en-US" altLang="zh-CN" dirty="0" smtClean="0">
                <a:cs typeface="+mn-cs"/>
              </a:rPr>
              <a:t>TCP</a:t>
            </a:r>
            <a:r>
              <a:rPr lang="zh-CN" altLang="en-US" dirty="0" smtClean="0">
                <a:cs typeface="+mn-cs"/>
              </a:rPr>
              <a:t>的</a:t>
            </a:r>
            <a:r>
              <a:rPr lang="en-US" altLang="zh-CN" dirty="0">
                <a:cs typeface="+mn-cs"/>
              </a:rPr>
              <a:t>SYN</a:t>
            </a:r>
            <a:r>
              <a:rPr lang="zh-CN" altLang="en-US" dirty="0">
                <a:cs typeface="+mn-cs"/>
              </a:rPr>
              <a:t>包中的源地址和目标</a:t>
            </a:r>
            <a:r>
              <a:rPr lang="zh-CN" altLang="en-US" dirty="0" smtClean="0">
                <a:cs typeface="+mn-cs"/>
              </a:rPr>
              <a:t>地址都</a:t>
            </a:r>
            <a:r>
              <a:rPr lang="zh-CN" altLang="en-US" dirty="0">
                <a:cs typeface="+mn-cs"/>
              </a:rPr>
              <a:t>被设置成同一</a:t>
            </a:r>
            <a:r>
              <a:rPr lang="zh-CN" altLang="en-US" dirty="0" smtClean="0">
                <a:cs typeface="+mn-cs"/>
              </a:rPr>
              <a:t>个地址</a:t>
            </a:r>
            <a:r>
              <a:rPr lang="zh-CN" altLang="en-US" dirty="0">
                <a:cs typeface="+mn-cs"/>
              </a:rPr>
              <a:t>，这时将导致目标</a:t>
            </a:r>
            <a:r>
              <a:rPr lang="zh-CN" altLang="en-US" dirty="0" smtClean="0">
                <a:cs typeface="+mn-cs"/>
              </a:rPr>
              <a:t>服务器</a:t>
            </a:r>
            <a:r>
              <a:rPr lang="zh-CN" altLang="en-US" dirty="0">
                <a:cs typeface="+mn-cs"/>
              </a:rPr>
              <a:t>向它自己的地址发送</a:t>
            </a:r>
            <a:r>
              <a:rPr lang="en-US" altLang="zh-CN" dirty="0">
                <a:cs typeface="+mn-cs"/>
              </a:rPr>
              <a:t>SYN-ACK</a:t>
            </a:r>
            <a:r>
              <a:rPr lang="zh-CN" altLang="en-US" dirty="0">
                <a:cs typeface="+mn-cs"/>
              </a:rPr>
              <a:t>消息，结果</a:t>
            </a:r>
            <a:r>
              <a:rPr lang="zh-CN" altLang="en-US" dirty="0" smtClean="0">
                <a:cs typeface="+mn-cs"/>
              </a:rPr>
              <a:t>这个地址</a:t>
            </a:r>
            <a:r>
              <a:rPr lang="zh-CN" altLang="en-US" dirty="0">
                <a:cs typeface="+mn-cs"/>
              </a:rPr>
              <a:t>又发回</a:t>
            </a:r>
            <a:r>
              <a:rPr lang="en-US" altLang="zh-CN" dirty="0">
                <a:cs typeface="+mn-cs"/>
              </a:rPr>
              <a:t>ACK</a:t>
            </a:r>
            <a:r>
              <a:rPr lang="zh-CN" altLang="en-US" dirty="0">
                <a:cs typeface="+mn-cs"/>
              </a:rPr>
              <a:t>消息并创建一个空连接</a:t>
            </a:r>
            <a:r>
              <a:rPr lang="zh-CN" altLang="en-US" dirty="0" smtClean="0">
                <a:cs typeface="+mn-cs"/>
              </a:rPr>
              <a:t>，发送大量这样的连接后，耗尽系统资源，出现拒绝服务攻击。</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这种情况在早起操作系统非常常见，目前主要操作系统已经可以预防这种攻击。</a:t>
            </a:r>
            <a:endParaRPr lang="en-US" altLang="zh-CN" dirty="0" smtClean="0">
              <a:cs typeface="+mn-cs"/>
            </a:endParaRPr>
          </a:p>
          <a:p>
            <a:pPr marL="0" lvl="1" indent="0">
              <a:buClr>
                <a:schemeClr val="tx1"/>
              </a:buClr>
              <a:buNone/>
            </a:pPr>
            <a:r>
              <a:rPr lang="en-US" altLang="zh-CN" dirty="0" smtClean="0">
                <a:cs typeface="+mn-cs"/>
              </a:rPr>
              <a:t>     </a:t>
            </a:r>
            <a:endParaRPr lang="zh-CN" altLang="en-US" dirty="0">
              <a:cs typeface="+mn-cs"/>
            </a:endParaRPr>
          </a:p>
        </p:txBody>
      </p:sp>
    </p:spTree>
    <p:extLst>
      <p:ext uri="{BB962C8B-B14F-4D97-AF65-F5344CB8AC3E}">
        <p14:creationId xmlns:p14="http://schemas.microsoft.com/office/powerpoint/2010/main" val="20864376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-Smurf</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smtClean="0">
                <a:cs typeface="+mn-cs"/>
              </a:rPr>
              <a:t>Smurf</a:t>
            </a:r>
            <a:r>
              <a:rPr lang="zh-CN" altLang="en-US" dirty="0" smtClean="0">
                <a:cs typeface="+mn-cs"/>
              </a:rPr>
              <a:t>攻击是一种放大效果的</a:t>
            </a:r>
            <a:r>
              <a:rPr lang="en-US" altLang="zh-CN" dirty="0" smtClean="0">
                <a:cs typeface="+mn-cs"/>
              </a:rPr>
              <a:t>dos</a:t>
            </a:r>
            <a:r>
              <a:rPr lang="zh-CN" altLang="en-US" dirty="0" smtClean="0">
                <a:cs typeface="+mn-cs"/>
              </a:rPr>
              <a:t>攻击，利用</a:t>
            </a:r>
            <a:r>
              <a:rPr lang="en-US" altLang="zh-CN" dirty="0" err="1" smtClean="0">
                <a:cs typeface="+mn-cs"/>
              </a:rPr>
              <a:t>icmp</a:t>
            </a:r>
            <a:r>
              <a:rPr lang="zh-CN" altLang="en-US" dirty="0" smtClean="0">
                <a:cs typeface="+mn-cs"/>
              </a:rPr>
              <a:t>应答消息。</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攻击</a:t>
            </a:r>
            <a:r>
              <a:rPr lang="zh-CN" altLang="en-US" dirty="0">
                <a:cs typeface="+mn-cs"/>
              </a:rPr>
              <a:t>者</a:t>
            </a:r>
            <a:r>
              <a:rPr lang="zh-CN" altLang="en-US" dirty="0" smtClean="0">
                <a:cs typeface="+mn-cs"/>
              </a:rPr>
              <a:t>向网络</a:t>
            </a:r>
            <a:r>
              <a:rPr lang="zh-CN" altLang="en-US" dirty="0">
                <a:cs typeface="+mn-cs"/>
              </a:rPr>
              <a:t>中的广播地址发送源地址（假冒）为受害者</a:t>
            </a:r>
            <a:r>
              <a:rPr lang="zh-CN" altLang="en-US" dirty="0">
                <a:cs typeface="+mn-cs"/>
              </a:rPr>
              <a:t>系统</a:t>
            </a:r>
            <a:r>
              <a:rPr lang="en-US" altLang="zh-CN" dirty="0" smtClean="0">
                <a:cs typeface="+mn-cs"/>
              </a:rPr>
              <a:t>ICMP</a:t>
            </a:r>
            <a:r>
              <a:rPr lang="zh-CN" altLang="en-US" dirty="0" smtClean="0">
                <a:cs typeface="+mn-cs"/>
              </a:rPr>
              <a:t>请求</a:t>
            </a:r>
            <a:r>
              <a:rPr lang="zh-CN" altLang="en-US" dirty="0">
                <a:cs typeface="+mn-cs"/>
              </a:rPr>
              <a:t>，由于广播的原因</a:t>
            </a:r>
            <a:r>
              <a:rPr lang="zh-CN" altLang="en-US" dirty="0" smtClean="0">
                <a:cs typeface="+mn-cs"/>
              </a:rPr>
              <a:t>，网络</a:t>
            </a:r>
            <a:r>
              <a:rPr lang="zh-CN" altLang="en-US" dirty="0">
                <a:cs typeface="+mn-cs"/>
              </a:rPr>
              <a:t>上的所有系统都会</a:t>
            </a:r>
            <a:r>
              <a:rPr lang="zh-CN" altLang="en-US" dirty="0">
                <a:cs typeface="+mn-cs"/>
              </a:rPr>
              <a:t>向受害者</a:t>
            </a:r>
            <a:r>
              <a:rPr lang="zh-CN" altLang="en-US" dirty="0">
                <a:cs typeface="+mn-cs"/>
              </a:rPr>
              <a:t>系统做出回应，从而导致受害者</a:t>
            </a:r>
            <a:r>
              <a:rPr lang="zh-CN" altLang="en-US" dirty="0" smtClean="0">
                <a:cs typeface="+mn-cs"/>
              </a:rPr>
              <a:t>不堪重负崩溃</a:t>
            </a:r>
            <a:endParaRPr lang="en-US" altLang="zh-CN" dirty="0" smtClean="0">
              <a:cs typeface="+mn-cs"/>
            </a:endParaRPr>
          </a:p>
          <a:p>
            <a:pPr marL="0" lvl="1" indent="0">
              <a:buClr>
                <a:schemeClr val="tx1"/>
              </a:buClr>
              <a:buNone/>
            </a:pPr>
            <a:endParaRPr lang="zh-CN" altLang="en-US" dirty="0">
              <a:cs typeface="+mn-cs"/>
            </a:endParaRPr>
          </a:p>
          <a:p>
            <a:pPr marL="0" lvl="1" indent="0">
              <a:buClr>
                <a:schemeClr val="tx1"/>
              </a:buClr>
              <a:buNone/>
            </a:pPr>
            <a:endParaRPr lang="zh-CN" altLang="en-US" dirty="0">
              <a:cs typeface="+mn-c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429000"/>
            <a:ext cx="5095875" cy="295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57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知名黑客</a:t>
            </a:r>
            <a:endParaRPr lang="zh-CN" altLang="en-US" dirty="0"/>
          </a:p>
        </p:txBody>
      </p:sp>
      <p:sp>
        <p:nvSpPr>
          <p:cNvPr id="5" name="内容占位符 4"/>
          <p:cNvSpPr>
            <a:spLocks noGrp="1"/>
          </p:cNvSpPr>
          <p:nvPr>
            <p:ph idx="1"/>
          </p:nvPr>
        </p:nvSpPr>
        <p:spPr>
          <a:xfrm>
            <a:off x="457200" y="1340768"/>
            <a:ext cx="8229600" cy="5040560"/>
          </a:xfrm>
        </p:spPr>
        <p:txBody>
          <a:bodyPr/>
          <a:lstStyle/>
          <a:p>
            <a:r>
              <a:rPr lang="zh-CN" altLang="en-US" dirty="0" smtClean="0"/>
              <a:t>罗伯特</a:t>
            </a:r>
            <a:r>
              <a:rPr lang="en-US" altLang="zh-CN" dirty="0"/>
              <a:t>•</a:t>
            </a:r>
            <a:r>
              <a:rPr lang="zh-CN" altLang="en-US" dirty="0"/>
              <a:t>莫里斯</a:t>
            </a:r>
            <a:endParaRPr lang="en-US" altLang="zh-CN" dirty="0" smtClean="0"/>
          </a:p>
          <a:p>
            <a:pPr lvl="1"/>
            <a:r>
              <a:rPr lang="en-US" altLang="zh-CN" dirty="0" smtClean="0"/>
              <a:t>1988</a:t>
            </a:r>
            <a:r>
              <a:rPr lang="zh-CN" altLang="en-US" dirty="0"/>
              <a:t>年，莫里斯蠕虫病毒震撼</a:t>
            </a:r>
            <a:r>
              <a:rPr lang="zh-CN" altLang="en-US" dirty="0" smtClean="0"/>
              <a:t>了</a:t>
            </a:r>
            <a:endParaRPr lang="en-US" altLang="zh-CN" dirty="0" smtClean="0"/>
          </a:p>
          <a:p>
            <a:pPr marL="457200" lvl="1" indent="0">
              <a:buNone/>
            </a:pPr>
            <a:r>
              <a:rPr lang="en-US" altLang="zh-CN" dirty="0" smtClean="0"/>
              <a:t>   </a:t>
            </a:r>
            <a:r>
              <a:rPr lang="zh-CN" altLang="en-US" dirty="0" smtClean="0"/>
              <a:t>整个世界蠕虫</a:t>
            </a:r>
            <a:r>
              <a:rPr lang="zh-CN" altLang="en-US" dirty="0"/>
              <a:t>病毒入侵了</a:t>
            </a:r>
            <a:r>
              <a:rPr lang="zh-CN" altLang="en-US" dirty="0" smtClean="0"/>
              <a:t>大约</a:t>
            </a:r>
            <a:endParaRPr lang="en-US" altLang="zh-CN" dirty="0" smtClean="0"/>
          </a:p>
          <a:p>
            <a:pPr marL="457200" lvl="1" indent="0">
              <a:buNone/>
            </a:pPr>
            <a:r>
              <a:rPr lang="en-US" altLang="zh-CN" dirty="0"/>
              <a:t> </a:t>
            </a:r>
            <a:r>
              <a:rPr lang="en-US" altLang="zh-CN" dirty="0" smtClean="0"/>
              <a:t>  6000</a:t>
            </a:r>
            <a:r>
              <a:rPr lang="zh-CN" altLang="en-US" dirty="0"/>
              <a:t>个大学和军事</a:t>
            </a:r>
            <a:r>
              <a:rPr lang="zh-CN" altLang="en-US" dirty="0" smtClean="0"/>
              <a:t>机构的</a:t>
            </a:r>
            <a:r>
              <a:rPr lang="zh-CN" altLang="en-US" dirty="0"/>
              <a:t>计算机</a:t>
            </a:r>
            <a:endParaRPr lang="en-US" altLang="zh-CN" dirty="0" smtClean="0"/>
          </a:p>
          <a:p>
            <a:r>
              <a:rPr lang="zh-CN" altLang="en-US" dirty="0" smtClean="0"/>
              <a:t>凯</a:t>
            </a:r>
            <a:r>
              <a:rPr lang="zh-CN" altLang="en-US" dirty="0"/>
              <a:t>文</a:t>
            </a:r>
            <a:r>
              <a:rPr lang="en-US" altLang="zh-CN" dirty="0"/>
              <a:t>•</a:t>
            </a:r>
            <a:r>
              <a:rPr lang="zh-CN" altLang="en-US" dirty="0"/>
              <a:t>米特尼克</a:t>
            </a:r>
            <a:endParaRPr lang="en-US" altLang="zh-CN" dirty="0"/>
          </a:p>
          <a:p>
            <a:pPr lvl="1"/>
            <a:r>
              <a:rPr lang="zh-CN" altLang="en-US" dirty="0" smtClean="0"/>
              <a:t>美国</a:t>
            </a:r>
            <a:r>
              <a:rPr lang="en-US" altLang="zh-CN" dirty="0"/>
              <a:t>20</a:t>
            </a:r>
            <a:r>
              <a:rPr lang="zh-CN" altLang="en-US" dirty="0"/>
              <a:t>世纪</a:t>
            </a:r>
            <a:r>
              <a:rPr lang="zh-CN" altLang="en-US" dirty="0" smtClean="0"/>
              <a:t>最著名</a:t>
            </a:r>
            <a:r>
              <a:rPr lang="zh-CN" altLang="en-US" dirty="0"/>
              <a:t>的黑客</a:t>
            </a:r>
            <a:r>
              <a:rPr lang="zh-CN" altLang="en-US" dirty="0" smtClean="0"/>
              <a:t>之一</a:t>
            </a:r>
            <a:endParaRPr lang="en-US" altLang="zh-CN" dirty="0" smtClean="0"/>
          </a:p>
          <a:p>
            <a:pPr marL="457200" lvl="1" indent="0">
              <a:buNone/>
            </a:pPr>
            <a:r>
              <a:rPr lang="en-US" altLang="zh-CN" dirty="0" smtClean="0"/>
              <a:t>《</a:t>
            </a:r>
            <a:r>
              <a:rPr lang="zh-CN" altLang="en-US" dirty="0" smtClean="0"/>
              <a:t>社会工程学</a:t>
            </a:r>
            <a:r>
              <a:rPr lang="en-US" altLang="zh-CN" dirty="0"/>
              <a:t>》</a:t>
            </a:r>
            <a:r>
              <a:rPr lang="zh-CN" altLang="en-US" dirty="0"/>
              <a:t>的</a:t>
            </a:r>
            <a:r>
              <a:rPr lang="zh-CN" altLang="en-US" dirty="0" smtClean="0"/>
              <a:t>创始人</a:t>
            </a:r>
            <a:r>
              <a:rPr lang="en-US" altLang="zh-CN" dirty="0" smtClean="0"/>
              <a:t>1979</a:t>
            </a:r>
            <a:r>
              <a:rPr lang="zh-CN" altLang="en-US" dirty="0" smtClean="0"/>
              <a:t>年</a:t>
            </a:r>
            <a:endParaRPr lang="en-US" altLang="zh-CN" dirty="0" smtClean="0"/>
          </a:p>
          <a:p>
            <a:pPr marL="457200" lvl="1" indent="0">
              <a:buNone/>
            </a:pPr>
            <a:r>
              <a:rPr lang="en-US" altLang="zh-CN" dirty="0"/>
              <a:t> </a:t>
            </a:r>
            <a:r>
              <a:rPr lang="en-US" altLang="zh-CN" dirty="0" smtClean="0"/>
              <a:t> </a:t>
            </a:r>
            <a:r>
              <a:rPr lang="zh-CN" altLang="en-US" dirty="0" smtClean="0"/>
              <a:t>他</a:t>
            </a:r>
            <a:r>
              <a:rPr lang="zh-CN" altLang="en-US" dirty="0"/>
              <a:t>和他的伙伴侵入了</a:t>
            </a:r>
            <a:r>
              <a:rPr lang="zh-CN" altLang="en-US" dirty="0" smtClean="0"/>
              <a:t>北美空防指挥部</a:t>
            </a:r>
            <a:endParaRPr lang="en-US" altLang="zh-CN" dirty="0" smtClean="0"/>
          </a:p>
        </p:txBody>
      </p:sp>
      <p:pic>
        <p:nvPicPr>
          <p:cNvPr id="6" name="Picture 3"/>
          <p:cNvPicPr>
            <a:picLocks noChangeAspect="1" noChangeArrowheads="1"/>
          </p:cNvPicPr>
          <p:nvPr/>
        </p:nvPicPr>
        <p:blipFill>
          <a:blip r:embed="rId3"/>
          <a:srcRect/>
          <a:stretch>
            <a:fillRect/>
          </a:stretch>
        </p:blipFill>
        <p:spPr bwMode="auto">
          <a:xfrm>
            <a:off x="5508104" y="1340768"/>
            <a:ext cx="3024336" cy="4140200"/>
          </a:xfrm>
          <a:prstGeom prst="rect">
            <a:avLst/>
          </a:prstGeom>
          <a:noFill/>
        </p:spPr>
      </p:pic>
    </p:spTree>
    <p:extLst>
      <p:ext uri="{BB962C8B-B14F-4D97-AF65-F5344CB8AC3E}">
        <p14:creationId xmlns:p14="http://schemas.microsoft.com/office/powerpoint/2010/main" val="39299203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en-US" altLang="zh-CN" dirty="0" err="1" smtClean="0"/>
              <a:t>Ddos</a:t>
            </a:r>
            <a:r>
              <a:rPr lang="zh-CN" altLang="en-US" dirty="0" smtClean="0"/>
              <a:t>攻击</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en-US" altLang="zh-CN" dirty="0" err="1" smtClean="0">
                <a:cs typeface="+mn-cs"/>
              </a:rPr>
              <a:t>Ddos</a:t>
            </a:r>
            <a:r>
              <a:rPr lang="zh-CN" altLang="en-US" dirty="0" smtClean="0">
                <a:cs typeface="+mn-cs"/>
              </a:rPr>
              <a:t>攻击有</a:t>
            </a:r>
            <a:r>
              <a:rPr lang="en-US" altLang="zh-CN" dirty="0" smtClean="0">
                <a:cs typeface="+mn-cs"/>
              </a:rPr>
              <a:t>3</a:t>
            </a:r>
            <a:r>
              <a:rPr lang="zh-CN" altLang="en-US" dirty="0" smtClean="0">
                <a:cs typeface="+mn-cs"/>
              </a:rPr>
              <a:t>部分组成，黑客主机、控制端，肉鸡。</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黑客发起攻击前，在互联网中寻找安全性差的主机，并植入被控程序，沦为黑客肉鸡，成为黑客攻击其它机器的帮凶。</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控制端可以负责和肉鸡通讯，控制肉鸡攻击行为。</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黑客有多个控制端，黑客向控制端发起发起命令，向某个目标系统发起攻击。</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目标系统被大量请求淹没，出现拒绝服务攻击。</a:t>
            </a:r>
            <a:endParaRPr lang="en-US" altLang="zh-CN" dirty="0" smtClean="0">
              <a:cs typeface="+mn-cs"/>
            </a:endParaRPr>
          </a:p>
          <a:p>
            <a:pPr marL="342900" lvl="1" indent="-342900">
              <a:buClr>
                <a:schemeClr val="tx1"/>
              </a:buClr>
              <a:buFont typeface="Arial" pitchFamily="34" charset="0"/>
              <a:buChar char="•"/>
            </a:pPr>
            <a:endParaRPr lang="en-US" altLang="zh-CN" dirty="0" smtClean="0">
              <a:cs typeface="+mn-cs"/>
            </a:endParaRPr>
          </a:p>
          <a:p>
            <a:pPr marL="0" lvl="1" indent="0">
              <a:buClr>
                <a:schemeClr val="tx1"/>
              </a:buClr>
              <a:buNone/>
            </a:pPr>
            <a:endParaRPr lang="zh-CN" altLang="en-US" dirty="0">
              <a:cs typeface="+mn-cs"/>
            </a:endParaRPr>
          </a:p>
          <a:p>
            <a:pPr marL="0" lvl="1" indent="0">
              <a:buClr>
                <a:schemeClr val="tx1"/>
              </a:buClr>
              <a:buNone/>
            </a:pPr>
            <a:endParaRPr lang="zh-CN" altLang="en-US" dirty="0">
              <a:cs typeface="+mn-cs"/>
            </a:endParaRPr>
          </a:p>
        </p:txBody>
      </p:sp>
    </p:spTree>
    <p:extLst>
      <p:ext uri="{BB962C8B-B14F-4D97-AF65-F5344CB8AC3E}">
        <p14:creationId xmlns:p14="http://schemas.microsoft.com/office/powerpoint/2010/main" val="10009814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en-US" altLang="zh-CN" dirty="0" err="1" smtClean="0"/>
              <a:t>Ddos</a:t>
            </a:r>
            <a:r>
              <a:rPr lang="zh-CN" altLang="en-US" dirty="0" smtClean="0"/>
              <a:t>攻击</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1818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0525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a:t>
            </a:r>
            <a:r>
              <a:rPr lang="zh-CN" altLang="en-US" dirty="0" smtClean="0"/>
              <a:t>一般</a:t>
            </a:r>
            <a:r>
              <a:rPr lang="en-US" altLang="zh-CN" dirty="0" smtClean="0"/>
              <a:t>Dos</a:t>
            </a:r>
            <a:r>
              <a:rPr lang="zh-CN" altLang="en-US" dirty="0" smtClean="0"/>
              <a:t>防御方法</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smtClean="0">
                <a:cs typeface="+mn-cs"/>
              </a:rPr>
              <a:t>安装</a:t>
            </a:r>
            <a:r>
              <a:rPr lang="zh-CN" altLang="en-US" dirty="0">
                <a:cs typeface="+mn-cs"/>
              </a:rPr>
              <a:t>防火墙，禁止访问不该访问的服务端口</a:t>
            </a:r>
            <a:r>
              <a:rPr lang="zh-CN" altLang="en-US" dirty="0" smtClean="0">
                <a:cs typeface="+mn-cs"/>
              </a:rPr>
              <a:t>，</a:t>
            </a:r>
            <a:r>
              <a:rPr lang="zh-CN" altLang="en-US" dirty="0"/>
              <a:t>限制单个源地址的每秒连接</a:t>
            </a:r>
            <a:r>
              <a:rPr lang="zh-CN" altLang="en-US" dirty="0" smtClean="0"/>
              <a:t>数，</a:t>
            </a:r>
            <a:r>
              <a:rPr lang="zh-CN" altLang="en-US" dirty="0" smtClean="0">
                <a:cs typeface="+mn-cs"/>
              </a:rPr>
              <a:t>过滤不正常</a:t>
            </a:r>
            <a:r>
              <a:rPr lang="zh-CN" altLang="en-US" dirty="0">
                <a:cs typeface="+mn-cs"/>
              </a:rPr>
              <a:t>的畸形数据包，使用</a:t>
            </a:r>
            <a:r>
              <a:rPr lang="en-US" altLang="zh-CN" dirty="0">
                <a:cs typeface="+mn-cs"/>
              </a:rPr>
              <a:t>NAT</a:t>
            </a:r>
            <a:r>
              <a:rPr lang="zh-CN" altLang="en-US" dirty="0">
                <a:cs typeface="+mn-cs"/>
              </a:rPr>
              <a:t>隐藏内部</a:t>
            </a:r>
            <a:r>
              <a:rPr lang="zh-CN" altLang="en-US" dirty="0" smtClean="0">
                <a:cs typeface="+mn-cs"/>
              </a:rPr>
              <a:t>网络结构。</a:t>
            </a:r>
            <a:endParaRPr lang="en-US" altLang="zh-CN" dirty="0" smtClean="0">
              <a:cs typeface="+mn-cs"/>
            </a:endParaRPr>
          </a:p>
          <a:p>
            <a:pPr marL="342900" lvl="1" indent="-342900">
              <a:buClr>
                <a:schemeClr val="tx1"/>
              </a:buClr>
              <a:buFont typeface="Arial" pitchFamily="34" charset="0"/>
              <a:buChar char="•"/>
            </a:pPr>
            <a:r>
              <a:rPr lang="zh-CN" altLang="en-US" dirty="0" smtClean="0">
                <a:cs typeface="+mn-cs"/>
              </a:rPr>
              <a:t>内置</a:t>
            </a:r>
            <a:r>
              <a:rPr lang="zh-CN" altLang="en-US" dirty="0">
                <a:cs typeface="+mn-cs"/>
              </a:rPr>
              <a:t>的攻击特征规则可检测常见</a:t>
            </a:r>
            <a:r>
              <a:rPr lang="en-US" altLang="zh-CN" dirty="0" err="1">
                <a:cs typeface="+mn-cs"/>
              </a:rPr>
              <a:t>DDoS</a:t>
            </a:r>
            <a:r>
              <a:rPr lang="zh-CN" altLang="en-US" dirty="0">
                <a:cs typeface="+mn-cs"/>
              </a:rPr>
              <a:t>攻击工具</a:t>
            </a:r>
            <a:r>
              <a:rPr lang="en-US" altLang="zh-CN" dirty="0">
                <a:cs typeface="+mn-cs"/>
              </a:rPr>
              <a:t>TFN</a:t>
            </a:r>
            <a:r>
              <a:rPr lang="zh-CN" altLang="en-US" dirty="0">
                <a:cs typeface="+mn-cs"/>
              </a:rPr>
              <a:t>、</a:t>
            </a:r>
            <a:r>
              <a:rPr lang="en-US" altLang="zh-CN" dirty="0">
                <a:cs typeface="+mn-cs"/>
              </a:rPr>
              <a:t>TFN2k</a:t>
            </a:r>
            <a:r>
              <a:rPr lang="zh-CN" altLang="en-US" dirty="0">
                <a:cs typeface="+mn-cs"/>
              </a:rPr>
              <a:t>、 </a:t>
            </a:r>
            <a:r>
              <a:rPr lang="en-US" altLang="zh-CN" dirty="0" err="1">
                <a:cs typeface="+mn-cs"/>
              </a:rPr>
              <a:t>Stacheldraht</a:t>
            </a:r>
            <a:r>
              <a:rPr lang="en-US" altLang="zh-CN" dirty="0">
                <a:cs typeface="+mn-cs"/>
              </a:rPr>
              <a:t> </a:t>
            </a:r>
            <a:r>
              <a:rPr lang="zh-CN" altLang="en-US" dirty="0">
                <a:cs typeface="+mn-cs"/>
              </a:rPr>
              <a:t>、</a:t>
            </a:r>
            <a:r>
              <a:rPr lang="en-US" altLang="zh-CN" dirty="0" err="1">
                <a:cs typeface="+mn-cs"/>
              </a:rPr>
              <a:t>Trinoo</a:t>
            </a:r>
            <a:r>
              <a:rPr lang="zh-CN" altLang="en-US" dirty="0">
                <a:cs typeface="+mn-cs"/>
              </a:rPr>
              <a:t>的控制报文，可切断</a:t>
            </a:r>
            <a:r>
              <a:rPr lang="en-US" altLang="zh-CN" dirty="0" err="1">
                <a:cs typeface="+mn-cs"/>
              </a:rPr>
              <a:t>DDoS</a:t>
            </a:r>
            <a:r>
              <a:rPr lang="zh-CN" altLang="en-US" dirty="0">
                <a:cs typeface="+mn-cs"/>
              </a:rPr>
              <a:t>攻击工具的控制</a:t>
            </a:r>
            <a:r>
              <a:rPr lang="zh-CN" altLang="en-US" dirty="0" smtClean="0">
                <a:cs typeface="+mn-cs"/>
              </a:rPr>
              <a:t>通道。</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提高安全意识，经常给操作系统和应用软件</a:t>
            </a:r>
            <a:r>
              <a:rPr lang="zh-CN" altLang="en-US" dirty="0" smtClean="0">
                <a:cs typeface="+mn-cs"/>
              </a:rPr>
              <a:t>打补丁。</a:t>
            </a:r>
            <a:endParaRPr lang="en-US" altLang="zh-CN" dirty="0" smtClean="0">
              <a:cs typeface="+mn-cs"/>
            </a:endParaRPr>
          </a:p>
          <a:p>
            <a:pPr marL="0" lvl="1" indent="0">
              <a:buClr>
                <a:schemeClr val="tx1"/>
              </a:buClr>
              <a:buNone/>
            </a:pPr>
            <a:endParaRPr lang="zh-CN" altLang="en-US" dirty="0">
              <a:cs typeface="+mn-cs"/>
            </a:endParaRPr>
          </a:p>
          <a:p>
            <a:pPr marL="0" lvl="1" indent="0">
              <a:buClr>
                <a:schemeClr val="tx1"/>
              </a:buClr>
              <a:buNone/>
            </a:pPr>
            <a:endParaRPr lang="zh-CN" altLang="en-US" dirty="0">
              <a:cs typeface="+mn-cs"/>
            </a:endParaRPr>
          </a:p>
        </p:txBody>
      </p:sp>
    </p:spTree>
    <p:extLst>
      <p:ext uri="{BB962C8B-B14F-4D97-AF65-F5344CB8AC3E}">
        <p14:creationId xmlns:p14="http://schemas.microsoft.com/office/powerpoint/2010/main" val="33001762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拒绝服务攻击</a:t>
            </a:r>
            <a:r>
              <a:rPr lang="en-US" altLang="zh-CN" dirty="0" smtClean="0"/>
              <a:t>-CC</a:t>
            </a:r>
            <a:r>
              <a:rPr lang="zh-CN" altLang="en-US" dirty="0" smtClean="0"/>
              <a:t>攻击防御</a:t>
            </a:r>
            <a:endParaRPr lang="zh-CN" altLang="en-US" dirty="0"/>
          </a:p>
        </p:txBody>
      </p:sp>
      <p:sp>
        <p:nvSpPr>
          <p:cNvPr id="5" name="内容占位符 4"/>
          <p:cNvSpPr>
            <a:spLocks noGrp="1"/>
          </p:cNvSpPr>
          <p:nvPr>
            <p:ph idx="1"/>
          </p:nvPr>
        </p:nvSpPr>
        <p:spPr>
          <a:xfrm>
            <a:off x="457200" y="1340768"/>
            <a:ext cx="8363272" cy="4896544"/>
          </a:xfrm>
        </p:spPr>
        <p:txBody>
          <a:bodyPr/>
          <a:lstStyle/>
          <a:p>
            <a:pPr marL="342900" lvl="1" indent="-342900">
              <a:buClr>
                <a:schemeClr val="tx1"/>
              </a:buClr>
              <a:buFont typeface="Arial" pitchFamily="34" charset="0"/>
              <a:buChar char="•"/>
            </a:pPr>
            <a:r>
              <a:rPr lang="zh-CN" altLang="en-US" dirty="0">
                <a:cs typeface="+mn-cs"/>
              </a:rPr>
              <a:t>进行域名重定向</a:t>
            </a:r>
            <a:endParaRPr lang="en-US" altLang="zh-CN" dirty="0">
              <a:cs typeface="+mn-cs"/>
            </a:endParaRPr>
          </a:p>
          <a:p>
            <a:pPr marL="342900" lvl="1" indent="-342900">
              <a:buClr>
                <a:schemeClr val="tx1"/>
              </a:buClr>
              <a:buFont typeface="Arial" pitchFamily="34" charset="0"/>
              <a:buChar char="•"/>
            </a:pPr>
            <a:r>
              <a:rPr lang="zh-CN" altLang="en-US" dirty="0">
                <a:cs typeface="+mn-cs"/>
              </a:rPr>
              <a:t>通过代理发送的</a:t>
            </a:r>
            <a:r>
              <a:rPr lang="en-US" altLang="zh-CN" dirty="0">
                <a:cs typeface="+mn-cs"/>
              </a:rPr>
              <a:t>HTTP_X_FORWARDED_FOR</a:t>
            </a:r>
            <a:r>
              <a:rPr lang="zh-CN" altLang="en-US" dirty="0">
                <a:cs typeface="+mn-cs"/>
              </a:rPr>
              <a:t>变量来判断使用代理攻击机器的真实</a:t>
            </a:r>
            <a:r>
              <a:rPr lang="en-US" altLang="zh-CN" dirty="0">
                <a:cs typeface="+mn-cs"/>
              </a:rPr>
              <a:t>IP</a:t>
            </a:r>
            <a:r>
              <a:rPr lang="zh-CN" altLang="en-US" dirty="0">
                <a:cs typeface="+mn-cs"/>
              </a:rPr>
              <a:t>，但不是所有的代理服务器都</a:t>
            </a:r>
            <a:r>
              <a:rPr lang="zh-CN" altLang="en-US" dirty="0" smtClean="0">
                <a:cs typeface="+mn-cs"/>
              </a:rPr>
              <a:t>发送</a:t>
            </a:r>
            <a:endParaRPr lang="en-US" altLang="zh-CN" dirty="0" smtClean="0">
              <a:cs typeface="+mn-cs"/>
            </a:endParaRPr>
          </a:p>
          <a:p>
            <a:pPr marL="342900" lvl="1" indent="-342900">
              <a:buClr>
                <a:schemeClr val="tx1"/>
              </a:buClr>
              <a:buFont typeface="Arial" pitchFamily="34" charset="0"/>
              <a:buChar char="•"/>
            </a:pPr>
            <a:r>
              <a:rPr lang="zh-CN" altLang="en-US" dirty="0">
                <a:cs typeface="+mn-cs"/>
              </a:rPr>
              <a:t>在服务器上，从</a:t>
            </a:r>
            <a:r>
              <a:rPr lang="en-US" altLang="zh-CN" dirty="0">
                <a:cs typeface="+mn-cs"/>
              </a:rPr>
              <a:t>Cookie</a:t>
            </a:r>
            <a:r>
              <a:rPr lang="zh-CN" altLang="en-US" dirty="0">
                <a:cs typeface="+mn-cs"/>
              </a:rPr>
              <a:t>与</a:t>
            </a:r>
            <a:r>
              <a:rPr lang="en-US" altLang="zh-CN" dirty="0">
                <a:cs typeface="+mn-cs"/>
              </a:rPr>
              <a:t>IP</a:t>
            </a:r>
            <a:r>
              <a:rPr lang="zh-CN" altLang="en-US" dirty="0">
                <a:cs typeface="+mn-cs"/>
              </a:rPr>
              <a:t>的绑定和用户</a:t>
            </a:r>
            <a:r>
              <a:rPr lang="en-US" altLang="zh-CN" dirty="0">
                <a:cs typeface="+mn-cs"/>
              </a:rPr>
              <a:t>Session</a:t>
            </a:r>
          </a:p>
          <a:p>
            <a:pPr marL="0" lvl="1" indent="0">
              <a:buClr>
                <a:schemeClr val="tx1"/>
              </a:buClr>
              <a:buNone/>
            </a:pPr>
            <a:endParaRPr lang="zh-CN" altLang="en-US" dirty="0">
              <a:cs typeface="+mn-cs"/>
            </a:endParaRPr>
          </a:p>
          <a:p>
            <a:pPr marL="0" lvl="1" indent="0">
              <a:buClr>
                <a:schemeClr val="tx1"/>
              </a:buClr>
              <a:buNone/>
            </a:pPr>
            <a:endParaRPr lang="zh-CN" altLang="en-US" dirty="0">
              <a:cs typeface="+mn-cs"/>
            </a:endParaRPr>
          </a:p>
        </p:txBody>
      </p:sp>
    </p:spTree>
    <p:extLst>
      <p:ext uri="{BB962C8B-B14F-4D97-AF65-F5344CB8AC3E}">
        <p14:creationId xmlns:p14="http://schemas.microsoft.com/office/powerpoint/2010/main" val="22960976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zh-CN" altLang="en-US" dirty="0"/>
              <a:t>总结</a:t>
            </a:r>
            <a:endParaRPr lang="en-US" altLang="zh-CN" dirty="0"/>
          </a:p>
        </p:txBody>
      </p:sp>
    </p:spTree>
    <p:extLst>
      <p:ext uri="{BB962C8B-B14F-4D97-AF65-F5344CB8AC3E}">
        <p14:creationId xmlns:p14="http://schemas.microsoft.com/office/powerpoint/2010/main" val="27433422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总结</a:t>
            </a:r>
          </a:p>
        </p:txBody>
      </p:sp>
      <p:sp>
        <p:nvSpPr>
          <p:cNvPr id="5" name="内容占位符 4"/>
          <p:cNvSpPr>
            <a:spLocks noGrp="1"/>
          </p:cNvSpPr>
          <p:nvPr>
            <p:ph idx="1"/>
          </p:nvPr>
        </p:nvSpPr>
        <p:spPr>
          <a:xfrm>
            <a:off x="457200" y="1340768"/>
            <a:ext cx="8363272" cy="4824536"/>
          </a:xfrm>
        </p:spPr>
        <p:txBody>
          <a:bodyPr/>
          <a:lstStyle/>
          <a:p>
            <a:r>
              <a:rPr lang="zh-CN" altLang="en-US" dirty="0" smtClean="0"/>
              <a:t>扫描</a:t>
            </a:r>
            <a:r>
              <a:rPr lang="zh-CN" altLang="en-US" dirty="0"/>
              <a:t>攻击 </a:t>
            </a:r>
            <a:r>
              <a:rPr lang="en-US" altLang="zh-CN" dirty="0" smtClean="0"/>
              <a:t>(</a:t>
            </a:r>
            <a:r>
              <a:rPr lang="zh-CN" altLang="en-US" dirty="0" smtClean="0"/>
              <a:t>基础</a:t>
            </a:r>
            <a:r>
              <a:rPr lang="zh-CN" altLang="en-US" dirty="0"/>
              <a:t>防火墙、特征、信息</a:t>
            </a:r>
            <a:r>
              <a:rPr lang="zh-CN" altLang="en-US" dirty="0" smtClean="0"/>
              <a:t>隐藏</a:t>
            </a:r>
            <a:r>
              <a:rPr lang="en-US" altLang="zh-CN" dirty="0"/>
              <a:t>)</a:t>
            </a:r>
            <a:endParaRPr lang="en-US" altLang="zh-CN" dirty="0" smtClean="0"/>
          </a:p>
          <a:p>
            <a:r>
              <a:rPr lang="zh-CN" altLang="en-US" dirty="0"/>
              <a:t>暴力破解攻击 </a:t>
            </a:r>
            <a:r>
              <a:rPr lang="en-US" altLang="zh-CN" dirty="0"/>
              <a:t>(</a:t>
            </a:r>
            <a:r>
              <a:rPr lang="zh-CN" altLang="en-US" dirty="0"/>
              <a:t>防暴力破解模块</a:t>
            </a:r>
            <a:r>
              <a:rPr lang="en-US" altLang="zh-CN" dirty="0" smtClean="0"/>
              <a:t>)</a:t>
            </a:r>
            <a:endParaRPr lang="zh-CN" altLang="en-US" dirty="0"/>
          </a:p>
          <a:p>
            <a:r>
              <a:rPr lang="zh-CN" altLang="en-US" dirty="0" smtClean="0"/>
              <a:t>已知</a:t>
            </a:r>
            <a:r>
              <a:rPr lang="zh-CN" altLang="en-US" dirty="0"/>
              <a:t>漏洞攻击 </a:t>
            </a:r>
            <a:r>
              <a:rPr lang="en-US" altLang="zh-CN" dirty="0"/>
              <a:t>(IPS</a:t>
            </a:r>
            <a:r>
              <a:rPr lang="zh-CN" altLang="en-US" dirty="0" smtClean="0"/>
              <a:t>模块、</a:t>
            </a:r>
            <a:r>
              <a:rPr lang="en-US" altLang="zh-CN" dirty="0" smtClean="0"/>
              <a:t>WAF</a:t>
            </a:r>
            <a:r>
              <a:rPr lang="zh-CN" altLang="en-US" dirty="0"/>
              <a:t>模块</a:t>
            </a:r>
            <a:r>
              <a:rPr lang="en-US" altLang="zh-CN" dirty="0" smtClean="0"/>
              <a:t>)</a:t>
            </a:r>
            <a:endParaRPr lang="en-US" altLang="zh-CN" dirty="0"/>
          </a:p>
          <a:p>
            <a:r>
              <a:rPr lang="zh-CN" altLang="en-US" dirty="0" smtClean="0"/>
              <a:t>病毒</a:t>
            </a:r>
            <a:r>
              <a:rPr lang="zh-CN" altLang="en-US" dirty="0"/>
              <a:t>木马攻击 </a:t>
            </a:r>
            <a:r>
              <a:rPr lang="en-US" altLang="zh-CN" dirty="0"/>
              <a:t>(</a:t>
            </a:r>
            <a:r>
              <a:rPr lang="zh-CN" altLang="en-US" dirty="0"/>
              <a:t>防病毒模块、</a:t>
            </a:r>
            <a:r>
              <a:rPr lang="en-US" altLang="zh-CN" dirty="0"/>
              <a:t>IPS</a:t>
            </a:r>
            <a:r>
              <a:rPr lang="zh-CN" altLang="en-US" dirty="0"/>
              <a:t>模块</a:t>
            </a:r>
            <a:r>
              <a:rPr lang="en-US" altLang="zh-CN" dirty="0" smtClean="0"/>
              <a:t>)</a:t>
            </a:r>
          </a:p>
          <a:p>
            <a:r>
              <a:rPr lang="zh-CN" altLang="en-US" dirty="0" smtClean="0"/>
              <a:t>社会工程学</a:t>
            </a:r>
            <a:r>
              <a:rPr lang="en-US" altLang="zh-CN" dirty="0" smtClean="0"/>
              <a:t>(</a:t>
            </a:r>
            <a:r>
              <a:rPr lang="zh-CN" altLang="en-US" dirty="0" smtClean="0"/>
              <a:t>身份验证</a:t>
            </a:r>
            <a:r>
              <a:rPr lang="en-US" altLang="zh-CN" dirty="0" smtClean="0"/>
              <a:t>)</a:t>
            </a:r>
          </a:p>
          <a:p>
            <a:r>
              <a:rPr lang="zh-CN" altLang="en-US" dirty="0" smtClean="0"/>
              <a:t>协议漏洞渗透</a:t>
            </a:r>
            <a:r>
              <a:rPr lang="en-US" altLang="zh-CN" dirty="0" smtClean="0"/>
              <a:t>(</a:t>
            </a:r>
            <a:r>
              <a:rPr lang="zh-CN" altLang="en-US" dirty="0" smtClean="0"/>
              <a:t>基础防火墙模块</a:t>
            </a:r>
            <a:r>
              <a:rPr lang="en-US" altLang="zh-CN" dirty="0" smtClean="0"/>
              <a:t>)</a:t>
            </a:r>
            <a:endParaRPr lang="en-US" altLang="zh-CN" dirty="0"/>
          </a:p>
          <a:p>
            <a:r>
              <a:rPr lang="zh-CN" altLang="en-US" dirty="0" smtClean="0"/>
              <a:t>拒绝</a:t>
            </a:r>
            <a:r>
              <a:rPr lang="zh-CN" altLang="en-US" dirty="0"/>
              <a:t>服务攻击  </a:t>
            </a:r>
            <a:r>
              <a:rPr lang="en-US" altLang="zh-CN" dirty="0" smtClean="0"/>
              <a:t>(</a:t>
            </a:r>
            <a:r>
              <a:rPr lang="zh-CN" altLang="en-US" dirty="0" smtClean="0"/>
              <a:t>防火墙防御网络层</a:t>
            </a:r>
            <a:r>
              <a:rPr lang="en-US" altLang="zh-CN" dirty="0" err="1"/>
              <a:t>DDos</a:t>
            </a:r>
            <a:r>
              <a:rPr lang="zh-CN" altLang="en-US" dirty="0"/>
              <a:t>、应用层</a:t>
            </a:r>
            <a:r>
              <a:rPr lang="en-US" altLang="zh-CN" dirty="0" err="1"/>
              <a:t>Ddos</a:t>
            </a:r>
            <a:r>
              <a:rPr lang="en-US" altLang="zh-CN" dirty="0" smtClean="0"/>
              <a:t>)</a:t>
            </a:r>
            <a:endParaRPr lang="en-US" altLang="zh-CN" dirty="0"/>
          </a:p>
        </p:txBody>
      </p:sp>
    </p:spTree>
    <p:extLst>
      <p:ext uri="{BB962C8B-B14F-4D97-AF65-F5344CB8AC3E}">
        <p14:creationId xmlns:p14="http://schemas.microsoft.com/office/powerpoint/2010/main" val="4836355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历史事件</a:t>
            </a:r>
            <a:endParaRPr lang="zh-CN" altLang="en-US" dirty="0"/>
          </a:p>
        </p:txBody>
      </p:sp>
      <p:sp>
        <p:nvSpPr>
          <p:cNvPr id="5" name="内容占位符 4"/>
          <p:cNvSpPr>
            <a:spLocks noGrp="1"/>
          </p:cNvSpPr>
          <p:nvPr>
            <p:ph idx="1"/>
          </p:nvPr>
        </p:nvSpPr>
        <p:spPr>
          <a:xfrm>
            <a:off x="457200" y="1340768"/>
            <a:ext cx="8229600" cy="5040560"/>
          </a:xfrm>
        </p:spPr>
        <p:txBody>
          <a:bodyPr/>
          <a:lstStyle/>
          <a:p>
            <a:r>
              <a:rPr lang="zh-CN" altLang="en-US" dirty="0" smtClean="0"/>
              <a:t>蠕虫病毒大范围兴起，从</a:t>
            </a:r>
            <a:r>
              <a:rPr lang="en-US" altLang="zh-CN" dirty="0" smtClean="0"/>
              <a:t>CIH</a:t>
            </a:r>
            <a:r>
              <a:rPr lang="zh-CN" altLang="en-US" dirty="0" smtClean="0"/>
              <a:t>到尼姆达、</a:t>
            </a:r>
            <a:endParaRPr lang="en-US" altLang="zh-CN" dirty="0" smtClean="0"/>
          </a:p>
          <a:p>
            <a:pPr marL="0" indent="0">
              <a:buNone/>
            </a:pPr>
            <a:r>
              <a:rPr lang="zh-CN" altLang="en-US" dirty="0" smtClean="0"/>
              <a:t>    冲击波、震荡波、红色代码等。</a:t>
            </a:r>
            <a:endParaRPr lang="en-US" altLang="zh-CN" dirty="0" smtClean="0"/>
          </a:p>
          <a:p>
            <a:r>
              <a:rPr lang="zh-CN" altLang="en-US" dirty="0" smtClean="0"/>
              <a:t>中美四次黑客大战（</a:t>
            </a:r>
            <a:r>
              <a:rPr lang="en-US" altLang="zh-CN" dirty="0" smtClean="0"/>
              <a:t>1999</a:t>
            </a:r>
            <a:r>
              <a:rPr lang="zh-CN" altLang="en-US" dirty="0" smtClean="0"/>
              <a:t>年</a:t>
            </a:r>
            <a:r>
              <a:rPr lang="en-US" altLang="zh-CN" dirty="0" smtClean="0"/>
              <a:t>-2001</a:t>
            </a:r>
            <a:r>
              <a:rPr lang="zh-CN" altLang="en-US" dirty="0" smtClean="0"/>
              <a:t>年）</a:t>
            </a:r>
            <a:endParaRPr lang="en-US" altLang="zh-CN" dirty="0" smtClean="0"/>
          </a:p>
          <a:p>
            <a:pPr lvl="1"/>
            <a:r>
              <a:rPr lang="en-US" altLang="zh-CN" dirty="0" smtClean="0">
                <a:solidFill>
                  <a:srgbClr val="000000"/>
                </a:solidFill>
              </a:rPr>
              <a:t>1999</a:t>
            </a:r>
            <a:r>
              <a:rPr lang="zh-CN" altLang="en-US" dirty="0" smtClean="0">
                <a:solidFill>
                  <a:srgbClr val="000000"/>
                </a:solidFill>
              </a:rPr>
              <a:t>年李登辉两国论</a:t>
            </a:r>
            <a:endParaRPr lang="en-US" altLang="zh-CN" dirty="0" smtClean="0">
              <a:solidFill>
                <a:srgbClr val="000000"/>
              </a:solidFill>
            </a:endParaRPr>
          </a:p>
          <a:p>
            <a:pPr lvl="1"/>
            <a:r>
              <a:rPr lang="en-US" altLang="zh-CN" dirty="0" smtClean="0">
                <a:solidFill>
                  <a:srgbClr val="000000"/>
                </a:solidFill>
              </a:rPr>
              <a:t>2000</a:t>
            </a:r>
            <a:r>
              <a:rPr lang="zh-CN" altLang="en-US" dirty="0">
                <a:solidFill>
                  <a:srgbClr val="000000"/>
                </a:solidFill>
              </a:rPr>
              <a:t>年美国</a:t>
            </a:r>
            <a:r>
              <a:rPr lang="zh-CN" altLang="en-US" dirty="0" smtClean="0">
                <a:solidFill>
                  <a:srgbClr val="000000"/>
                </a:solidFill>
              </a:rPr>
              <a:t>轰炸驻</a:t>
            </a:r>
            <a:r>
              <a:rPr lang="zh-CN" altLang="en-US" dirty="0">
                <a:solidFill>
                  <a:srgbClr val="000000"/>
                </a:solidFill>
              </a:rPr>
              <a:t>南联盟</a:t>
            </a:r>
            <a:r>
              <a:rPr lang="zh-CN" altLang="en-US" dirty="0" smtClean="0">
                <a:solidFill>
                  <a:srgbClr val="000000"/>
                </a:solidFill>
              </a:rPr>
              <a:t>大使馆</a:t>
            </a:r>
            <a:endParaRPr lang="en-US" altLang="zh-CN" dirty="0" smtClean="0">
              <a:solidFill>
                <a:srgbClr val="000000"/>
              </a:solidFill>
            </a:endParaRPr>
          </a:p>
          <a:p>
            <a:pPr lvl="1"/>
            <a:r>
              <a:rPr lang="en-US" altLang="zh-CN" dirty="0" smtClean="0">
                <a:solidFill>
                  <a:srgbClr val="000000"/>
                </a:solidFill>
              </a:rPr>
              <a:t>2011</a:t>
            </a:r>
            <a:r>
              <a:rPr lang="zh-CN" altLang="en-US" dirty="0" smtClean="0">
                <a:solidFill>
                  <a:srgbClr val="000000"/>
                </a:solidFill>
              </a:rPr>
              <a:t>年南海撞机事件</a:t>
            </a:r>
            <a:endParaRPr lang="en-US" altLang="zh-CN" dirty="0" smtClean="0">
              <a:solidFill>
                <a:srgbClr val="000000"/>
              </a:solidFill>
            </a:endParaRPr>
          </a:p>
          <a:p>
            <a:r>
              <a:rPr lang="zh-CN" altLang="en-US" dirty="0" smtClean="0"/>
              <a:t>事件主要特征</a:t>
            </a:r>
            <a:endParaRPr lang="en-US" altLang="zh-CN" dirty="0"/>
          </a:p>
          <a:p>
            <a:pPr lvl="1"/>
            <a:r>
              <a:rPr lang="zh-CN" altLang="en-US" dirty="0" smtClean="0">
                <a:solidFill>
                  <a:srgbClr val="000000"/>
                </a:solidFill>
              </a:rPr>
              <a:t>正义感</a:t>
            </a:r>
            <a:endParaRPr lang="en-US" altLang="zh-CN" dirty="0">
              <a:solidFill>
                <a:srgbClr val="000000"/>
              </a:solidFill>
            </a:endParaRPr>
          </a:p>
          <a:p>
            <a:pPr lvl="1"/>
            <a:r>
              <a:rPr lang="zh-CN" altLang="en-US" dirty="0" smtClean="0">
                <a:solidFill>
                  <a:srgbClr val="000000"/>
                </a:solidFill>
              </a:rPr>
              <a:t>以破坏性为主</a:t>
            </a:r>
            <a:endParaRPr lang="en-US" altLang="zh-CN" dirty="0">
              <a:solidFill>
                <a:srgbClr val="000000"/>
              </a:solidFill>
            </a:endParaRPr>
          </a:p>
          <a:p>
            <a:pPr marL="457200" lvl="1" indent="0">
              <a:buNone/>
            </a:pPr>
            <a:endParaRPr lang="en-US" altLang="zh-CN" dirty="0">
              <a:solidFill>
                <a:srgbClr val="000000"/>
              </a:solidFill>
            </a:endParaRPr>
          </a:p>
          <a:p>
            <a:pPr marL="0" indent="0">
              <a:buNone/>
            </a:pPr>
            <a:endParaRPr lang="en-US" altLang="zh-CN" dirty="0" smtClean="0"/>
          </a:p>
          <a:p>
            <a:pPr marL="0" indent="0">
              <a:buNone/>
            </a:pPr>
            <a:endParaRPr lang="en-US" altLang="zh-CN"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346" y="1412776"/>
            <a:ext cx="29241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346" y="4077072"/>
            <a:ext cx="2947331" cy="20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823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最新事件</a:t>
            </a:r>
            <a:endParaRPr lang="zh-CN" altLang="en-US" dirty="0"/>
          </a:p>
        </p:txBody>
      </p:sp>
      <p:sp>
        <p:nvSpPr>
          <p:cNvPr id="5" name="内容占位符 4"/>
          <p:cNvSpPr>
            <a:spLocks noGrp="1"/>
          </p:cNvSpPr>
          <p:nvPr>
            <p:ph idx="1"/>
          </p:nvPr>
        </p:nvSpPr>
        <p:spPr>
          <a:xfrm>
            <a:off x="457200" y="1340768"/>
            <a:ext cx="8229600" cy="5040560"/>
          </a:xfrm>
        </p:spPr>
        <p:txBody>
          <a:bodyPr/>
          <a:lstStyle/>
          <a:p>
            <a:r>
              <a:rPr lang="zh-CN" altLang="en-US" dirty="0" smtClean="0"/>
              <a:t>主要事件</a:t>
            </a:r>
            <a:endParaRPr lang="en-US" altLang="zh-CN" dirty="0" smtClean="0"/>
          </a:p>
          <a:p>
            <a:pPr lvl="1"/>
            <a:r>
              <a:rPr lang="zh-CN" altLang="en-US" dirty="0">
                <a:solidFill>
                  <a:srgbClr val="000000"/>
                </a:solidFill>
              </a:rPr>
              <a:t>木马间谍软件大规模兴起，灰鸽子、网络神偷、</a:t>
            </a:r>
            <a:r>
              <a:rPr lang="en-US" altLang="zh-CN" dirty="0">
                <a:solidFill>
                  <a:srgbClr val="000000"/>
                </a:solidFill>
              </a:rPr>
              <a:t>QQ</a:t>
            </a:r>
            <a:r>
              <a:rPr lang="zh-CN" altLang="en-US" dirty="0">
                <a:solidFill>
                  <a:srgbClr val="000000"/>
                </a:solidFill>
              </a:rPr>
              <a:t>盗号</a:t>
            </a:r>
            <a:r>
              <a:rPr lang="zh-CN" altLang="en-US" dirty="0" smtClean="0">
                <a:solidFill>
                  <a:srgbClr val="000000"/>
                </a:solidFill>
              </a:rPr>
              <a:t>等木马广泛</a:t>
            </a:r>
            <a:r>
              <a:rPr lang="zh-CN" altLang="en-US" dirty="0">
                <a:solidFill>
                  <a:srgbClr val="000000"/>
                </a:solidFill>
              </a:rPr>
              <a:t>传播</a:t>
            </a:r>
            <a:endParaRPr lang="en-US" altLang="zh-CN" dirty="0">
              <a:solidFill>
                <a:srgbClr val="000000"/>
              </a:solidFill>
            </a:endParaRPr>
          </a:p>
          <a:p>
            <a:pPr lvl="1"/>
            <a:r>
              <a:rPr lang="en-US" altLang="zh-CN" dirty="0">
                <a:solidFill>
                  <a:srgbClr val="000000"/>
                </a:solidFill>
              </a:rPr>
              <a:t>IE</a:t>
            </a:r>
            <a:r>
              <a:rPr lang="zh-CN" altLang="en-US" dirty="0">
                <a:solidFill>
                  <a:srgbClr val="000000"/>
                </a:solidFill>
              </a:rPr>
              <a:t>“极光”</a:t>
            </a:r>
            <a:r>
              <a:rPr lang="zh-CN" altLang="en-US" dirty="0" smtClean="0">
                <a:solidFill>
                  <a:srgbClr val="000000"/>
                </a:solidFill>
              </a:rPr>
              <a:t>漏洞</a:t>
            </a:r>
            <a:endParaRPr lang="en-US" altLang="zh-CN" dirty="0">
              <a:solidFill>
                <a:srgbClr val="000000"/>
              </a:solidFill>
            </a:endParaRPr>
          </a:p>
          <a:p>
            <a:pPr lvl="1"/>
            <a:r>
              <a:rPr lang="zh-CN" altLang="en-US" dirty="0">
                <a:solidFill>
                  <a:srgbClr val="000000"/>
                </a:solidFill>
              </a:rPr>
              <a:t>超级</a:t>
            </a:r>
            <a:r>
              <a:rPr lang="zh-CN" altLang="en-US" dirty="0" smtClean="0">
                <a:solidFill>
                  <a:srgbClr val="000000"/>
                </a:solidFill>
              </a:rPr>
              <a:t>工厂</a:t>
            </a:r>
            <a:r>
              <a:rPr lang="en-US" altLang="zh-CN" dirty="0" err="1" smtClean="0">
                <a:solidFill>
                  <a:srgbClr val="000000"/>
                </a:solidFill>
              </a:rPr>
              <a:t>stuxnet</a:t>
            </a:r>
            <a:r>
              <a:rPr lang="zh-CN" altLang="en-US" dirty="0" smtClean="0">
                <a:solidFill>
                  <a:srgbClr val="000000"/>
                </a:solidFill>
              </a:rPr>
              <a:t>病毒</a:t>
            </a:r>
            <a:endParaRPr lang="en-US" altLang="zh-CN" dirty="0">
              <a:solidFill>
                <a:srgbClr val="000000"/>
              </a:solidFill>
            </a:endParaRPr>
          </a:p>
          <a:p>
            <a:pPr lvl="1"/>
            <a:r>
              <a:rPr lang="zh-CN" altLang="en-US" dirty="0">
                <a:solidFill>
                  <a:srgbClr val="000000"/>
                </a:solidFill>
              </a:rPr>
              <a:t>针对索尼等大公司的</a:t>
            </a:r>
            <a:r>
              <a:rPr lang="en-US" altLang="zh-CN" dirty="0">
                <a:solidFill>
                  <a:srgbClr val="000000"/>
                </a:solidFill>
              </a:rPr>
              <a:t>ATP</a:t>
            </a:r>
            <a:r>
              <a:rPr lang="zh-CN" altLang="en-US" dirty="0">
                <a:solidFill>
                  <a:srgbClr val="000000"/>
                </a:solidFill>
              </a:rPr>
              <a:t>攻击</a:t>
            </a:r>
            <a:endParaRPr lang="en-US" altLang="zh-CN" dirty="0">
              <a:solidFill>
                <a:srgbClr val="000000"/>
              </a:solidFill>
            </a:endParaRPr>
          </a:p>
          <a:p>
            <a:r>
              <a:rPr lang="zh-CN" altLang="en-US" dirty="0" smtClean="0"/>
              <a:t>事件主要特征</a:t>
            </a:r>
            <a:endParaRPr lang="en-US" altLang="zh-CN" dirty="0"/>
          </a:p>
          <a:p>
            <a:pPr lvl="1"/>
            <a:r>
              <a:rPr lang="zh-CN" altLang="en-US" dirty="0" smtClean="0">
                <a:solidFill>
                  <a:srgbClr val="000000"/>
                </a:solidFill>
              </a:rPr>
              <a:t>主要以经济利益为目标</a:t>
            </a:r>
            <a:endParaRPr lang="en-US" altLang="zh-CN" dirty="0">
              <a:solidFill>
                <a:srgbClr val="000000"/>
              </a:solidFill>
            </a:endParaRPr>
          </a:p>
          <a:p>
            <a:pPr lvl="1"/>
            <a:r>
              <a:rPr lang="zh-CN" altLang="en-US" dirty="0" smtClean="0">
                <a:solidFill>
                  <a:srgbClr val="000000"/>
                </a:solidFill>
              </a:rPr>
              <a:t>涉及到国家核心利益</a:t>
            </a:r>
            <a:endParaRPr lang="en-US" altLang="zh-CN" dirty="0">
              <a:solidFill>
                <a:srgbClr val="000000"/>
              </a:solidFill>
            </a:endParaRPr>
          </a:p>
          <a:p>
            <a:pPr marL="457200" lvl="1" indent="0">
              <a:buNone/>
            </a:pPr>
            <a:endParaRPr lang="en-US" altLang="zh-CN" dirty="0">
              <a:solidFill>
                <a:srgbClr val="000000"/>
              </a:solidFill>
            </a:endParaRPr>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379609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PMingLiU"/>
        <a:cs typeface=""/>
      </a:majorFont>
      <a:minorFont>
        <a:latin typeface="Calibri"/>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13258</TotalTime>
  <Pages>0</Pages>
  <Words>4542</Words>
  <Characters>0</Characters>
  <Application>Microsoft Office PowerPoint</Application>
  <DocSecurity>0</DocSecurity>
  <PresentationFormat>全屏显示(4:3)</PresentationFormat>
  <Lines>0</Lines>
  <Paragraphs>530</Paragraphs>
  <Slides>76</Slides>
  <Notes>73</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1_Office 主题</vt:lpstr>
      <vt:lpstr>常用攻击手段及防御方法介绍</vt:lpstr>
      <vt:lpstr>培训提纲</vt:lpstr>
      <vt:lpstr>基础知识介绍</vt:lpstr>
      <vt:lpstr>什么是黑客</vt:lpstr>
      <vt:lpstr>黑客的印象</vt:lpstr>
      <vt:lpstr>黑客起源</vt:lpstr>
      <vt:lpstr>知名黑客</vt:lpstr>
      <vt:lpstr>历史事件</vt:lpstr>
      <vt:lpstr>最新事件</vt:lpstr>
      <vt:lpstr>目前情况-日益成熟的黑色产业链</vt:lpstr>
      <vt:lpstr>安全面临的外部因素</vt:lpstr>
      <vt:lpstr>企业面临的安全问题</vt:lpstr>
      <vt:lpstr>出现安全问题的后果</vt:lpstr>
      <vt:lpstr>保护网络安全的最终目的</vt:lpstr>
      <vt:lpstr>黑客攻击一般流程</vt:lpstr>
      <vt:lpstr>黑客攻击常用方法 </vt:lpstr>
      <vt:lpstr>黑客常用的攻击方法</vt:lpstr>
      <vt:lpstr>扫描攻击</vt:lpstr>
      <vt:lpstr>扫描攻击</vt:lpstr>
      <vt:lpstr>扫描攻击-工具</vt:lpstr>
      <vt:lpstr>扫描攻击-防御方法</vt:lpstr>
      <vt:lpstr>暴力破解攻击</vt:lpstr>
      <vt:lpstr>暴力破解攻击</vt:lpstr>
      <vt:lpstr>暴力破解攻击-途径</vt:lpstr>
      <vt:lpstr>暴力破解攻击-破解步骤</vt:lpstr>
      <vt:lpstr>暴力破解-防御方法</vt:lpstr>
      <vt:lpstr>利用已知漏洞发起攻击</vt:lpstr>
      <vt:lpstr>利用已知漏洞发起攻击-缓冲区溢出</vt:lpstr>
      <vt:lpstr>利用已知漏洞发起攻击-缓冲区溢出</vt:lpstr>
      <vt:lpstr>利用已知漏洞发起攻击-缓冲区溢出</vt:lpstr>
      <vt:lpstr>利用已知漏洞发起攻击-缓冲区溢出</vt:lpstr>
      <vt:lpstr>利用已知漏洞发起攻击-缓冲区溢出</vt:lpstr>
      <vt:lpstr>利用已知漏洞发起攻击-缓冲区溢出</vt:lpstr>
      <vt:lpstr>利用已知漏洞发起攻击-web网站漏洞</vt:lpstr>
      <vt:lpstr>利用已知漏洞发起攻击-防御方法</vt:lpstr>
      <vt:lpstr>利用已知漏洞发起攻击-防御方法</vt:lpstr>
      <vt:lpstr>利用已知漏洞发起攻击-防御方法</vt:lpstr>
      <vt:lpstr>病毒攻击</vt:lpstr>
      <vt:lpstr>病毒攻击-蠕虫病毒</vt:lpstr>
      <vt:lpstr>病毒攻击-蠕虫病毒特点</vt:lpstr>
      <vt:lpstr>病毒攻击-蠕虫病毒特点</vt:lpstr>
      <vt:lpstr>病毒攻击-脚本病毒</vt:lpstr>
      <vt:lpstr>病毒攻击-木马病毒定义</vt:lpstr>
      <vt:lpstr>病毒攻击-木马病毒危害</vt:lpstr>
      <vt:lpstr>病毒攻击-木马病毒威胁</vt:lpstr>
      <vt:lpstr>病毒攻击-木马病毒传播方式</vt:lpstr>
      <vt:lpstr>病毒攻击-木马病毒工作原理</vt:lpstr>
      <vt:lpstr>病毒攻击-防御方法</vt:lpstr>
      <vt:lpstr>社会工程学-攻击原理</vt:lpstr>
      <vt:lpstr>社会工程学-常用方法</vt:lpstr>
      <vt:lpstr>社会工程学-防御方法</vt:lpstr>
      <vt:lpstr>协议漏洞攻击-攻击原理</vt:lpstr>
      <vt:lpstr>协议漏洞攻击-攻击方法</vt:lpstr>
      <vt:lpstr>协议漏洞攻击-ARP欺骗原理</vt:lpstr>
      <vt:lpstr>协议漏洞攻击-ARP欺骗原理</vt:lpstr>
      <vt:lpstr>协议漏洞攻击-IP地址欺骗原理</vt:lpstr>
      <vt:lpstr>协议漏洞攻击-DNS投毒</vt:lpstr>
      <vt:lpstr>协议漏洞攻击-DNS投毒</vt:lpstr>
      <vt:lpstr>协议漏洞攻击防御</vt:lpstr>
      <vt:lpstr>拒绝服务攻击-原理</vt:lpstr>
      <vt:lpstr>拒绝服务攻击-分类</vt:lpstr>
      <vt:lpstr>拒绝服务攻击-syn flood攻击</vt:lpstr>
      <vt:lpstr>拒绝服务攻击-ack flood攻击</vt:lpstr>
      <vt:lpstr>拒绝服务攻击-udp flood攻击</vt:lpstr>
      <vt:lpstr>拒绝服务攻击-dns query flood攻击</vt:lpstr>
      <vt:lpstr>拒绝服务攻击-常用工具</vt:lpstr>
      <vt:lpstr>拒绝服务攻击-Teardrop攻击</vt:lpstr>
      <vt:lpstr>拒绝服务攻击-Land攻击</vt:lpstr>
      <vt:lpstr>拒绝服务攻击-Smurf攻击</vt:lpstr>
      <vt:lpstr>拒绝服务攻击-Ddos攻击</vt:lpstr>
      <vt:lpstr>拒绝服务攻击-Ddos攻击</vt:lpstr>
      <vt:lpstr>拒绝服务攻击-一般Dos防御方法</vt:lpstr>
      <vt:lpstr>拒绝服务攻击-CC攻击防御</vt:lpstr>
      <vt:lpstr>总结</vt:lpstr>
      <vt:lpstr>总结</vt:lpstr>
      <vt:lpstr>PowerPoint 演示文稿</vt:lpstr>
    </vt:vector>
  </TitlesOfParts>
  <Company>Microsoft Corporation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Company</dc:title>
  <dc:creator>LHB</dc:creator>
  <cp:lastModifiedBy>zx</cp:lastModifiedBy>
  <cp:revision>893</cp:revision>
  <cp:lastPrinted>1899-12-30T00:00:00Z</cp:lastPrinted>
  <dcterms:created xsi:type="dcterms:W3CDTF">2010-02-02T08:35:21Z</dcterms:created>
  <dcterms:modified xsi:type="dcterms:W3CDTF">2013-01-23T02:57:27Z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