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30" r:id="rId3"/>
    <p:sldId id="331" r:id="rId4"/>
    <p:sldId id="296" r:id="rId5"/>
    <p:sldId id="315" r:id="rId6"/>
    <p:sldId id="316" r:id="rId7"/>
    <p:sldId id="317" r:id="rId8"/>
    <p:sldId id="318" r:id="rId9"/>
    <p:sldId id="319" r:id="rId10"/>
    <p:sldId id="297" r:id="rId11"/>
    <p:sldId id="286" r:id="rId12"/>
    <p:sldId id="304" r:id="rId13"/>
    <p:sldId id="306" r:id="rId14"/>
    <p:sldId id="285" r:id="rId15"/>
    <p:sldId id="332" r:id="rId16"/>
    <p:sldId id="307" r:id="rId17"/>
    <p:sldId id="303" r:id="rId18"/>
    <p:sldId id="322" r:id="rId19"/>
    <p:sldId id="333" r:id="rId20"/>
    <p:sldId id="325" r:id="rId21"/>
    <p:sldId id="311" r:id="rId22"/>
    <p:sldId id="334" r:id="rId23"/>
    <p:sldId id="326" r:id="rId24"/>
    <p:sldId id="323" r:id="rId25"/>
    <p:sldId id="335" r:id="rId26"/>
    <p:sldId id="327" r:id="rId27"/>
    <p:sldId id="302" r:id="rId28"/>
    <p:sldId id="320" r:id="rId29"/>
    <p:sldId id="321" r:id="rId30"/>
    <p:sldId id="336" r:id="rId31"/>
    <p:sldId id="328" r:id="rId32"/>
    <p:sldId id="273" r:id="rId3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57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74462" autoAdjust="0"/>
  </p:normalViewPr>
  <p:slideViewPr>
    <p:cSldViewPr snapToGrid="0" snapToObjects="1">
      <p:cViewPr varScale="1">
        <p:scale>
          <a:sx n="84" d="100"/>
          <a:sy n="84" d="100"/>
        </p:scale>
        <p:origin x="-23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C8278-D12D-4823-A466-1DC79C55EB4D}" type="doc">
      <dgm:prSet loTypeId="urn:microsoft.com/office/officeart/2005/8/layout/list1" loCatId="list" qsTypeId="urn:microsoft.com/office/officeart/2005/8/quickstyle/simple2" qsCatId="simple" csTypeId="urn:microsoft.com/office/officeart/2005/8/colors/accent1_3" csCatId="accent1" phldr="1"/>
      <dgm:spPr/>
      <dgm:t>
        <a:bodyPr/>
        <a:lstStyle/>
        <a:p>
          <a:endParaRPr lang="zh-CN" altLang="en-US"/>
        </a:p>
      </dgm:t>
    </dgm:pt>
    <dgm:pt modelId="{5411884D-980D-4B2E-A82A-7DD4695FEA20}">
      <dgm:prSet phldrT="[文本]"/>
      <dgm:spPr/>
      <dgm:t>
        <a:bodyPr/>
        <a:lstStyle/>
        <a:p>
          <a:r>
            <a:rPr lang="zh-CN" altLang="en-US" b="1">
              <a:solidFill>
                <a:schemeClr val="tx2">
                  <a:lumMod val="50000"/>
                </a:schemeClr>
              </a:solidFill>
              <a:latin typeface="微软雅黑" panose="020B0503020204020204" pitchFamily="34" charset="-122"/>
              <a:ea typeface="微软雅黑" panose="020B0503020204020204" pitchFamily="34" charset="-122"/>
            </a:rPr>
            <a:t>应用安全现状分析</a:t>
          </a:r>
        </a:p>
      </dgm:t>
    </dgm:pt>
    <dgm:pt modelId="{30065234-9712-443F-9279-C348D61F9FA5}" type="parTrans" cxnId="{F4B685CB-61DC-4214-88F5-147B88ED113A}">
      <dgm:prSet/>
      <dgm:spPr/>
      <dgm:t>
        <a:bodyPr/>
        <a:lstStyle/>
        <a:p>
          <a:endParaRPr lang="zh-CN" altLang="en-US"/>
        </a:p>
      </dgm:t>
    </dgm:pt>
    <dgm:pt modelId="{43A0069C-C86E-409B-B975-653B85FA5463}" type="sibTrans" cxnId="{F4B685CB-61DC-4214-88F5-147B88ED113A}">
      <dgm:prSet/>
      <dgm:spPr/>
      <dgm:t>
        <a:bodyPr/>
        <a:lstStyle/>
        <a:p>
          <a:endParaRPr lang="zh-CN" altLang="en-US"/>
        </a:p>
      </dgm:t>
    </dgm:pt>
    <dgm:pt modelId="{9C505637-5ABD-4C1C-A2DD-6ADC05644D9B}">
      <dgm:prSet phldrT="[文本]"/>
      <dgm:spPr/>
      <dgm:t>
        <a:bodyPr/>
        <a:lstStyle/>
        <a:p>
          <a:r>
            <a:rPr lang="zh-CN" altLang="en-US" b="1">
              <a:solidFill>
                <a:schemeClr val="tx2">
                  <a:lumMod val="50000"/>
                </a:schemeClr>
              </a:solidFill>
              <a:latin typeface="微软雅黑" panose="020B0503020204020204" pitchFamily="34" charset="-122"/>
              <a:ea typeface="微软雅黑" panose="020B0503020204020204" pitchFamily="34" charset="-122"/>
            </a:rPr>
            <a:t>基础术语</a:t>
          </a:r>
        </a:p>
      </dgm:t>
    </dgm:pt>
    <dgm:pt modelId="{4FE62B66-E7A0-4F48-9981-10BC8AFCA747}" type="parTrans" cxnId="{174A9816-E955-4D90-AAE3-BF532E579053}">
      <dgm:prSet/>
      <dgm:spPr/>
      <dgm:t>
        <a:bodyPr/>
        <a:lstStyle/>
        <a:p>
          <a:endParaRPr lang="zh-CN" altLang="en-US"/>
        </a:p>
      </dgm:t>
    </dgm:pt>
    <dgm:pt modelId="{4D0CC405-57D2-4953-871A-D28692A6A776}" type="sibTrans" cxnId="{174A9816-E955-4D90-AAE3-BF532E579053}">
      <dgm:prSet/>
      <dgm:spPr/>
      <dgm:t>
        <a:bodyPr/>
        <a:lstStyle/>
        <a:p>
          <a:endParaRPr lang="zh-CN" altLang="en-US"/>
        </a:p>
      </dgm:t>
    </dgm:pt>
    <dgm:pt modelId="{33202D5D-1503-4059-903E-0B9D81CA561B}">
      <dgm:prSet phldrT="[文本]"/>
      <dgm:spPr/>
      <dgm:t>
        <a:bodyPr/>
        <a:lstStyle/>
        <a:p>
          <a:r>
            <a:rPr lang="zh-CN" altLang="en-US" b="1">
              <a:solidFill>
                <a:schemeClr val="tx2">
                  <a:lumMod val="50000"/>
                </a:schemeClr>
              </a:solidFill>
              <a:latin typeface="微软雅黑" panose="020B0503020204020204" pitchFamily="34" charset="-122"/>
              <a:ea typeface="微软雅黑" panose="020B0503020204020204" pitchFamily="34" charset="-122"/>
            </a:rPr>
            <a:t>渗透测试过程环节</a:t>
          </a:r>
        </a:p>
      </dgm:t>
    </dgm:pt>
    <dgm:pt modelId="{F0DDB610-ACAE-4C25-97E1-90A2E828D93A}" type="parTrans" cxnId="{CB146C7E-C8C5-4425-82F6-E4FA3205E680}">
      <dgm:prSet/>
      <dgm:spPr/>
      <dgm:t>
        <a:bodyPr/>
        <a:lstStyle/>
        <a:p>
          <a:endParaRPr lang="zh-CN" altLang="en-US"/>
        </a:p>
      </dgm:t>
    </dgm:pt>
    <dgm:pt modelId="{13D5B929-3A13-445F-A3BB-77E81A59B4F8}" type="sibTrans" cxnId="{CB146C7E-C8C5-4425-82F6-E4FA3205E680}">
      <dgm:prSet/>
      <dgm:spPr/>
      <dgm:t>
        <a:bodyPr/>
        <a:lstStyle/>
        <a:p>
          <a:endParaRPr lang="zh-CN" altLang="en-US"/>
        </a:p>
      </dgm:t>
    </dgm:pt>
    <dgm:pt modelId="{28A86BC9-730E-4565-B669-B5B7615F9C49}">
      <dgm:prSet phldrT="[文本]"/>
      <dgm:spPr/>
      <dgm:t>
        <a:bodyPr/>
        <a:lstStyle/>
        <a:p>
          <a:r>
            <a:rPr lang="en-US" altLang="zh-CN" b="1">
              <a:solidFill>
                <a:schemeClr val="tx2">
                  <a:lumMod val="50000"/>
                </a:schemeClr>
              </a:solidFill>
              <a:latin typeface="微软雅黑" panose="020B0503020204020204" pitchFamily="34" charset="-122"/>
              <a:ea typeface="微软雅黑" panose="020B0503020204020204" pitchFamily="34" charset="-122"/>
            </a:rPr>
            <a:t>OWASP TOP 10</a:t>
          </a:r>
          <a:endParaRPr lang="zh-CN" altLang="en-US" b="1">
            <a:solidFill>
              <a:schemeClr val="tx2">
                <a:lumMod val="50000"/>
              </a:schemeClr>
            </a:solidFill>
            <a:latin typeface="微软雅黑" panose="020B0503020204020204" pitchFamily="34" charset="-122"/>
            <a:ea typeface="微软雅黑" panose="020B0503020204020204" pitchFamily="34" charset="-122"/>
          </a:endParaRPr>
        </a:p>
      </dgm:t>
    </dgm:pt>
    <dgm:pt modelId="{7F21997D-3B46-4332-8998-ACF25EA13995}" type="parTrans" cxnId="{A75A69E9-4400-454A-9678-EB57BAA6EA0A}">
      <dgm:prSet/>
      <dgm:spPr/>
      <dgm:t>
        <a:bodyPr/>
        <a:lstStyle/>
        <a:p>
          <a:endParaRPr lang="zh-CN" altLang="en-US"/>
        </a:p>
      </dgm:t>
    </dgm:pt>
    <dgm:pt modelId="{27088CE4-7FC0-4D85-8603-DA26F34F4C23}" type="sibTrans" cxnId="{A75A69E9-4400-454A-9678-EB57BAA6EA0A}">
      <dgm:prSet/>
      <dgm:spPr/>
      <dgm:t>
        <a:bodyPr/>
        <a:lstStyle/>
        <a:p>
          <a:endParaRPr lang="zh-CN" altLang="en-US"/>
        </a:p>
      </dgm:t>
    </dgm:pt>
    <dgm:pt modelId="{1CC7F25C-E490-4709-863B-EBB02ADEEFEC}">
      <dgm:prSet phldrT="[文本]"/>
      <dgm:spPr/>
      <dgm:t>
        <a:bodyPr/>
        <a:lstStyle/>
        <a:p>
          <a:r>
            <a:rPr lang="zh-CN" altLang="en-US" b="1">
              <a:solidFill>
                <a:schemeClr val="tx2">
                  <a:lumMod val="50000"/>
                </a:schemeClr>
              </a:solidFill>
              <a:latin typeface="微软雅黑" panose="020B0503020204020204" pitchFamily="34" charset="-122"/>
              <a:ea typeface="微软雅黑" panose="020B0503020204020204" pitchFamily="34" charset="-122"/>
            </a:rPr>
            <a:t>渗透测试定义</a:t>
          </a:r>
        </a:p>
      </dgm:t>
    </dgm:pt>
    <dgm:pt modelId="{720F1C68-5572-4E5A-9671-28590011ACC9}" type="sibTrans" cxnId="{CD7DBB4A-E3DA-4E94-90F5-DF65F4953459}">
      <dgm:prSet/>
      <dgm:spPr/>
      <dgm:t>
        <a:bodyPr/>
        <a:lstStyle/>
        <a:p>
          <a:endParaRPr lang="zh-CN" altLang="en-US"/>
        </a:p>
      </dgm:t>
    </dgm:pt>
    <dgm:pt modelId="{022349D0-4991-41C1-B687-D191CEB40F71}" type="parTrans" cxnId="{CD7DBB4A-E3DA-4E94-90F5-DF65F4953459}">
      <dgm:prSet/>
      <dgm:spPr/>
      <dgm:t>
        <a:bodyPr/>
        <a:lstStyle/>
        <a:p>
          <a:endParaRPr lang="zh-CN" altLang="en-US"/>
        </a:p>
      </dgm:t>
    </dgm:pt>
    <dgm:pt modelId="{022C0433-942F-4932-95D7-C7F59F0E311A}" type="pres">
      <dgm:prSet presAssocID="{F31C8278-D12D-4823-A466-1DC79C55EB4D}" presName="linear" presStyleCnt="0">
        <dgm:presLayoutVars>
          <dgm:dir/>
          <dgm:animLvl val="lvl"/>
          <dgm:resizeHandles val="exact"/>
        </dgm:presLayoutVars>
      </dgm:prSet>
      <dgm:spPr/>
      <dgm:t>
        <a:bodyPr/>
        <a:lstStyle/>
        <a:p>
          <a:endParaRPr lang="zh-CN" altLang="en-US"/>
        </a:p>
      </dgm:t>
    </dgm:pt>
    <dgm:pt modelId="{7BDA0F87-1535-40AB-9278-9739A55E7069}" type="pres">
      <dgm:prSet presAssocID="{5411884D-980D-4B2E-A82A-7DD4695FEA20}" presName="parentLin" presStyleCnt="0"/>
      <dgm:spPr/>
    </dgm:pt>
    <dgm:pt modelId="{D5A585F6-F9CB-44FE-B849-6CAFBE847FC6}" type="pres">
      <dgm:prSet presAssocID="{5411884D-980D-4B2E-A82A-7DD4695FEA20}" presName="parentLeftMargin" presStyleLbl="node1" presStyleIdx="0" presStyleCnt="5"/>
      <dgm:spPr/>
      <dgm:t>
        <a:bodyPr/>
        <a:lstStyle/>
        <a:p>
          <a:endParaRPr lang="zh-CN" altLang="en-US"/>
        </a:p>
      </dgm:t>
    </dgm:pt>
    <dgm:pt modelId="{8B4E51A9-54D5-404B-BA68-9AB0868B7BB0}" type="pres">
      <dgm:prSet presAssocID="{5411884D-980D-4B2E-A82A-7DD4695FEA20}" presName="parentText" presStyleLbl="node1" presStyleIdx="0" presStyleCnt="5">
        <dgm:presLayoutVars>
          <dgm:chMax val="0"/>
          <dgm:bulletEnabled val="1"/>
        </dgm:presLayoutVars>
      </dgm:prSet>
      <dgm:spPr/>
      <dgm:t>
        <a:bodyPr/>
        <a:lstStyle/>
        <a:p>
          <a:endParaRPr lang="zh-CN" altLang="en-US"/>
        </a:p>
      </dgm:t>
    </dgm:pt>
    <dgm:pt modelId="{ECFBF722-37F6-4977-A1D9-FA7F23B8BDE5}" type="pres">
      <dgm:prSet presAssocID="{5411884D-980D-4B2E-A82A-7DD4695FEA20}" presName="negativeSpace" presStyleCnt="0"/>
      <dgm:spPr/>
    </dgm:pt>
    <dgm:pt modelId="{C9CA8BEC-2A1F-4043-A946-228EC802D4C8}" type="pres">
      <dgm:prSet presAssocID="{5411884D-980D-4B2E-A82A-7DD4695FEA20}" presName="childText" presStyleLbl="conFgAcc1" presStyleIdx="0" presStyleCnt="5">
        <dgm:presLayoutVars>
          <dgm:bulletEnabled val="1"/>
        </dgm:presLayoutVars>
      </dgm:prSet>
      <dgm:spPr/>
    </dgm:pt>
    <dgm:pt modelId="{AC2E4A44-EC5F-4CC2-9293-24CAA7E9B740}" type="pres">
      <dgm:prSet presAssocID="{43A0069C-C86E-409B-B975-653B85FA5463}" presName="spaceBetweenRectangles" presStyleCnt="0"/>
      <dgm:spPr/>
    </dgm:pt>
    <dgm:pt modelId="{EA8C5584-BFD2-4988-8298-35D4A5B4341B}" type="pres">
      <dgm:prSet presAssocID="{9C505637-5ABD-4C1C-A2DD-6ADC05644D9B}" presName="parentLin" presStyleCnt="0"/>
      <dgm:spPr/>
    </dgm:pt>
    <dgm:pt modelId="{034A669D-A45E-465A-8320-A4264CABDFDE}" type="pres">
      <dgm:prSet presAssocID="{9C505637-5ABD-4C1C-A2DD-6ADC05644D9B}" presName="parentLeftMargin" presStyleLbl="node1" presStyleIdx="0" presStyleCnt="5"/>
      <dgm:spPr/>
      <dgm:t>
        <a:bodyPr/>
        <a:lstStyle/>
        <a:p>
          <a:endParaRPr lang="zh-CN" altLang="en-US"/>
        </a:p>
      </dgm:t>
    </dgm:pt>
    <dgm:pt modelId="{D2494911-9929-4822-BA12-3607699E0790}" type="pres">
      <dgm:prSet presAssocID="{9C505637-5ABD-4C1C-A2DD-6ADC05644D9B}" presName="parentText" presStyleLbl="node1" presStyleIdx="1" presStyleCnt="5">
        <dgm:presLayoutVars>
          <dgm:chMax val="0"/>
          <dgm:bulletEnabled val="1"/>
        </dgm:presLayoutVars>
      </dgm:prSet>
      <dgm:spPr/>
      <dgm:t>
        <a:bodyPr/>
        <a:lstStyle/>
        <a:p>
          <a:endParaRPr lang="zh-CN" altLang="en-US"/>
        </a:p>
      </dgm:t>
    </dgm:pt>
    <dgm:pt modelId="{764DB06C-1AB0-459C-938C-6AD6B9A99E94}" type="pres">
      <dgm:prSet presAssocID="{9C505637-5ABD-4C1C-A2DD-6ADC05644D9B}" presName="negativeSpace" presStyleCnt="0"/>
      <dgm:spPr/>
    </dgm:pt>
    <dgm:pt modelId="{585C67D2-E3A6-467C-A1DE-20CC608A1562}" type="pres">
      <dgm:prSet presAssocID="{9C505637-5ABD-4C1C-A2DD-6ADC05644D9B}" presName="childText" presStyleLbl="conFgAcc1" presStyleIdx="1" presStyleCnt="5">
        <dgm:presLayoutVars>
          <dgm:bulletEnabled val="1"/>
        </dgm:presLayoutVars>
      </dgm:prSet>
      <dgm:spPr/>
    </dgm:pt>
    <dgm:pt modelId="{939AB88B-0E0F-4E2E-B417-5883B00B47E3}" type="pres">
      <dgm:prSet presAssocID="{4D0CC405-57D2-4953-871A-D28692A6A776}" presName="spaceBetweenRectangles" presStyleCnt="0"/>
      <dgm:spPr/>
    </dgm:pt>
    <dgm:pt modelId="{F3B68775-3309-4E73-8CD6-B51CBBFA57A5}" type="pres">
      <dgm:prSet presAssocID="{1CC7F25C-E490-4709-863B-EBB02ADEEFEC}" presName="parentLin" presStyleCnt="0"/>
      <dgm:spPr/>
    </dgm:pt>
    <dgm:pt modelId="{4D4DF2F7-29C3-47C6-A0AC-B3520AC2FB90}" type="pres">
      <dgm:prSet presAssocID="{1CC7F25C-E490-4709-863B-EBB02ADEEFEC}" presName="parentLeftMargin" presStyleLbl="node1" presStyleIdx="1" presStyleCnt="5"/>
      <dgm:spPr/>
      <dgm:t>
        <a:bodyPr/>
        <a:lstStyle/>
        <a:p>
          <a:endParaRPr lang="zh-CN" altLang="en-US"/>
        </a:p>
      </dgm:t>
    </dgm:pt>
    <dgm:pt modelId="{FC5B087B-7616-4962-96F8-53819DF29377}" type="pres">
      <dgm:prSet presAssocID="{1CC7F25C-E490-4709-863B-EBB02ADEEFEC}" presName="parentText" presStyleLbl="node1" presStyleIdx="2" presStyleCnt="5">
        <dgm:presLayoutVars>
          <dgm:chMax val="0"/>
          <dgm:bulletEnabled val="1"/>
        </dgm:presLayoutVars>
      </dgm:prSet>
      <dgm:spPr/>
      <dgm:t>
        <a:bodyPr/>
        <a:lstStyle/>
        <a:p>
          <a:endParaRPr lang="zh-CN" altLang="en-US"/>
        </a:p>
      </dgm:t>
    </dgm:pt>
    <dgm:pt modelId="{556590F3-CCDD-4039-ACB7-475BDD581C2F}" type="pres">
      <dgm:prSet presAssocID="{1CC7F25C-E490-4709-863B-EBB02ADEEFEC}" presName="negativeSpace" presStyleCnt="0"/>
      <dgm:spPr/>
    </dgm:pt>
    <dgm:pt modelId="{EC497596-9AD3-4C8C-B9FB-1CF29FE6916C}" type="pres">
      <dgm:prSet presAssocID="{1CC7F25C-E490-4709-863B-EBB02ADEEFEC}" presName="childText" presStyleLbl="conFgAcc1" presStyleIdx="2" presStyleCnt="5">
        <dgm:presLayoutVars>
          <dgm:bulletEnabled val="1"/>
        </dgm:presLayoutVars>
      </dgm:prSet>
      <dgm:spPr/>
    </dgm:pt>
    <dgm:pt modelId="{3CBF0BDF-C579-4CA3-9AAD-AC2C987EA5D6}" type="pres">
      <dgm:prSet presAssocID="{720F1C68-5572-4E5A-9671-28590011ACC9}" presName="spaceBetweenRectangles" presStyleCnt="0"/>
      <dgm:spPr/>
    </dgm:pt>
    <dgm:pt modelId="{390EA162-9C74-4F86-97D2-35F733996C67}" type="pres">
      <dgm:prSet presAssocID="{33202D5D-1503-4059-903E-0B9D81CA561B}" presName="parentLin" presStyleCnt="0"/>
      <dgm:spPr/>
    </dgm:pt>
    <dgm:pt modelId="{210B797D-6A52-4116-8827-1EA14A909D27}" type="pres">
      <dgm:prSet presAssocID="{33202D5D-1503-4059-903E-0B9D81CA561B}" presName="parentLeftMargin" presStyleLbl="node1" presStyleIdx="2" presStyleCnt="5"/>
      <dgm:spPr/>
      <dgm:t>
        <a:bodyPr/>
        <a:lstStyle/>
        <a:p>
          <a:endParaRPr lang="zh-CN" altLang="en-US"/>
        </a:p>
      </dgm:t>
    </dgm:pt>
    <dgm:pt modelId="{EA13E420-4A79-4227-9C5C-1BEDEDCB1BCD}" type="pres">
      <dgm:prSet presAssocID="{33202D5D-1503-4059-903E-0B9D81CA561B}" presName="parentText" presStyleLbl="node1" presStyleIdx="3" presStyleCnt="5">
        <dgm:presLayoutVars>
          <dgm:chMax val="0"/>
          <dgm:bulletEnabled val="1"/>
        </dgm:presLayoutVars>
      </dgm:prSet>
      <dgm:spPr/>
      <dgm:t>
        <a:bodyPr/>
        <a:lstStyle/>
        <a:p>
          <a:endParaRPr lang="zh-CN" altLang="en-US"/>
        </a:p>
      </dgm:t>
    </dgm:pt>
    <dgm:pt modelId="{718C50C5-AE05-4B08-B513-A31AF11D4B12}" type="pres">
      <dgm:prSet presAssocID="{33202D5D-1503-4059-903E-0B9D81CA561B}" presName="negativeSpace" presStyleCnt="0"/>
      <dgm:spPr/>
    </dgm:pt>
    <dgm:pt modelId="{D0D9AF0C-2478-4531-9DAD-32F48486E9EC}" type="pres">
      <dgm:prSet presAssocID="{33202D5D-1503-4059-903E-0B9D81CA561B}" presName="childText" presStyleLbl="conFgAcc1" presStyleIdx="3" presStyleCnt="5">
        <dgm:presLayoutVars>
          <dgm:bulletEnabled val="1"/>
        </dgm:presLayoutVars>
      </dgm:prSet>
      <dgm:spPr/>
    </dgm:pt>
    <dgm:pt modelId="{7C34844E-94C4-4CE6-838A-E157292F4794}" type="pres">
      <dgm:prSet presAssocID="{13D5B929-3A13-445F-A3BB-77E81A59B4F8}" presName="spaceBetweenRectangles" presStyleCnt="0"/>
      <dgm:spPr/>
    </dgm:pt>
    <dgm:pt modelId="{4350C133-BA83-4224-A0F3-4BD8F892C6A1}" type="pres">
      <dgm:prSet presAssocID="{28A86BC9-730E-4565-B669-B5B7615F9C49}" presName="parentLin" presStyleCnt="0"/>
      <dgm:spPr/>
    </dgm:pt>
    <dgm:pt modelId="{5E860F06-5C15-4E92-AB3D-BEE27B973BD3}" type="pres">
      <dgm:prSet presAssocID="{28A86BC9-730E-4565-B669-B5B7615F9C49}" presName="parentLeftMargin" presStyleLbl="node1" presStyleIdx="3" presStyleCnt="5"/>
      <dgm:spPr/>
      <dgm:t>
        <a:bodyPr/>
        <a:lstStyle/>
        <a:p>
          <a:endParaRPr lang="zh-CN" altLang="en-US"/>
        </a:p>
      </dgm:t>
    </dgm:pt>
    <dgm:pt modelId="{6B4E6A2A-31C5-4EBB-9E47-838E5E65E1D9}" type="pres">
      <dgm:prSet presAssocID="{28A86BC9-730E-4565-B669-B5B7615F9C49}" presName="parentText" presStyleLbl="node1" presStyleIdx="4" presStyleCnt="5">
        <dgm:presLayoutVars>
          <dgm:chMax val="0"/>
          <dgm:bulletEnabled val="1"/>
        </dgm:presLayoutVars>
      </dgm:prSet>
      <dgm:spPr/>
      <dgm:t>
        <a:bodyPr/>
        <a:lstStyle/>
        <a:p>
          <a:endParaRPr lang="zh-CN" altLang="en-US"/>
        </a:p>
      </dgm:t>
    </dgm:pt>
    <dgm:pt modelId="{583FB68F-BAC8-410E-B6DA-B35030D57C2D}" type="pres">
      <dgm:prSet presAssocID="{28A86BC9-730E-4565-B669-B5B7615F9C49}" presName="negativeSpace" presStyleCnt="0"/>
      <dgm:spPr/>
    </dgm:pt>
    <dgm:pt modelId="{D007E9B4-860E-49BA-B355-9E595686D32A}" type="pres">
      <dgm:prSet presAssocID="{28A86BC9-730E-4565-B669-B5B7615F9C49}" presName="childText" presStyleLbl="conFgAcc1" presStyleIdx="4" presStyleCnt="5">
        <dgm:presLayoutVars>
          <dgm:bulletEnabled val="1"/>
        </dgm:presLayoutVars>
      </dgm:prSet>
      <dgm:spPr/>
    </dgm:pt>
  </dgm:ptLst>
  <dgm:cxnLst>
    <dgm:cxn modelId="{CD7DBB4A-E3DA-4E94-90F5-DF65F4953459}" srcId="{F31C8278-D12D-4823-A466-1DC79C55EB4D}" destId="{1CC7F25C-E490-4709-863B-EBB02ADEEFEC}" srcOrd="2" destOrd="0" parTransId="{022349D0-4991-41C1-B687-D191CEB40F71}" sibTransId="{720F1C68-5572-4E5A-9671-28590011ACC9}"/>
    <dgm:cxn modelId="{A75A69E9-4400-454A-9678-EB57BAA6EA0A}" srcId="{F31C8278-D12D-4823-A466-1DC79C55EB4D}" destId="{28A86BC9-730E-4565-B669-B5B7615F9C49}" srcOrd="4" destOrd="0" parTransId="{7F21997D-3B46-4332-8998-ACF25EA13995}" sibTransId="{27088CE4-7FC0-4D85-8603-DA26F34F4C23}"/>
    <dgm:cxn modelId="{D6FC345B-E676-4EEA-B9B7-A009252F9635}" type="presOf" srcId="{5411884D-980D-4B2E-A82A-7DD4695FEA20}" destId="{8B4E51A9-54D5-404B-BA68-9AB0868B7BB0}" srcOrd="1" destOrd="0" presId="urn:microsoft.com/office/officeart/2005/8/layout/list1"/>
    <dgm:cxn modelId="{174A9816-E955-4D90-AAE3-BF532E579053}" srcId="{F31C8278-D12D-4823-A466-1DC79C55EB4D}" destId="{9C505637-5ABD-4C1C-A2DD-6ADC05644D9B}" srcOrd="1" destOrd="0" parTransId="{4FE62B66-E7A0-4F48-9981-10BC8AFCA747}" sibTransId="{4D0CC405-57D2-4953-871A-D28692A6A776}"/>
    <dgm:cxn modelId="{03DC5DA0-B1F0-4DE8-BCEB-9869442C15CF}" type="presOf" srcId="{1CC7F25C-E490-4709-863B-EBB02ADEEFEC}" destId="{4D4DF2F7-29C3-47C6-A0AC-B3520AC2FB90}" srcOrd="0" destOrd="0" presId="urn:microsoft.com/office/officeart/2005/8/layout/list1"/>
    <dgm:cxn modelId="{54B1D4C9-818A-4E77-921B-367A90A658AC}" type="presOf" srcId="{9C505637-5ABD-4C1C-A2DD-6ADC05644D9B}" destId="{034A669D-A45E-465A-8320-A4264CABDFDE}" srcOrd="0" destOrd="0" presId="urn:microsoft.com/office/officeart/2005/8/layout/list1"/>
    <dgm:cxn modelId="{4F4C9AA8-FDB6-47AF-8A5F-07D951D7C187}" type="presOf" srcId="{F31C8278-D12D-4823-A466-1DC79C55EB4D}" destId="{022C0433-942F-4932-95D7-C7F59F0E311A}" srcOrd="0" destOrd="0" presId="urn:microsoft.com/office/officeart/2005/8/layout/list1"/>
    <dgm:cxn modelId="{FA536CE6-74F9-42AA-8B43-4725B60B79F6}" type="presOf" srcId="{5411884D-980D-4B2E-A82A-7DD4695FEA20}" destId="{D5A585F6-F9CB-44FE-B849-6CAFBE847FC6}" srcOrd="0" destOrd="0" presId="urn:microsoft.com/office/officeart/2005/8/layout/list1"/>
    <dgm:cxn modelId="{F4B685CB-61DC-4214-88F5-147B88ED113A}" srcId="{F31C8278-D12D-4823-A466-1DC79C55EB4D}" destId="{5411884D-980D-4B2E-A82A-7DD4695FEA20}" srcOrd="0" destOrd="0" parTransId="{30065234-9712-443F-9279-C348D61F9FA5}" sibTransId="{43A0069C-C86E-409B-B975-653B85FA5463}"/>
    <dgm:cxn modelId="{E37FE351-D084-455D-AE05-A1B386D6B800}" type="presOf" srcId="{33202D5D-1503-4059-903E-0B9D81CA561B}" destId="{EA13E420-4A79-4227-9C5C-1BEDEDCB1BCD}" srcOrd="1" destOrd="0" presId="urn:microsoft.com/office/officeart/2005/8/layout/list1"/>
    <dgm:cxn modelId="{1FDFE129-7F26-4372-AA0A-48CC589D2D0E}" type="presOf" srcId="{33202D5D-1503-4059-903E-0B9D81CA561B}" destId="{210B797D-6A52-4116-8827-1EA14A909D27}" srcOrd="0" destOrd="0" presId="urn:microsoft.com/office/officeart/2005/8/layout/list1"/>
    <dgm:cxn modelId="{EA3B72D5-20D5-4C23-961C-6B823C5881E2}" type="presOf" srcId="{28A86BC9-730E-4565-B669-B5B7615F9C49}" destId="{5E860F06-5C15-4E92-AB3D-BEE27B973BD3}" srcOrd="0" destOrd="0" presId="urn:microsoft.com/office/officeart/2005/8/layout/list1"/>
    <dgm:cxn modelId="{D199495E-2EB4-47DB-A901-BD69807325A3}" type="presOf" srcId="{1CC7F25C-E490-4709-863B-EBB02ADEEFEC}" destId="{FC5B087B-7616-4962-96F8-53819DF29377}" srcOrd="1" destOrd="0" presId="urn:microsoft.com/office/officeart/2005/8/layout/list1"/>
    <dgm:cxn modelId="{40B73EA0-E42E-486A-8D65-ABE0C58D39F1}" type="presOf" srcId="{9C505637-5ABD-4C1C-A2DD-6ADC05644D9B}" destId="{D2494911-9929-4822-BA12-3607699E0790}" srcOrd="1" destOrd="0" presId="urn:microsoft.com/office/officeart/2005/8/layout/list1"/>
    <dgm:cxn modelId="{CB146C7E-C8C5-4425-82F6-E4FA3205E680}" srcId="{F31C8278-D12D-4823-A466-1DC79C55EB4D}" destId="{33202D5D-1503-4059-903E-0B9D81CA561B}" srcOrd="3" destOrd="0" parTransId="{F0DDB610-ACAE-4C25-97E1-90A2E828D93A}" sibTransId="{13D5B929-3A13-445F-A3BB-77E81A59B4F8}"/>
    <dgm:cxn modelId="{BBA920FE-9F98-4ED4-A739-0CFF633D78DD}" type="presOf" srcId="{28A86BC9-730E-4565-B669-B5B7615F9C49}" destId="{6B4E6A2A-31C5-4EBB-9E47-838E5E65E1D9}" srcOrd="1" destOrd="0" presId="urn:microsoft.com/office/officeart/2005/8/layout/list1"/>
    <dgm:cxn modelId="{12565E2E-4D81-4EBA-BE76-5A3B93C28780}" type="presParOf" srcId="{022C0433-942F-4932-95D7-C7F59F0E311A}" destId="{7BDA0F87-1535-40AB-9278-9739A55E7069}" srcOrd="0" destOrd="0" presId="urn:microsoft.com/office/officeart/2005/8/layout/list1"/>
    <dgm:cxn modelId="{C38AC3E0-42E4-4AAF-AE35-CC16A87D2EB9}" type="presParOf" srcId="{7BDA0F87-1535-40AB-9278-9739A55E7069}" destId="{D5A585F6-F9CB-44FE-B849-6CAFBE847FC6}" srcOrd="0" destOrd="0" presId="urn:microsoft.com/office/officeart/2005/8/layout/list1"/>
    <dgm:cxn modelId="{CC202C8E-A7C5-4A9C-BF80-9A3322F854BE}" type="presParOf" srcId="{7BDA0F87-1535-40AB-9278-9739A55E7069}" destId="{8B4E51A9-54D5-404B-BA68-9AB0868B7BB0}" srcOrd="1" destOrd="0" presId="urn:microsoft.com/office/officeart/2005/8/layout/list1"/>
    <dgm:cxn modelId="{85AB9F57-63C2-4FA6-BCFF-9080A0C86382}" type="presParOf" srcId="{022C0433-942F-4932-95D7-C7F59F0E311A}" destId="{ECFBF722-37F6-4977-A1D9-FA7F23B8BDE5}" srcOrd="1" destOrd="0" presId="urn:microsoft.com/office/officeart/2005/8/layout/list1"/>
    <dgm:cxn modelId="{F781CCDE-1C88-4A66-9FDC-576B61C93FAA}" type="presParOf" srcId="{022C0433-942F-4932-95D7-C7F59F0E311A}" destId="{C9CA8BEC-2A1F-4043-A946-228EC802D4C8}" srcOrd="2" destOrd="0" presId="urn:microsoft.com/office/officeart/2005/8/layout/list1"/>
    <dgm:cxn modelId="{18268E62-E6B8-4418-BFD7-AFACCAC4C0C2}" type="presParOf" srcId="{022C0433-942F-4932-95D7-C7F59F0E311A}" destId="{AC2E4A44-EC5F-4CC2-9293-24CAA7E9B740}" srcOrd="3" destOrd="0" presId="urn:microsoft.com/office/officeart/2005/8/layout/list1"/>
    <dgm:cxn modelId="{3DE099E1-86F6-49D2-A0D1-7187418C6312}" type="presParOf" srcId="{022C0433-942F-4932-95D7-C7F59F0E311A}" destId="{EA8C5584-BFD2-4988-8298-35D4A5B4341B}" srcOrd="4" destOrd="0" presId="urn:microsoft.com/office/officeart/2005/8/layout/list1"/>
    <dgm:cxn modelId="{731C773A-0C03-4DED-A152-C1FA1E04AB4A}" type="presParOf" srcId="{EA8C5584-BFD2-4988-8298-35D4A5B4341B}" destId="{034A669D-A45E-465A-8320-A4264CABDFDE}" srcOrd="0" destOrd="0" presId="urn:microsoft.com/office/officeart/2005/8/layout/list1"/>
    <dgm:cxn modelId="{1EC59FBD-3270-466F-A554-B339A60EE74F}" type="presParOf" srcId="{EA8C5584-BFD2-4988-8298-35D4A5B4341B}" destId="{D2494911-9929-4822-BA12-3607699E0790}" srcOrd="1" destOrd="0" presId="urn:microsoft.com/office/officeart/2005/8/layout/list1"/>
    <dgm:cxn modelId="{15AB550C-7C86-41E8-ADC5-F67E93462599}" type="presParOf" srcId="{022C0433-942F-4932-95D7-C7F59F0E311A}" destId="{764DB06C-1AB0-459C-938C-6AD6B9A99E94}" srcOrd="5" destOrd="0" presId="urn:microsoft.com/office/officeart/2005/8/layout/list1"/>
    <dgm:cxn modelId="{41A41E33-BB5C-4351-80BC-F67C4EAA4B4B}" type="presParOf" srcId="{022C0433-942F-4932-95D7-C7F59F0E311A}" destId="{585C67D2-E3A6-467C-A1DE-20CC608A1562}" srcOrd="6" destOrd="0" presId="urn:microsoft.com/office/officeart/2005/8/layout/list1"/>
    <dgm:cxn modelId="{6F235914-8524-42A9-811D-D895F3F5AF64}" type="presParOf" srcId="{022C0433-942F-4932-95D7-C7F59F0E311A}" destId="{939AB88B-0E0F-4E2E-B417-5883B00B47E3}" srcOrd="7" destOrd="0" presId="urn:microsoft.com/office/officeart/2005/8/layout/list1"/>
    <dgm:cxn modelId="{557A4967-145A-48F3-B256-DD609096E80D}" type="presParOf" srcId="{022C0433-942F-4932-95D7-C7F59F0E311A}" destId="{F3B68775-3309-4E73-8CD6-B51CBBFA57A5}" srcOrd="8" destOrd="0" presId="urn:microsoft.com/office/officeart/2005/8/layout/list1"/>
    <dgm:cxn modelId="{A445CB02-230E-4099-AC2F-08E622156C7C}" type="presParOf" srcId="{F3B68775-3309-4E73-8CD6-B51CBBFA57A5}" destId="{4D4DF2F7-29C3-47C6-A0AC-B3520AC2FB90}" srcOrd="0" destOrd="0" presId="urn:microsoft.com/office/officeart/2005/8/layout/list1"/>
    <dgm:cxn modelId="{0D424AFF-004D-4A59-B8DB-0B37B55C429B}" type="presParOf" srcId="{F3B68775-3309-4E73-8CD6-B51CBBFA57A5}" destId="{FC5B087B-7616-4962-96F8-53819DF29377}" srcOrd="1" destOrd="0" presId="urn:microsoft.com/office/officeart/2005/8/layout/list1"/>
    <dgm:cxn modelId="{26F78662-A172-4BAD-8DDA-794DD3DF91D1}" type="presParOf" srcId="{022C0433-942F-4932-95D7-C7F59F0E311A}" destId="{556590F3-CCDD-4039-ACB7-475BDD581C2F}" srcOrd="9" destOrd="0" presId="urn:microsoft.com/office/officeart/2005/8/layout/list1"/>
    <dgm:cxn modelId="{66B924A0-E94D-44A4-9244-F5151E78A1DB}" type="presParOf" srcId="{022C0433-942F-4932-95D7-C7F59F0E311A}" destId="{EC497596-9AD3-4C8C-B9FB-1CF29FE6916C}" srcOrd="10" destOrd="0" presId="urn:microsoft.com/office/officeart/2005/8/layout/list1"/>
    <dgm:cxn modelId="{57351465-EC0A-4146-8335-8A41483971F3}" type="presParOf" srcId="{022C0433-942F-4932-95D7-C7F59F0E311A}" destId="{3CBF0BDF-C579-4CA3-9AAD-AC2C987EA5D6}" srcOrd="11" destOrd="0" presId="urn:microsoft.com/office/officeart/2005/8/layout/list1"/>
    <dgm:cxn modelId="{4DC596C0-A904-40CD-A2E2-BEE0A189A63B}" type="presParOf" srcId="{022C0433-942F-4932-95D7-C7F59F0E311A}" destId="{390EA162-9C74-4F86-97D2-35F733996C67}" srcOrd="12" destOrd="0" presId="urn:microsoft.com/office/officeart/2005/8/layout/list1"/>
    <dgm:cxn modelId="{8D06E818-9C47-443D-AB14-AFBA91CF2235}" type="presParOf" srcId="{390EA162-9C74-4F86-97D2-35F733996C67}" destId="{210B797D-6A52-4116-8827-1EA14A909D27}" srcOrd="0" destOrd="0" presId="urn:microsoft.com/office/officeart/2005/8/layout/list1"/>
    <dgm:cxn modelId="{F872E854-BFA3-4B2A-BD36-FD7E3926A3B7}" type="presParOf" srcId="{390EA162-9C74-4F86-97D2-35F733996C67}" destId="{EA13E420-4A79-4227-9C5C-1BEDEDCB1BCD}" srcOrd="1" destOrd="0" presId="urn:microsoft.com/office/officeart/2005/8/layout/list1"/>
    <dgm:cxn modelId="{8386B21C-3503-4749-A2AD-3B0A0C1E245F}" type="presParOf" srcId="{022C0433-942F-4932-95D7-C7F59F0E311A}" destId="{718C50C5-AE05-4B08-B513-A31AF11D4B12}" srcOrd="13" destOrd="0" presId="urn:microsoft.com/office/officeart/2005/8/layout/list1"/>
    <dgm:cxn modelId="{EABF3BA2-0429-409D-A29D-14634FC88858}" type="presParOf" srcId="{022C0433-942F-4932-95D7-C7F59F0E311A}" destId="{D0D9AF0C-2478-4531-9DAD-32F48486E9EC}" srcOrd="14" destOrd="0" presId="urn:microsoft.com/office/officeart/2005/8/layout/list1"/>
    <dgm:cxn modelId="{321179AE-B3BB-4F50-B50E-B4C5F5BEAD87}" type="presParOf" srcId="{022C0433-942F-4932-95D7-C7F59F0E311A}" destId="{7C34844E-94C4-4CE6-838A-E157292F4794}" srcOrd="15" destOrd="0" presId="urn:microsoft.com/office/officeart/2005/8/layout/list1"/>
    <dgm:cxn modelId="{7FEA61B9-E6DF-4C4C-9DA1-FACE2630BA3B}" type="presParOf" srcId="{022C0433-942F-4932-95D7-C7F59F0E311A}" destId="{4350C133-BA83-4224-A0F3-4BD8F892C6A1}" srcOrd="16" destOrd="0" presId="urn:microsoft.com/office/officeart/2005/8/layout/list1"/>
    <dgm:cxn modelId="{2D4AD4C2-58AE-4AD4-B4D4-CBCC27774282}" type="presParOf" srcId="{4350C133-BA83-4224-A0F3-4BD8F892C6A1}" destId="{5E860F06-5C15-4E92-AB3D-BEE27B973BD3}" srcOrd="0" destOrd="0" presId="urn:microsoft.com/office/officeart/2005/8/layout/list1"/>
    <dgm:cxn modelId="{233D6615-3A9F-4E81-97A8-8AC64B27901C}" type="presParOf" srcId="{4350C133-BA83-4224-A0F3-4BD8F892C6A1}" destId="{6B4E6A2A-31C5-4EBB-9E47-838E5E65E1D9}" srcOrd="1" destOrd="0" presId="urn:microsoft.com/office/officeart/2005/8/layout/list1"/>
    <dgm:cxn modelId="{89F94E94-84FE-4A02-A8DF-8026FDE9BA0E}" type="presParOf" srcId="{022C0433-942F-4932-95D7-C7F59F0E311A}" destId="{583FB68F-BAC8-410E-B6DA-B35030D57C2D}" srcOrd="17" destOrd="0" presId="urn:microsoft.com/office/officeart/2005/8/layout/list1"/>
    <dgm:cxn modelId="{59447F72-F1A9-4DEC-B2CB-954E9462FD5B}" type="presParOf" srcId="{022C0433-942F-4932-95D7-C7F59F0E311A}" destId="{D007E9B4-860E-49BA-B355-9E595686D32A}" srcOrd="18"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应用安全现状分析</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基础术语</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EE730A-1073-4D54-805B-971F9DADED11}" type="doc">
      <dgm:prSet loTypeId="urn:microsoft.com/office/officeart/2005/8/layout/matrix3" loCatId="matrix" qsTypeId="urn:microsoft.com/office/officeart/2005/8/quickstyle/simple4" qsCatId="simple" csTypeId="urn:microsoft.com/office/officeart/2005/8/colors/colorful5" csCatId="colorful" phldr="1"/>
      <dgm:spPr/>
      <dgm:t>
        <a:bodyPr/>
        <a:lstStyle/>
        <a:p>
          <a:endParaRPr lang="zh-CN" altLang="en-US"/>
        </a:p>
      </dgm:t>
    </dgm:pt>
    <dgm:pt modelId="{AD6DBD7B-D66C-42B0-89FB-37C78B40AFC4}">
      <dgm:prSet custT="1"/>
      <dgm:spPr>
        <a:solidFill>
          <a:schemeClr val="tx2">
            <a:lumMod val="50000"/>
          </a:schemeClr>
        </a:solidFill>
      </dgm:spPr>
      <dgm:t>
        <a:bodyPr/>
        <a:lstStyle/>
        <a:p>
          <a:pPr rtl="0"/>
          <a:r>
            <a:rPr lang="zh-CN" altLang="en-US" sz="2400">
              <a:latin typeface="微软雅黑" panose="020B0503020204020204" pitchFamily="34" charset="-122"/>
              <a:ea typeface="微软雅黑" panose="020B0503020204020204" pitchFamily="34" charset="-122"/>
            </a:rPr>
            <a:t>弱口令攻击</a:t>
          </a:r>
          <a:endParaRPr lang="en-US" sz="2400">
            <a:latin typeface="微软雅黑" panose="020B0503020204020204" pitchFamily="34" charset="-122"/>
            <a:ea typeface="微软雅黑" panose="020B0503020204020204" pitchFamily="34" charset="-122"/>
          </a:endParaRPr>
        </a:p>
      </dgm:t>
    </dgm:pt>
    <dgm:pt modelId="{983D5456-2487-40BB-9189-87E3D3F0F97B}" type="parTrans" cxnId="{5C24B291-5EA6-492D-922C-8C9AD0CE9964}">
      <dgm:prSet/>
      <dgm:spPr/>
      <dgm:t>
        <a:bodyPr/>
        <a:lstStyle/>
        <a:p>
          <a:endParaRPr lang="zh-CN" altLang="en-US"/>
        </a:p>
      </dgm:t>
    </dgm:pt>
    <dgm:pt modelId="{0F2CC477-2C3A-46C7-955D-F0DFDEA4CEB5}" type="sibTrans" cxnId="{5C24B291-5EA6-492D-922C-8C9AD0CE9964}">
      <dgm:prSet/>
      <dgm:spPr/>
      <dgm:t>
        <a:bodyPr/>
        <a:lstStyle/>
        <a:p>
          <a:endParaRPr lang="zh-CN" altLang="en-US"/>
        </a:p>
      </dgm:t>
    </dgm:pt>
    <dgm:pt modelId="{1F250D8C-1832-4AAD-813B-B8F7D4D064D2}">
      <dgm:prSet custT="1"/>
      <dgm:spPr>
        <a:solidFill>
          <a:schemeClr val="tx2">
            <a:lumMod val="75000"/>
          </a:schemeClr>
        </a:solidFill>
      </dgm:spPr>
      <dgm:t>
        <a:bodyPr/>
        <a:lstStyle/>
        <a:p>
          <a:pPr rtl="0"/>
          <a:r>
            <a:rPr lang="zh-CN" altLang="en-US" sz="2400">
              <a:latin typeface="微软雅黑" panose="020B0503020204020204" pitchFamily="34" charset="-122"/>
              <a:ea typeface="微软雅黑" panose="020B0503020204020204" pitchFamily="34" charset="-122"/>
            </a:rPr>
            <a:t>配置缺陷</a:t>
          </a:r>
          <a:endParaRPr lang="en-US" sz="2400">
            <a:latin typeface="微软雅黑" panose="020B0503020204020204" pitchFamily="34" charset="-122"/>
            <a:ea typeface="微软雅黑" panose="020B0503020204020204" pitchFamily="34" charset="-122"/>
          </a:endParaRPr>
        </a:p>
      </dgm:t>
    </dgm:pt>
    <dgm:pt modelId="{131AA69A-75EB-4719-87FC-7C2CAD43F39A}" type="parTrans" cxnId="{D3237923-4262-4CFC-B764-3233EAF84DB4}">
      <dgm:prSet/>
      <dgm:spPr/>
      <dgm:t>
        <a:bodyPr/>
        <a:lstStyle/>
        <a:p>
          <a:endParaRPr lang="zh-CN" altLang="en-US"/>
        </a:p>
      </dgm:t>
    </dgm:pt>
    <dgm:pt modelId="{83155A41-40D2-4ECE-9FEF-4438C12CE024}" type="sibTrans" cxnId="{D3237923-4262-4CFC-B764-3233EAF84DB4}">
      <dgm:prSet/>
      <dgm:spPr/>
      <dgm:t>
        <a:bodyPr/>
        <a:lstStyle/>
        <a:p>
          <a:endParaRPr lang="zh-CN" altLang="en-US"/>
        </a:p>
      </dgm:t>
    </dgm:pt>
    <dgm:pt modelId="{9BC2C1FA-0D74-4912-94E5-807D928DC31D}">
      <dgm:prSet custT="1"/>
      <dgm:spPr>
        <a:solidFill>
          <a:schemeClr val="tx2">
            <a:lumMod val="60000"/>
            <a:lumOff val="40000"/>
          </a:schemeClr>
        </a:solidFill>
      </dgm:spPr>
      <dgm:t>
        <a:bodyPr/>
        <a:lstStyle/>
        <a:p>
          <a:pPr rtl="0"/>
          <a:r>
            <a:rPr lang="zh-CN" altLang="en-US" sz="2400">
              <a:latin typeface="微软雅黑" panose="020B0503020204020204" pitchFamily="34" charset="-122"/>
              <a:ea typeface="微软雅黑" panose="020B0503020204020204" pitchFamily="34" charset="-122"/>
            </a:rPr>
            <a:t>应用漏洞</a:t>
          </a:r>
          <a:endParaRPr lang="en-US" sz="2400">
            <a:latin typeface="微软雅黑" panose="020B0503020204020204" pitchFamily="34" charset="-122"/>
            <a:ea typeface="微软雅黑" panose="020B0503020204020204" pitchFamily="34" charset="-122"/>
          </a:endParaRPr>
        </a:p>
      </dgm:t>
    </dgm:pt>
    <dgm:pt modelId="{CBA54450-8BCC-4036-9AC6-A2E5C8CD56B3}" type="parTrans" cxnId="{18FAD66F-B9AB-477F-BB03-B6AF45DA875E}">
      <dgm:prSet/>
      <dgm:spPr/>
      <dgm:t>
        <a:bodyPr/>
        <a:lstStyle/>
        <a:p>
          <a:endParaRPr lang="zh-CN" altLang="en-US"/>
        </a:p>
      </dgm:t>
    </dgm:pt>
    <dgm:pt modelId="{5385102F-75CA-4919-9653-567857A3066D}" type="sibTrans" cxnId="{18FAD66F-B9AB-477F-BB03-B6AF45DA875E}">
      <dgm:prSet/>
      <dgm:spPr/>
      <dgm:t>
        <a:bodyPr/>
        <a:lstStyle/>
        <a:p>
          <a:endParaRPr lang="zh-CN" altLang="en-US"/>
        </a:p>
      </dgm:t>
    </dgm:pt>
    <dgm:pt modelId="{EA45D39B-9FB7-4EE8-8CD9-E5497615C26F}">
      <dgm:prSet custT="1"/>
      <dgm:spPr>
        <a:solidFill>
          <a:schemeClr val="tx2">
            <a:lumMod val="40000"/>
            <a:lumOff val="60000"/>
          </a:schemeClr>
        </a:solidFill>
      </dgm:spPr>
      <dgm:t>
        <a:bodyPr/>
        <a:lstStyle/>
        <a:p>
          <a:pPr rtl="0"/>
          <a:r>
            <a:rPr lang="en-US" altLang="zh-CN" sz="2400">
              <a:latin typeface="微软雅黑" panose="020B0503020204020204" pitchFamily="34" charset="-122"/>
              <a:ea typeface="微软雅黑" panose="020B0503020204020204" pitchFamily="34" charset="-122"/>
            </a:rPr>
            <a:t>SQL</a:t>
          </a:r>
          <a:r>
            <a:rPr lang="zh-CN" altLang="en-US" sz="2400">
              <a:latin typeface="微软雅黑" panose="020B0503020204020204" pitchFamily="34" charset="-122"/>
              <a:ea typeface="微软雅黑" panose="020B0503020204020204" pitchFamily="34" charset="-122"/>
            </a:rPr>
            <a:t>注入</a:t>
          </a:r>
          <a:r>
            <a:rPr lang="en-US" altLang="zh-CN" sz="2400">
              <a:latin typeface="微软雅黑" panose="020B0503020204020204" pitchFamily="34" charset="-122"/>
              <a:ea typeface="微软雅黑" panose="020B0503020204020204" pitchFamily="34" charset="-122"/>
            </a:rPr>
            <a:t>/XSS/CSRF/</a:t>
          </a:r>
          <a:r>
            <a:rPr lang="zh-CN" altLang="en-US" sz="2400">
              <a:latin typeface="微软雅黑" panose="020B0503020204020204" pitchFamily="34" charset="-122"/>
              <a:ea typeface="微软雅黑" panose="020B0503020204020204" pitchFamily="34" charset="-122"/>
            </a:rPr>
            <a:t>等等</a:t>
          </a:r>
          <a:endParaRPr lang="en-US" sz="2400">
            <a:latin typeface="微软雅黑" panose="020B0503020204020204" pitchFamily="34" charset="-122"/>
            <a:ea typeface="微软雅黑" panose="020B0503020204020204" pitchFamily="34" charset="-122"/>
          </a:endParaRPr>
        </a:p>
      </dgm:t>
    </dgm:pt>
    <dgm:pt modelId="{70D386AA-6515-427C-83F8-84B9F3B5E18D}" type="parTrans" cxnId="{705A6222-5560-4AE2-98C4-425CB9E6E571}">
      <dgm:prSet/>
      <dgm:spPr/>
      <dgm:t>
        <a:bodyPr/>
        <a:lstStyle/>
        <a:p>
          <a:endParaRPr lang="zh-CN" altLang="en-US"/>
        </a:p>
      </dgm:t>
    </dgm:pt>
    <dgm:pt modelId="{3EA651FC-77BE-4C27-BBA3-C4F363FE3C1A}" type="sibTrans" cxnId="{705A6222-5560-4AE2-98C4-425CB9E6E571}">
      <dgm:prSet/>
      <dgm:spPr/>
      <dgm:t>
        <a:bodyPr/>
        <a:lstStyle/>
        <a:p>
          <a:endParaRPr lang="zh-CN" altLang="en-US"/>
        </a:p>
      </dgm:t>
    </dgm:pt>
    <dgm:pt modelId="{7A237CE6-4091-4D39-902B-718F2B53EBBD}" type="pres">
      <dgm:prSet presAssocID="{BDEE730A-1073-4D54-805B-971F9DADED11}" presName="matrix" presStyleCnt="0">
        <dgm:presLayoutVars>
          <dgm:chMax val="1"/>
          <dgm:dir/>
          <dgm:resizeHandles val="exact"/>
        </dgm:presLayoutVars>
      </dgm:prSet>
      <dgm:spPr/>
      <dgm:t>
        <a:bodyPr/>
        <a:lstStyle/>
        <a:p>
          <a:endParaRPr lang="zh-CN" altLang="en-US"/>
        </a:p>
      </dgm:t>
    </dgm:pt>
    <dgm:pt modelId="{C036D6C9-5F72-4E4B-B397-BB95F6C1104E}" type="pres">
      <dgm:prSet presAssocID="{BDEE730A-1073-4D54-805B-971F9DADED11}" presName="diamond" presStyleLbl="bgShp" presStyleIdx="0" presStyleCnt="1"/>
      <dgm:spPr/>
    </dgm:pt>
    <dgm:pt modelId="{CB964CB4-085D-405A-B4C6-2C39DC27E348}" type="pres">
      <dgm:prSet presAssocID="{BDEE730A-1073-4D54-805B-971F9DADED11}" presName="quad1" presStyleLbl="node1" presStyleIdx="0" presStyleCnt="4">
        <dgm:presLayoutVars>
          <dgm:chMax val="0"/>
          <dgm:chPref val="0"/>
          <dgm:bulletEnabled val="1"/>
        </dgm:presLayoutVars>
      </dgm:prSet>
      <dgm:spPr/>
      <dgm:t>
        <a:bodyPr/>
        <a:lstStyle/>
        <a:p>
          <a:endParaRPr lang="zh-CN" altLang="en-US"/>
        </a:p>
      </dgm:t>
    </dgm:pt>
    <dgm:pt modelId="{1DF5D82D-A129-48FC-95B5-A6A3A2D399E9}" type="pres">
      <dgm:prSet presAssocID="{BDEE730A-1073-4D54-805B-971F9DADED11}" presName="quad2" presStyleLbl="node1" presStyleIdx="1" presStyleCnt="4">
        <dgm:presLayoutVars>
          <dgm:chMax val="0"/>
          <dgm:chPref val="0"/>
          <dgm:bulletEnabled val="1"/>
        </dgm:presLayoutVars>
      </dgm:prSet>
      <dgm:spPr/>
      <dgm:t>
        <a:bodyPr/>
        <a:lstStyle/>
        <a:p>
          <a:endParaRPr lang="zh-CN" altLang="en-US"/>
        </a:p>
      </dgm:t>
    </dgm:pt>
    <dgm:pt modelId="{6524E4DC-7C8F-47EA-BB82-F1131447145C}" type="pres">
      <dgm:prSet presAssocID="{BDEE730A-1073-4D54-805B-971F9DADED11}" presName="quad3" presStyleLbl="node1" presStyleIdx="2" presStyleCnt="4">
        <dgm:presLayoutVars>
          <dgm:chMax val="0"/>
          <dgm:chPref val="0"/>
          <dgm:bulletEnabled val="1"/>
        </dgm:presLayoutVars>
      </dgm:prSet>
      <dgm:spPr/>
      <dgm:t>
        <a:bodyPr/>
        <a:lstStyle/>
        <a:p>
          <a:endParaRPr lang="zh-CN" altLang="en-US"/>
        </a:p>
      </dgm:t>
    </dgm:pt>
    <dgm:pt modelId="{B2EC8CC4-F076-44CC-A4D6-0F4F49EEC156}" type="pres">
      <dgm:prSet presAssocID="{BDEE730A-1073-4D54-805B-971F9DADED11}" presName="quad4" presStyleLbl="node1" presStyleIdx="3" presStyleCnt="4">
        <dgm:presLayoutVars>
          <dgm:chMax val="0"/>
          <dgm:chPref val="0"/>
          <dgm:bulletEnabled val="1"/>
        </dgm:presLayoutVars>
      </dgm:prSet>
      <dgm:spPr/>
      <dgm:t>
        <a:bodyPr/>
        <a:lstStyle/>
        <a:p>
          <a:endParaRPr lang="zh-CN" altLang="en-US"/>
        </a:p>
      </dgm:t>
    </dgm:pt>
  </dgm:ptLst>
  <dgm:cxnLst>
    <dgm:cxn modelId="{B26DCC15-D6C8-4E8B-900C-2245DA9F354B}" type="presOf" srcId="{EA45D39B-9FB7-4EE8-8CD9-E5497615C26F}" destId="{B2EC8CC4-F076-44CC-A4D6-0F4F49EEC156}" srcOrd="0" destOrd="0" presId="urn:microsoft.com/office/officeart/2005/8/layout/matrix3"/>
    <dgm:cxn modelId="{D3237923-4262-4CFC-B764-3233EAF84DB4}" srcId="{BDEE730A-1073-4D54-805B-971F9DADED11}" destId="{1F250D8C-1832-4AAD-813B-B8F7D4D064D2}" srcOrd="1" destOrd="0" parTransId="{131AA69A-75EB-4719-87FC-7C2CAD43F39A}" sibTransId="{83155A41-40D2-4ECE-9FEF-4438C12CE024}"/>
    <dgm:cxn modelId="{5C24B291-5EA6-492D-922C-8C9AD0CE9964}" srcId="{BDEE730A-1073-4D54-805B-971F9DADED11}" destId="{AD6DBD7B-D66C-42B0-89FB-37C78B40AFC4}" srcOrd="0" destOrd="0" parTransId="{983D5456-2487-40BB-9189-87E3D3F0F97B}" sibTransId="{0F2CC477-2C3A-46C7-955D-F0DFDEA4CEB5}"/>
    <dgm:cxn modelId="{18FAD66F-B9AB-477F-BB03-B6AF45DA875E}" srcId="{BDEE730A-1073-4D54-805B-971F9DADED11}" destId="{9BC2C1FA-0D74-4912-94E5-807D928DC31D}" srcOrd="2" destOrd="0" parTransId="{CBA54450-8BCC-4036-9AC6-A2E5C8CD56B3}" sibTransId="{5385102F-75CA-4919-9653-567857A3066D}"/>
    <dgm:cxn modelId="{7F7C15C1-0CD8-4341-9BD9-FC77E5859E9B}" type="presOf" srcId="{9BC2C1FA-0D74-4912-94E5-807D928DC31D}" destId="{6524E4DC-7C8F-47EA-BB82-F1131447145C}" srcOrd="0" destOrd="0" presId="urn:microsoft.com/office/officeart/2005/8/layout/matrix3"/>
    <dgm:cxn modelId="{390B083D-C752-441D-B63E-D6FD668265E6}" type="presOf" srcId="{BDEE730A-1073-4D54-805B-971F9DADED11}" destId="{7A237CE6-4091-4D39-902B-718F2B53EBBD}" srcOrd="0" destOrd="0" presId="urn:microsoft.com/office/officeart/2005/8/layout/matrix3"/>
    <dgm:cxn modelId="{54A2091A-767E-4A63-8248-0C6C9A99A860}" type="presOf" srcId="{AD6DBD7B-D66C-42B0-89FB-37C78B40AFC4}" destId="{CB964CB4-085D-405A-B4C6-2C39DC27E348}" srcOrd="0" destOrd="0" presId="urn:microsoft.com/office/officeart/2005/8/layout/matrix3"/>
    <dgm:cxn modelId="{705A6222-5560-4AE2-98C4-425CB9E6E571}" srcId="{BDEE730A-1073-4D54-805B-971F9DADED11}" destId="{EA45D39B-9FB7-4EE8-8CD9-E5497615C26F}" srcOrd="3" destOrd="0" parTransId="{70D386AA-6515-427C-83F8-84B9F3B5E18D}" sibTransId="{3EA651FC-77BE-4C27-BBA3-C4F363FE3C1A}"/>
    <dgm:cxn modelId="{DCC122E8-B673-4FD1-A60F-7BE5CFFDF9AE}" type="presOf" srcId="{1F250D8C-1832-4AAD-813B-B8F7D4D064D2}" destId="{1DF5D82D-A129-48FC-95B5-A6A3A2D399E9}" srcOrd="0" destOrd="0" presId="urn:microsoft.com/office/officeart/2005/8/layout/matrix3"/>
    <dgm:cxn modelId="{4D2A73A0-B62A-4CF8-B2D4-835EA01618CF}" type="presParOf" srcId="{7A237CE6-4091-4D39-902B-718F2B53EBBD}" destId="{C036D6C9-5F72-4E4B-B397-BB95F6C1104E}" srcOrd="0" destOrd="0" presId="urn:microsoft.com/office/officeart/2005/8/layout/matrix3"/>
    <dgm:cxn modelId="{CF92C229-7B9B-4B64-8229-A36867A92E23}" type="presParOf" srcId="{7A237CE6-4091-4D39-902B-718F2B53EBBD}" destId="{CB964CB4-085D-405A-B4C6-2C39DC27E348}" srcOrd="1" destOrd="0" presId="urn:microsoft.com/office/officeart/2005/8/layout/matrix3"/>
    <dgm:cxn modelId="{659F5C7B-CA07-4A8B-8490-B51DF919CC01}" type="presParOf" srcId="{7A237CE6-4091-4D39-902B-718F2B53EBBD}" destId="{1DF5D82D-A129-48FC-95B5-A6A3A2D399E9}" srcOrd="2" destOrd="0" presId="urn:microsoft.com/office/officeart/2005/8/layout/matrix3"/>
    <dgm:cxn modelId="{2DBE96A1-5417-4669-9DE5-A37FB811A90D}" type="presParOf" srcId="{7A237CE6-4091-4D39-902B-718F2B53EBBD}" destId="{6524E4DC-7C8F-47EA-BB82-F1131447145C}" srcOrd="3" destOrd="0" presId="urn:microsoft.com/office/officeart/2005/8/layout/matrix3"/>
    <dgm:cxn modelId="{05F2E0A5-CAF5-49EF-B2DE-B3641EED41B0}" type="presParOf" srcId="{7A237CE6-4091-4D39-902B-718F2B53EBBD}" destId="{B2EC8CC4-F076-44CC-A4D6-0F4F49EEC156}"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EE730A-1073-4D54-805B-971F9DADED11}" type="doc">
      <dgm:prSet loTypeId="urn:microsoft.com/office/officeart/2005/8/layout/matrix3" loCatId="matrix" qsTypeId="urn:microsoft.com/office/officeart/2005/8/quickstyle/simple4" qsCatId="simple" csTypeId="urn:microsoft.com/office/officeart/2005/8/colors/colorful5" csCatId="colorful" phldr="1"/>
      <dgm:spPr/>
      <dgm:t>
        <a:bodyPr/>
        <a:lstStyle/>
        <a:p>
          <a:endParaRPr lang="zh-CN" altLang="en-US"/>
        </a:p>
      </dgm:t>
    </dgm:pt>
    <dgm:pt modelId="{AD6DBD7B-D66C-42B0-89FB-37C78B40AFC4}">
      <dgm:prSet custT="1"/>
      <dgm:spPr>
        <a:solidFill>
          <a:schemeClr val="tx2">
            <a:lumMod val="50000"/>
          </a:schemeClr>
        </a:solidFill>
      </dgm:spPr>
      <dgm:t>
        <a:bodyPr/>
        <a:lstStyle/>
        <a:p>
          <a:pPr rtl="0"/>
          <a:r>
            <a:rPr lang="en-US" sz="2400" err="1">
              <a:latin typeface="微软雅黑" panose="020B0503020204020204" pitchFamily="34" charset="-122"/>
              <a:ea typeface="微软雅黑" panose="020B0503020204020204" pitchFamily="34" charset="-122"/>
            </a:rPr>
            <a:t>Ddos</a:t>
          </a:r>
          <a:r>
            <a:rPr lang="zh-CN" sz="2400">
              <a:latin typeface="微软雅黑" panose="020B0503020204020204" pitchFamily="34" charset="-122"/>
              <a:ea typeface="微软雅黑" panose="020B0503020204020204" pitchFamily="34" charset="-122"/>
            </a:rPr>
            <a:t>攻击</a:t>
          </a:r>
          <a:endParaRPr lang="en-US" sz="2400">
            <a:latin typeface="微软雅黑" panose="020B0503020204020204" pitchFamily="34" charset="-122"/>
            <a:ea typeface="微软雅黑" panose="020B0503020204020204" pitchFamily="34" charset="-122"/>
          </a:endParaRPr>
        </a:p>
      </dgm:t>
    </dgm:pt>
    <dgm:pt modelId="{983D5456-2487-40BB-9189-87E3D3F0F97B}" type="parTrans" cxnId="{5C24B291-5EA6-492D-922C-8C9AD0CE9964}">
      <dgm:prSet/>
      <dgm:spPr/>
      <dgm:t>
        <a:bodyPr/>
        <a:lstStyle/>
        <a:p>
          <a:endParaRPr lang="zh-CN" altLang="en-US"/>
        </a:p>
      </dgm:t>
    </dgm:pt>
    <dgm:pt modelId="{0F2CC477-2C3A-46C7-955D-F0DFDEA4CEB5}" type="sibTrans" cxnId="{5C24B291-5EA6-492D-922C-8C9AD0CE9964}">
      <dgm:prSet/>
      <dgm:spPr/>
      <dgm:t>
        <a:bodyPr/>
        <a:lstStyle/>
        <a:p>
          <a:endParaRPr lang="zh-CN" altLang="en-US"/>
        </a:p>
      </dgm:t>
    </dgm:pt>
    <dgm:pt modelId="{1F250D8C-1832-4AAD-813B-B8F7D4D064D2}">
      <dgm:prSet custT="1"/>
      <dgm:spPr>
        <a:solidFill>
          <a:schemeClr val="tx2">
            <a:lumMod val="75000"/>
          </a:schemeClr>
        </a:solidFill>
      </dgm:spPr>
      <dgm:t>
        <a:bodyPr/>
        <a:lstStyle/>
        <a:p>
          <a:pPr rtl="0"/>
          <a:r>
            <a:rPr lang="zh-CN" sz="2400">
              <a:latin typeface="微软雅黑" panose="020B0503020204020204" pitchFamily="34" charset="-122"/>
              <a:ea typeface="微软雅黑" panose="020B0503020204020204" pitchFamily="34" charset="-122"/>
            </a:rPr>
            <a:t>远程溢出攻击</a:t>
          </a:r>
          <a:endParaRPr lang="en-US" sz="2400">
            <a:latin typeface="微软雅黑" panose="020B0503020204020204" pitchFamily="34" charset="-122"/>
            <a:ea typeface="微软雅黑" panose="020B0503020204020204" pitchFamily="34" charset="-122"/>
          </a:endParaRPr>
        </a:p>
      </dgm:t>
    </dgm:pt>
    <dgm:pt modelId="{131AA69A-75EB-4719-87FC-7C2CAD43F39A}" type="parTrans" cxnId="{D3237923-4262-4CFC-B764-3233EAF84DB4}">
      <dgm:prSet/>
      <dgm:spPr/>
      <dgm:t>
        <a:bodyPr/>
        <a:lstStyle/>
        <a:p>
          <a:endParaRPr lang="zh-CN" altLang="en-US"/>
        </a:p>
      </dgm:t>
    </dgm:pt>
    <dgm:pt modelId="{83155A41-40D2-4ECE-9FEF-4438C12CE024}" type="sibTrans" cxnId="{D3237923-4262-4CFC-B764-3233EAF84DB4}">
      <dgm:prSet/>
      <dgm:spPr/>
      <dgm:t>
        <a:bodyPr/>
        <a:lstStyle/>
        <a:p>
          <a:endParaRPr lang="zh-CN" altLang="en-US"/>
        </a:p>
      </dgm:t>
    </dgm:pt>
    <dgm:pt modelId="{9BC2C1FA-0D74-4912-94E5-807D928DC31D}">
      <dgm:prSet custT="1"/>
      <dgm:spPr>
        <a:solidFill>
          <a:schemeClr val="tx2">
            <a:lumMod val="60000"/>
            <a:lumOff val="40000"/>
          </a:schemeClr>
        </a:solidFill>
      </dgm:spPr>
      <dgm:t>
        <a:bodyPr/>
        <a:lstStyle/>
        <a:p>
          <a:pPr rtl="0"/>
          <a:r>
            <a:rPr lang="en-US" sz="2400">
              <a:latin typeface="微软雅黑" panose="020B0503020204020204" pitchFamily="34" charset="-122"/>
              <a:ea typeface="微软雅黑" panose="020B0503020204020204" pitchFamily="34" charset="-122"/>
            </a:rPr>
            <a:t>ARP</a:t>
          </a:r>
          <a:r>
            <a:rPr lang="zh-CN" sz="2400">
              <a:latin typeface="微软雅黑" panose="020B0503020204020204" pitchFamily="34" charset="-122"/>
              <a:ea typeface="微软雅黑" panose="020B0503020204020204" pitchFamily="34" charset="-122"/>
            </a:rPr>
            <a:t>欺骗攻击</a:t>
          </a:r>
          <a:endParaRPr lang="en-US" sz="2400">
            <a:latin typeface="微软雅黑" panose="020B0503020204020204" pitchFamily="34" charset="-122"/>
            <a:ea typeface="微软雅黑" panose="020B0503020204020204" pitchFamily="34" charset="-122"/>
          </a:endParaRPr>
        </a:p>
      </dgm:t>
    </dgm:pt>
    <dgm:pt modelId="{CBA54450-8BCC-4036-9AC6-A2E5C8CD56B3}" type="parTrans" cxnId="{18FAD66F-B9AB-477F-BB03-B6AF45DA875E}">
      <dgm:prSet/>
      <dgm:spPr/>
      <dgm:t>
        <a:bodyPr/>
        <a:lstStyle/>
        <a:p>
          <a:endParaRPr lang="zh-CN" altLang="en-US"/>
        </a:p>
      </dgm:t>
    </dgm:pt>
    <dgm:pt modelId="{5385102F-75CA-4919-9653-567857A3066D}" type="sibTrans" cxnId="{18FAD66F-B9AB-477F-BB03-B6AF45DA875E}">
      <dgm:prSet/>
      <dgm:spPr/>
      <dgm:t>
        <a:bodyPr/>
        <a:lstStyle/>
        <a:p>
          <a:endParaRPr lang="zh-CN" altLang="en-US"/>
        </a:p>
      </dgm:t>
    </dgm:pt>
    <dgm:pt modelId="{EA45D39B-9FB7-4EE8-8CD9-E5497615C26F}">
      <dgm:prSet custT="1"/>
      <dgm:spPr>
        <a:solidFill>
          <a:schemeClr val="tx2">
            <a:lumMod val="40000"/>
            <a:lumOff val="60000"/>
          </a:schemeClr>
        </a:solidFill>
      </dgm:spPr>
      <dgm:t>
        <a:bodyPr/>
        <a:lstStyle/>
        <a:p>
          <a:pPr rtl="0"/>
          <a:r>
            <a:rPr lang="zh-CN" sz="2400">
              <a:latin typeface="微软雅黑" panose="020B0503020204020204" pitchFamily="34" charset="-122"/>
              <a:ea typeface="微软雅黑" panose="020B0503020204020204" pitchFamily="34" charset="-122"/>
            </a:rPr>
            <a:t>木马及蠕虫病毒</a:t>
          </a:r>
          <a:endParaRPr lang="en-US" sz="2400">
            <a:latin typeface="微软雅黑" panose="020B0503020204020204" pitchFamily="34" charset="-122"/>
            <a:ea typeface="微软雅黑" panose="020B0503020204020204" pitchFamily="34" charset="-122"/>
          </a:endParaRPr>
        </a:p>
      </dgm:t>
    </dgm:pt>
    <dgm:pt modelId="{70D386AA-6515-427C-83F8-84B9F3B5E18D}" type="parTrans" cxnId="{705A6222-5560-4AE2-98C4-425CB9E6E571}">
      <dgm:prSet/>
      <dgm:spPr/>
      <dgm:t>
        <a:bodyPr/>
        <a:lstStyle/>
        <a:p>
          <a:endParaRPr lang="zh-CN" altLang="en-US"/>
        </a:p>
      </dgm:t>
    </dgm:pt>
    <dgm:pt modelId="{3EA651FC-77BE-4C27-BBA3-C4F363FE3C1A}" type="sibTrans" cxnId="{705A6222-5560-4AE2-98C4-425CB9E6E571}">
      <dgm:prSet/>
      <dgm:spPr/>
      <dgm:t>
        <a:bodyPr/>
        <a:lstStyle/>
        <a:p>
          <a:endParaRPr lang="zh-CN" altLang="en-US"/>
        </a:p>
      </dgm:t>
    </dgm:pt>
    <dgm:pt modelId="{7A237CE6-4091-4D39-902B-718F2B53EBBD}" type="pres">
      <dgm:prSet presAssocID="{BDEE730A-1073-4D54-805B-971F9DADED11}" presName="matrix" presStyleCnt="0">
        <dgm:presLayoutVars>
          <dgm:chMax val="1"/>
          <dgm:dir/>
          <dgm:resizeHandles val="exact"/>
        </dgm:presLayoutVars>
      </dgm:prSet>
      <dgm:spPr/>
      <dgm:t>
        <a:bodyPr/>
        <a:lstStyle/>
        <a:p>
          <a:endParaRPr lang="zh-CN" altLang="en-US"/>
        </a:p>
      </dgm:t>
    </dgm:pt>
    <dgm:pt modelId="{C036D6C9-5F72-4E4B-B397-BB95F6C1104E}" type="pres">
      <dgm:prSet presAssocID="{BDEE730A-1073-4D54-805B-971F9DADED11}" presName="diamond" presStyleLbl="bgShp" presStyleIdx="0" presStyleCnt="1"/>
      <dgm:spPr/>
    </dgm:pt>
    <dgm:pt modelId="{CB964CB4-085D-405A-B4C6-2C39DC27E348}" type="pres">
      <dgm:prSet presAssocID="{BDEE730A-1073-4D54-805B-971F9DADED11}" presName="quad1" presStyleLbl="node1" presStyleIdx="0" presStyleCnt="4">
        <dgm:presLayoutVars>
          <dgm:chMax val="0"/>
          <dgm:chPref val="0"/>
          <dgm:bulletEnabled val="1"/>
        </dgm:presLayoutVars>
      </dgm:prSet>
      <dgm:spPr/>
      <dgm:t>
        <a:bodyPr/>
        <a:lstStyle/>
        <a:p>
          <a:endParaRPr lang="zh-CN" altLang="en-US"/>
        </a:p>
      </dgm:t>
    </dgm:pt>
    <dgm:pt modelId="{1DF5D82D-A129-48FC-95B5-A6A3A2D399E9}" type="pres">
      <dgm:prSet presAssocID="{BDEE730A-1073-4D54-805B-971F9DADED11}" presName="quad2" presStyleLbl="node1" presStyleIdx="1" presStyleCnt="4">
        <dgm:presLayoutVars>
          <dgm:chMax val="0"/>
          <dgm:chPref val="0"/>
          <dgm:bulletEnabled val="1"/>
        </dgm:presLayoutVars>
      </dgm:prSet>
      <dgm:spPr/>
      <dgm:t>
        <a:bodyPr/>
        <a:lstStyle/>
        <a:p>
          <a:endParaRPr lang="zh-CN" altLang="en-US"/>
        </a:p>
      </dgm:t>
    </dgm:pt>
    <dgm:pt modelId="{6524E4DC-7C8F-47EA-BB82-F1131447145C}" type="pres">
      <dgm:prSet presAssocID="{BDEE730A-1073-4D54-805B-971F9DADED11}" presName="quad3" presStyleLbl="node1" presStyleIdx="2" presStyleCnt="4">
        <dgm:presLayoutVars>
          <dgm:chMax val="0"/>
          <dgm:chPref val="0"/>
          <dgm:bulletEnabled val="1"/>
        </dgm:presLayoutVars>
      </dgm:prSet>
      <dgm:spPr/>
      <dgm:t>
        <a:bodyPr/>
        <a:lstStyle/>
        <a:p>
          <a:endParaRPr lang="zh-CN" altLang="en-US"/>
        </a:p>
      </dgm:t>
    </dgm:pt>
    <dgm:pt modelId="{B2EC8CC4-F076-44CC-A4D6-0F4F49EEC156}" type="pres">
      <dgm:prSet presAssocID="{BDEE730A-1073-4D54-805B-971F9DADED11}" presName="quad4" presStyleLbl="node1" presStyleIdx="3" presStyleCnt="4">
        <dgm:presLayoutVars>
          <dgm:chMax val="0"/>
          <dgm:chPref val="0"/>
          <dgm:bulletEnabled val="1"/>
        </dgm:presLayoutVars>
      </dgm:prSet>
      <dgm:spPr/>
      <dgm:t>
        <a:bodyPr/>
        <a:lstStyle/>
        <a:p>
          <a:endParaRPr lang="zh-CN" altLang="en-US"/>
        </a:p>
      </dgm:t>
    </dgm:pt>
  </dgm:ptLst>
  <dgm:cxnLst>
    <dgm:cxn modelId="{18FAD66F-B9AB-477F-BB03-B6AF45DA875E}" srcId="{BDEE730A-1073-4D54-805B-971F9DADED11}" destId="{9BC2C1FA-0D74-4912-94E5-807D928DC31D}" srcOrd="2" destOrd="0" parTransId="{CBA54450-8BCC-4036-9AC6-A2E5C8CD56B3}" sibTransId="{5385102F-75CA-4919-9653-567857A3066D}"/>
    <dgm:cxn modelId="{52B2A4B6-DCB2-4785-9E0D-458719176811}" type="presOf" srcId="{1F250D8C-1832-4AAD-813B-B8F7D4D064D2}" destId="{1DF5D82D-A129-48FC-95B5-A6A3A2D399E9}" srcOrd="0" destOrd="0" presId="urn:microsoft.com/office/officeart/2005/8/layout/matrix3"/>
    <dgm:cxn modelId="{D3237923-4262-4CFC-B764-3233EAF84DB4}" srcId="{BDEE730A-1073-4D54-805B-971F9DADED11}" destId="{1F250D8C-1832-4AAD-813B-B8F7D4D064D2}" srcOrd="1" destOrd="0" parTransId="{131AA69A-75EB-4719-87FC-7C2CAD43F39A}" sibTransId="{83155A41-40D2-4ECE-9FEF-4438C12CE024}"/>
    <dgm:cxn modelId="{705A6222-5560-4AE2-98C4-425CB9E6E571}" srcId="{BDEE730A-1073-4D54-805B-971F9DADED11}" destId="{EA45D39B-9FB7-4EE8-8CD9-E5497615C26F}" srcOrd="3" destOrd="0" parTransId="{70D386AA-6515-427C-83F8-84B9F3B5E18D}" sibTransId="{3EA651FC-77BE-4C27-BBA3-C4F363FE3C1A}"/>
    <dgm:cxn modelId="{76D07698-B766-4D79-81C4-86EE0061CE50}" type="presOf" srcId="{BDEE730A-1073-4D54-805B-971F9DADED11}" destId="{7A237CE6-4091-4D39-902B-718F2B53EBBD}" srcOrd="0" destOrd="0" presId="urn:microsoft.com/office/officeart/2005/8/layout/matrix3"/>
    <dgm:cxn modelId="{93B17F83-842B-4FB0-957C-1A2592017DC8}" type="presOf" srcId="{9BC2C1FA-0D74-4912-94E5-807D928DC31D}" destId="{6524E4DC-7C8F-47EA-BB82-F1131447145C}" srcOrd="0" destOrd="0" presId="urn:microsoft.com/office/officeart/2005/8/layout/matrix3"/>
    <dgm:cxn modelId="{E8F87EFA-FCC2-4FF9-A1CA-DAC954058966}" type="presOf" srcId="{EA45D39B-9FB7-4EE8-8CD9-E5497615C26F}" destId="{B2EC8CC4-F076-44CC-A4D6-0F4F49EEC156}" srcOrd="0" destOrd="0" presId="urn:microsoft.com/office/officeart/2005/8/layout/matrix3"/>
    <dgm:cxn modelId="{5C24B291-5EA6-492D-922C-8C9AD0CE9964}" srcId="{BDEE730A-1073-4D54-805B-971F9DADED11}" destId="{AD6DBD7B-D66C-42B0-89FB-37C78B40AFC4}" srcOrd="0" destOrd="0" parTransId="{983D5456-2487-40BB-9189-87E3D3F0F97B}" sibTransId="{0F2CC477-2C3A-46C7-955D-F0DFDEA4CEB5}"/>
    <dgm:cxn modelId="{2097E764-228B-4A6D-A80D-DD9C06E67611}" type="presOf" srcId="{AD6DBD7B-D66C-42B0-89FB-37C78B40AFC4}" destId="{CB964CB4-085D-405A-B4C6-2C39DC27E348}" srcOrd="0" destOrd="0" presId="urn:microsoft.com/office/officeart/2005/8/layout/matrix3"/>
    <dgm:cxn modelId="{B0C13981-C1AD-4570-A26A-0F1C27E79930}" type="presParOf" srcId="{7A237CE6-4091-4D39-902B-718F2B53EBBD}" destId="{C036D6C9-5F72-4E4B-B397-BB95F6C1104E}" srcOrd="0" destOrd="0" presId="urn:microsoft.com/office/officeart/2005/8/layout/matrix3"/>
    <dgm:cxn modelId="{7015C3F5-3856-4B0C-BBD8-0BA828DB06B8}" type="presParOf" srcId="{7A237CE6-4091-4D39-902B-718F2B53EBBD}" destId="{CB964CB4-085D-405A-B4C6-2C39DC27E348}" srcOrd="1" destOrd="0" presId="urn:microsoft.com/office/officeart/2005/8/layout/matrix3"/>
    <dgm:cxn modelId="{E1205BA3-C0FF-4E26-BEB2-C669871BB48A}" type="presParOf" srcId="{7A237CE6-4091-4D39-902B-718F2B53EBBD}" destId="{1DF5D82D-A129-48FC-95B5-A6A3A2D399E9}" srcOrd="2" destOrd="0" presId="urn:microsoft.com/office/officeart/2005/8/layout/matrix3"/>
    <dgm:cxn modelId="{9792CB09-DEB2-4716-A6B5-EA3FE4499F18}" type="presParOf" srcId="{7A237CE6-4091-4D39-902B-718F2B53EBBD}" destId="{6524E4DC-7C8F-47EA-BB82-F1131447145C}" srcOrd="3" destOrd="0" presId="urn:microsoft.com/office/officeart/2005/8/layout/matrix3"/>
    <dgm:cxn modelId="{9B44BB61-0775-4338-9750-A7523B7BE1EC}" type="presParOf" srcId="{7A237CE6-4091-4D39-902B-718F2B53EBBD}" destId="{B2EC8CC4-F076-44CC-A4D6-0F4F49EEC156}"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渗透测试定义</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zh-CN" altLang="en-US" sz="3200" b="1">
              <a:solidFill>
                <a:schemeClr val="tx2">
                  <a:lumMod val="75000"/>
                </a:schemeClr>
              </a:solidFill>
              <a:latin typeface="微软雅黑" panose="020B0503020204020204" pitchFamily="34" charset="-122"/>
              <a:ea typeface="微软雅黑" panose="020B0503020204020204" pitchFamily="34" charset="-122"/>
            </a:rPr>
            <a:t>渗透测试过程环节</a:t>
          </a: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3FB278-B13F-4DA1-A260-2DB81FE0D6D7}" type="doc">
      <dgm:prSet loTypeId="urn:microsoft.com/office/officeart/2008/layout/VerticalAccentList" loCatId="list" qsTypeId="urn:microsoft.com/office/officeart/2005/8/quickstyle/simple1" qsCatId="simple" csTypeId="urn:microsoft.com/office/officeart/2005/8/colors/accent1_3" csCatId="accent1" phldr="1"/>
      <dgm:spPr/>
      <dgm:t>
        <a:bodyPr/>
        <a:lstStyle/>
        <a:p>
          <a:endParaRPr lang="zh-CN" altLang="en-US"/>
        </a:p>
      </dgm:t>
    </dgm:pt>
    <dgm:pt modelId="{04356B46-88AF-46DE-813E-3F404DFF9768}">
      <dgm:prSet phldrT="[文本]" custT="1"/>
      <dgm:spPr/>
      <dgm:t>
        <a:bodyPr/>
        <a:lstStyle/>
        <a:p>
          <a:pPr algn="ctr"/>
          <a:r>
            <a:rPr lang="en-US" altLang="zh-CN" sz="3200" b="1">
              <a:solidFill>
                <a:schemeClr val="tx2">
                  <a:lumMod val="75000"/>
                </a:schemeClr>
              </a:solidFill>
              <a:latin typeface="微软雅黑" panose="020B0503020204020204" pitchFamily="34" charset="-122"/>
              <a:ea typeface="微软雅黑" panose="020B0503020204020204" pitchFamily="34" charset="-122"/>
            </a:rPr>
            <a:t>OWASP TOP 10</a:t>
          </a:r>
          <a:endParaRPr lang="zh-CN" altLang="en-US" sz="3200" b="1">
            <a:solidFill>
              <a:schemeClr val="tx2">
                <a:lumMod val="75000"/>
              </a:schemeClr>
            </a:solidFill>
            <a:latin typeface="微软雅黑" panose="020B0503020204020204" pitchFamily="34" charset="-122"/>
            <a:ea typeface="微软雅黑" panose="020B0503020204020204" pitchFamily="34" charset="-122"/>
          </a:endParaRPr>
        </a:p>
      </dgm:t>
    </dgm:pt>
    <dgm:pt modelId="{00232F68-2EA2-4230-B9CE-3CC3AC4D9305}" type="parTrans" cxnId="{9779DDAA-6D82-40EC-8C49-65AB7C6D119E}">
      <dgm:prSet/>
      <dgm:spPr/>
      <dgm:t>
        <a:bodyPr/>
        <a:lstStyle/>
        <a:p>
          <a:pPr algn="ctr"/>
          <a:endParaRPr lang="zh-CN" altLang="en-US"/>
        </a:p>
      </dgm:t>
    </dgm:pt>
    <dgm:pt modelId="{1A3176BB-891A-4588-8015-395D551D6688}" type="sibTrans" cxnId="{9779DDAA-6D82-40EC-8C49-65AB7C6D119E}">
      <dgm:prSet/>
      <dgm:spPr/>
      <dgm:t>
        <a:bodyPr/>
        <a:lstStyle/>
        <a:p>
          <a:pPr algn="ctr"/>
          <a:endParaRPr lang="zh-CN" altLang="en-US"/>
        </a:p>
      </dgm:t>
    </dgm:pt>
    <dgm:pt modelId="{F133272C-00B9-418F-8317-C85D581F7517}" type="pres">
      <dgm:prSet presAssocID="{A33FB278-B13F-4DA1-A260-2DB81FE0D6D7}" presName="Name0" presStyleCnt="0">
        <dgm:presLayoutVars>
          <dgm:chMax/>
          <dgm:chPref/>
          <dgm:dir/>
        </dgm:presLayoutVars>
      </dgm:prSet>
      <dgm:spPr/>
      <dgm:t>
        <a:bodyPr/>
        <a:lstStyle/>
        <a:p>
          <a:endParaRPr lang="zh-CN" altLang="en-US"/>
        </a:p>
      </dgm:t>
    </dgm:pt>
    <dgm:pt modelId="{437DCD07-5FA9-4068-8495-28006CDACBCD}" type="pres">
      <dgm:prSet presAssocID="{04356B46-88AF-46DE-813E-3F404DFF9768}" presName="parenttextcomposite" presStyleCnt="0"/>
      <dgm:spPr/>
    </dgm:pt>
    <dgm:pt modelId="{4F5178EB-5C22-4C8B-8B62-EA0CE20DAA1C}" type="pres">
      <dgm:prSet presAssocID="{04356B46-88AF-46DE-813E-3F404DFF9768}" presName="parenttext" presStyleLbl="revTx" presStyleIdx="0" presStyleCnt="1">
        <dgm:presLayoutVars>
          <dgm:chMax/>
          <dgm:chPref val="2"/>
          <dgm:bulletEnabled val="1"/>
        </dgm:presLayoutVars>
      </dgm:prSet>
      <dgm:spPr/>
      <dgm:t>
        <a:bodyPr/>
        <a:lstStyle/>
        <a:p>
          <a:endParaRPr lang="zh-CN" altLang="en-US"/>
        </a:p>
      </dgm:t>
    </dgm:pt>
    <dgm:pt modelId="{0C235DC3-85A0-490F-AD32-A0116A513998}" type="pres">
      <dgm:prSet presAssocID="{04356B46-88AF-46DE-813E-3F404DFF9768}" presName="parallelogramComposite" presStyleCnt="0"/>
      <dgm:spPr/>
    </dgm:pt>
    <dgm:pt modelId="{2A1148FC-5E0D-401D-8DCB-2AC54822FE06}" type="pres">
      <dgm:prSet presAssocID="{04356B46-88AF-46DE-813E-3F404DFF9768}" presName="parallelogram1" presStyleLbl="alignNode1" presStyleIdx="0" presStyleCnt="7"/>
      <dgm:spPr/>
    </dgm:pt>
    <dgm:pt modelId="{9C3BCCA9-CA89-4CB5-BAF2-596E39626768}" type="pres">
      <dgm:prSet presAssocID="{04356B46-88AF-46DE-813E-3F404DFF9768}" presName="parallelogram2" presStyleLbl="alignNode1" presStyleIdx="1" presStyleCnt="7"/>
      <dgm:spPr/>
    </dgm:pt>
    <dgm:pt modelId="{36E26468-A878-4C9F-A9BC-1C7709EC9126}" type="pres">
      <dgm:prSet presAssocID="{04356B46-88AF-46DE-813E-3F404DFF9768}" presName="parallelogram3" presStyleLbl="alignNode1" presStyleIdx="2" presStyleCnt="7"/>
      <dgm:spPr/>
    </dgm:pt>
    <dgm:pt modelId="{B81C1C23-24BE-4B34-944E-8F5BDBB86483}" type="pres">
      <dgm:prSet presAssocID="{04356B46-88AF-46DE-813E-3F404DFF9768}" presName="parallelogram4" presStyleLbl="alignNode1" presStyleIdx="3" presStyleCnt="7"/>
      <dgm:spPr/>
    </dgm:pt>
    <dgm:pt modelId="{529E3D29-1513-4C61-AD00-EBCF5A6970BE}" type="pres">
      <dgm:prSet presAssocID="{04356B46-88AF-46DE-813E-3F404DFF9768}" presName="parallelogram5" presStyleLbl="alignNode1" presStyleIdx="4" presStyleCnt="7"/>
      <dgm:spPr/>
    </dgm:pt>
    <dgm:pt modelId="{69BD50BE-A532-4955-A01B-B2ED46C53470}" type="pres">
      <dgm:prSet presAssocID="{04356B46-88AF-46DE-813E-3F404DFF9768}" presName="parallelogram6" presStyleLbl="alignNode1" presStyleIdx="5" presStyleCnt="7"/>
      <dgm:spPr/>
    </dgm:pt>
    <dgm:pt modelId="{4B998411-1A3A-46AA-952E-09EBBE366CDA}" type="pres">
      <dgm:prSet presAssocID="{04356B46-88AF-46DE-813E-3F404DFF9768}" presName="parallelogram7" presStyleLbl="alignNode1" presStyleIdx="6" presStyleCnt="7"/>
      <dgm:spPr/>
    </dgm:pt>
  </dgm:ptLst>
  <dgm:cxnLst>
    <dgm:cxn modelId="{5DBC521D-E819-441D-9292-BEF385A896FA}" type="presOf" srcId="{04356B46-88AF-46DE-813E-3F404DFF9768}" destId="{4F5178EB-5C22-4C8B-8B62-EA0CE20DAA1C}" srcOrd="0" destOrd="0" presId="urn:microsoft.com/office/officeart/2008/layout/VerticalAccentList"/>
    <dgm:cxn modelId="{CB460343-502D-4391-8EF2-C7EF09804A29}" type="presOf" srcId="{A33FB278-B13F-4DA1-A260-2DB81FE0D6D7}" destId="{F133272C-00B9-418F-8317-C85D581F7517}" srcOrd="0" destOrd="0" presId="urn:microsoft.com/office/officeart/2008/layout/VerticalAccentList"/>
    <dgm:cxn modelId="{9779DDAA-6D82-40EC-8C49-65AB7C6D119E}" srcId="{A33FB278-B13F-4DA1-A260-2DB81FE0D6D7}" destId="{04356B46-88AF-46DE-813E-3F404DFF9768}" srcOrd="0" destOrd="0" parTransId="{00232F68-2EA2-4230-B9CE-3CC3AC4D9305}" sibTransId="{1A3176BB-891A-4588-8015-395D551D6688}"/>
    <dgm:cxn modelId="{104B877C-9A5A-4894-B7C9-8E833DFE23AA}" type="presParOf" srcId="{F133272C-00B9-418F-8317-C85D581F7517}" destId="{437DCD07-5FA9-4068-8495-28006CDACBCD}" srcOrd="0" destOrd="0" presId="urn:microsoft.com/office/officeart/2008/layout/VerticalAccentList"/>
    <dgm:cxn modelId="{4A25CF6B-8653-4727-BFCE-126F4798AA1A}" type="presParOf" srcId="{437DCD07-5FA9-4068-8495-28006CDACBCD}" destId="{4F5178EB-5C22-4C8B-8B62-EA0CE20DAA1C}" srcOrd="0" destOrd="0" presId="urn:microsoft.com/office/officeart/2008/layout/VerticalAccentList"/>
    <dgm:cxn modelId="{D5A0D0AA-7834-4E07-8F4A-014F88430C81}" type="presParOf" srcId="{F133272C-00B9-418F-8317-C85D581F7517}" destId="{0C235DC3-85A0-490F-AD32-A0116A513998}" srcOrd="1" destOrd="0" presId="urn:microsoft.com/office/officeart/2008/layout/VerticalAccentList"/>
    <dgm:cxn modelId="{BDD13E0D-7775-4292-AA26-B131B21DF74A}" type="presParOf" srcId="{0C235DC3-85A0-490F-AD32-A0116A513998}" destId="{2A1148FC-5E0D-401D-8DCB-2AC54822FE06}" srcOrd="0" destOrd="0" presId="urn:microsoft.com/office/officeart/2008/layout/VerticalAccentList"/>
    <dgm:cxn modelId="{399C253E-7F8D-485B-97CA-855E2ED17A8C}" type="presParOf" srcId="{0C235DC3-85A0-490F-AD32-A0116A513998}" destId="{9C3BCCA9-CA89-4CB5-BAF2-596E39626768}" srcOrd="1" destOrd="0" presId="urn:microsoft.com/office/officeart/2008/layout/VerticalAccentList"/>
    <dgm:cxn modelId="{4FD5AC5A-608E-4EE9-91E5-ADE754254311}" type="presParOf" srcId="{0C235DC3-85A0-490F-AD32-A0116A513998}" destId="{36E26468-A878-4C9F-A9BC-1C7709EC9126}" srcOrd="2" destOrd="0" presId="urn:microsoft.com/office/officeart/2008/layout/VerticalAccentList"/>
    <dgm:cxn modelId="{B4DA2481-93E1-477E-B238-0E4673EB15B9}" type="presParOf" srcId="{0C235DC3-85A0-490F-AD32-A0116A513998}" destId="{B81C1C23-24BE-4B34-944E-8F5BDBB86483}" srcOrd="3" destOrd="0" presId="urn:microsoft.com/office/officeart/2008/layout/VerticalAccentList"/>
    <dgm:cxn modelId="{131F0A34-9385-4134-BD0B-ADAAC968EC5C}" type="presParOf" srcId="{0C235DC3-85A0-490F-AD32-A0116A513998}" destId="{529E3D29-1513-4C61-AD00-EBCF5A6970BE}" srcOrd="4" destOrd="0" presId="urn:microsoft.com/office/officeart/2008/layout/VerticalAccentList"/>
    <dgm:cxn modelId="{3048B376-A8DC-46DF-97E7-E54F3FB2EA04}" type="presParOf" srcId="{0C235DC3-85A0-490F-AD32-A0116A513998}" destId="{69BD50BE-A532-4955-A01B-B2ED46C53470}" srcOrd="5" destOrd="0" presId="urn:microsoft.com/office/officeart/2008/layout/VerticalAccentList"/>
    <dgm:cxn modelId="{AD9CA7D8-5CAF-4CAA-AA6D-AE9ED6BBDCFC}" type="presParOf" srcId="{0C235DC3-85A0-490F-AD32-A0116A513998}" destId="{4B998411-1A3A-46AA-952E-09EBBE366CDA}"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8BEC-2A1F-4043-A946-228EC802D4C8}">
      <dsp:nvSpPr>
        <dsp:cNvPr id="0" name=""/>
        <dsp:cNvSpPr/>
      </dsp:nvSpPr>
      <dsp:spPr>
        <a:xfrm>
          <a:off x="0" y="41156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4E51A9-54D5-404B-BA68-9AB0868B7BB0}">
      <dsp:nvSpPr>
        <dsp:cNvPr id="0" name=""/>
        <dsp:cNvSpPr/>
      </dsp:nvSpPr>
      <dsp:spPr>
        <a:xfrm>
          <a:off x="410368" y="72083"/>
          <a:ext cx="5745162" cy="678960"/>
        </a:xfrm>
        <a:prstGeom prst="roundRect">
          <a:avLst/>
        </a:prstGeom>
        <a:solidFill>
          <a:schemeClr val="accent1">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zh-CN" altLang="en-US" sz="2300" b="1" kern="1200">
              <a:solidFill>
                <a:schemeClr val="tx2">
                  <a:lumMod val="50000"/>
                </a:schemeClr>
              </a:solidFill>
              <a:latin typeface="微软雅黑" panose="020B0503020204020204" pitchFamily="34" charset="-122"/>
              <a:ea typeface="微软雅黑" panose="020B0503020204020204" pitchFamily="34" charset="-122"/>
            </a:rPr>
            <a:t>应用安全现状分析</a:t>
          </a:r>
        </a:p>
      </dsp:txBody>
      <dsp:txXfrm>
        <a:off x="443512" y="105227"/>
        <a:ext cx="5678874" cy="612672"/>
      </dsp:txXfrm>
    </dsp:sp>
    <dsp:sp modelId="{585C67D2-E3A6-467C-A1DE-20CC608A1562}">
      <dsp:nvSpPr>
        <dsp:cNvPr id="0" name=""/>
        <dsp:cNvSpPr/>
      </dsp:nvSpPr>
      <dsp:spPr>
        <a:xfrm>
          <a:off x="0" y="145484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76561"/>
              <a:satOff val="-1098"/>
              <a:lumOff val="6404"/>
              <a:alphaOff val="0"/>
            </a:schemeClr>
          </a:solidFill>
          <a:prstDash val="solid"/>
        </a:ln>
        <a:effectLst/>
      </dsp:spPr>
      <dsp:style>
        <a:lnRef idx="2">
          <a:scrgbClr r="0" g="0" b="0"/>
        </a:lnRef>
        <a:fillRef idx="1">
          <a:scrgbClr r="0" g="0" b="0"/>
        </a:fillRef>
        <a:effectRef idx="0">
          <a:scrgbClr r="0" g="0" b="0"/>
        </a:effectRef>
        <a:fontRef idx="minor"/>
      </dsp:style>
    </dsp:sp>
    <dsp:sp modelId="{D2494911-9929-4822-BA12-3607699E0790}">
      <dsp:nvSpPr>
        <dsp:cNvPr id="0" name=""/>
        <dsp:cNvSpPr/>
      </dsp:nvSpPr>
      <dsp:spPr>
        <a:xfrm>
          <a:off x="410368" y="1115363"/>
          <a:ext cx="5745162" cy="678960"/>
        </a:xfrm>
        <a:prstGeom prst="roundRect">
          <a:avLst/>
        </a:prstGeom>
        <a:solidFill>
          <a:schemeClr val="accent1">
            <a:shade val="80000"/>
            <a:hueOff val="76561"/>
            <a:satOff val="-1098"/>
            <a:lumOff val="640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zh-CN" altLang="en-US" sz="2300" b="1" kern="1200">
              <a:solidFill>
                <a:schemeClr val="tx2">
                  <a:lumMod val="50000"/>
                </a:schemeClr>
              </a:solidFill>
              <a:latin typeface="微软雅黑" panose="020B0503020204020204" pitchFamily="34" charset="-122"/>
              <a:ea typeface="微软雅黑" panose="020B0503020204020204" pitchFamily="34" charset="-122"/>
            </a:rPr>
            <a:t>基础术语</a:t>
          </a:r>
        </a:p>
      </dsp:txBody>
      <dsp:txXfrm>
        <a:off x="443512" y="1148507"/>
        <a:ext cx="5678874" cy="612672"/>
      </dsp:txXfrm>
    </dsp:sp>
    <dsp:sp modelId="{EC497596-9AD3-4C8C-B9FB-1CF29FE6916C}">
      <dsp:nvSpPr>
        <dsp:cNvPr id="0" name=""/>
        <dsp:cNvSpPr/>
      </dsp:nvSpPr>
      <dsp:spPr>
        <a:xfrm>
          <a:off x="0" y="249812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dsp:style>
    </dsp:sp>
    <dsp:sp modelId="{FC5B087B-7616-4962-96F8-53819DF29377}">
      <dsp:nvSpPr>
        <dsp:cNvPr id="0" name=""/>
        <dsp:cNvSpPr/>
      </dsp:nvSpPr>
      <dsp:spPr>
        <a:xfrm>
          <a:off x="410368" y="2158643"/>
          <a:ext cx="5745162" cy="678960"/>
        </a:xfrm>
        <a:prstGeom prst="roundRect">
          <a:avLst/>
        </a:prstGeom>
        <a:solidFill>
          <a:schemeClr val="accent1">
            <a:shade val="80000"/>
            <a:hueOff val="153123"/>
            <a:satOff val="-2196"/>
            <a:lumOff val="1280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zh-CN" altLang="en-US" sz="2300" b="1" kern="1200">
              <a:solidFill>
                <a:schemeClr val="tx2">
                  <a:lumMod val="50000"/>
                </a:schemeClr>
              </a:solidFill>
              <a:latin typeface="微软雅黑" panose="020B0503020204020204" pitchFamily="34" charset="-122"/>
              <a:ea typeface="微软雅黑" panose="020B0503020204020204" pitchFamily="34" charset="-122"/>
            </a:rPr>
            <a:t>渗透测试定义</a:t>
          </a:r>
        </a:p>
      </dsp:txBody>
      <dsp:txXfrm>
        <a:off x="443512" y="2191787"/>
        <a:ext cx="5678874" cy="612672"/>
      </dsp:txXfrm>
    </dsp:sp>
    <dsp:sp modelId="{D0D9AF0C-2478-4531-9DAD-32F48486E9EC}">
      <dsp:nvSpPr>
        <dsp:cNvPr id="0" name=""/>
        <dsp:cNvSpPr/>
      </dsp:nvSpPr>
      <dsp:spPr>
        <a:xfrm>
          <a:off x="0" y="354140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229684"/>
              <a:satOff val="-3294"/>
              <a:lumOff val="19211"/>
              <a:alphaOff val="0"/>
            </a:schemeClr>
          </a:solidFill>
          <a:prstDash val="solid"/>
        </a:ln>
        <a:effectLst/>
      </dsp:spPr>
      <dsp:style>
        <a:lnRef idx="2">
          <a:scrgbClr r="0" g="0" b="0"/>
        </a:lnRef>
        <a:fillRef idx="1">
          <a:scrgbClr r="0" g="0" b="0"/>
        </a:fillRef>
        <a:effectRef idx="0">
          <a:scrgbClr r="0" g="0" b="0"/>
        </a:effectRef>
        <a:fontRef idx="minor"/>
      </dsp:style>
    </dsp:sp>
    <dsp:sp modelId="{EA13E420-4A79-4227-9C5C-1BEDEDCB1BCD}">
      <dsp:nvSpPr>
        <dsp:cNvPr id="0" name=""/>
        <dsp:cNvSpPr/>
      </dsp:nvSpPr>
      <dsp:spPr>
        <a:xfrm>
          <a:off x="410368" y="3201923"/>
          <a:ext cx="5745162" cy="678960"/>
        </a:xfrm>
        <a:prstGeom prst="roundRect">
          <a:avLst/>
        </a:prstGeom>
        <a:solidFill>
          <a:schemeClr val="accent1">
            <a:shade val="80000"/>
            <a:hueOff val="229684"/>
            <a:satOff val="-3294"/>
            <a:lumOff val="1921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zh-CN" altLang="en-US" sz="2300" b="1" kern="1200">
              <a:solidFill>
                <a:schemeClr val="tx2">
                  <a:lumMod val="50000"/>
                </a:schemeClr>
              </a:solidFill>
              <a:latin typeface="微软雅黑" panose="020B0503020204020204" pitchFamily="34" charset="-122"/>
              <a:ea typeface="微软雅黑" panose="020B0503020204020204" pitchFamily="34" charset="-122"/>
            </a:rPr>
            <a:t>渗透测试过程环节</a:t>
          </a:r>
        </a:p>
      </dsp:txBody>
      <dsp:txXfrm>
        <a:off x="443512" y="3235067"/>
        <a:ext cx="5678874" cy="612672"/>
      </dsp:txXfrm>
    </dsp:sp>
    <dsp:sp modelId="{D007E9B4-860E-49BA-B355-9E595686D32A}">
      <dsp:nvSpPr>
        <dsp:cNvPr id="0" name=""/>
        <dsp:cNvSpPr/>
      </dsp:nvSpPr>
      <dsp:spPr>
        <a:xfrm>
          <a:off x="0" y="4584683"/>
          <a:ext cx="8207375" cy="579600"/>
        </a:xfrm>
        <a:prstGeom prst="rect">
          <a:avLst/>
        </a:prstGeom>
        <a:solidFill>
          <a:schemeClr val="lt1">
            <a:alpha val="90000"/>
            <a:hueOff val="0"/>
            <a:satOff val="0"/>
            <a:lumOff val="0"/>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dsp:style>
    </dsp:sp>
    <dsp:sp modelId="{6B4E6A2A-31C5-4EBB-9E47-838E5E65E1D9}">
      <dsp:nvSpPr>
        <dsp:cNvPr id="0" name=""/>
        <dsp:cNvSpPr/>
      </dsp:nvSpPr>
      <dsp:spPr>
        <a:xfrm>
          <a:off x="410368" y="4245203"/>
          <a:ext cx="5745162" cy="678960"/>
        </a:xfrm>
        <a:prstGeom prst="roundRect">
          <a:avLst/>
        </a:prstGeom>
        <a:solidFill>
          <a:schemeClr val="accent1">
            <a:shade val="80000"/>
            <a:hueOff val="306246"/>
            <a:satOff val="-4392"/>
            <a:lumOff val="256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17153" tIns="0" rIns="217153" bIns="0" numCol="1" spcCol="1270" anchor="ctr" anchorCtr="0">
          <a:noAutofit/>
        </a:bodyPr>
        <a:lstStyle/>
        <a:p>
          <a:pPr lvl="0" algn="l" defTabSz="1022350">
            <a:lnSpc>
              <a:spcPct val="90000"/>
            </a:lnSpc>
            <a:spcBef>
              <a:spcPct val="0"/>
            </a:spcBef>
            <a:spcAft>
              <a:spcPct val="35000"/>
            </a:spcAft>
          </a:pPr>
          <a:r>
            <a:rPr lang="en-US" altLang="zh-CN" sz="2300" b="1" kern="1200">
              <a:solidFill>
                <a:schemeClr val="tx2">
                  <a:lumMod val="50000"/>
                </a:schemeClr>
              </a:solidFill>
              <a:latin typeface="微软雅黑" panose="020B0503020204020204" pitchFamily="34" charset="-122"/>
              <a:ea typeface="微软雅黑" panose="020B0503020204020204" pitchFamily="34" charset="-122"/>
            </a:rPr>
            <a:t>OWASP TOP 10</a:t>
          </a:r>
          <a:endParaRPr lang="zh-CN" altLang="en-US" sz="2300" b="1" kern="1200">
            <a:solidFill>
              <a:schemeClr val="tx2">
                <a:lumMod val="50000"/>
              </a:schemeClr>
            </a:solidFill>
            <a:latin typeface="微软雅黑" panose="020B0503020204020204" pitchFamily="34" charset="-122"/>
            <a:ea typeface="微软雅黑" panose="020B0503020204020204" pitchFamily="34" charset="-122"/>
          </a:endParaRPr>
        </a:p>
      </dsp:txBody>
      <dsp:txXfrm>
        <a:off x="443512" y="4278347"/>
        <a:ext cx="5678874"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178EB-5C22-4C8B-8B62-EA0CE20DAA1C}">
      <dsp:nvSpPr>
        <dsp:cNvPr id="0" name=""/>
        <dsp:cNvSpPr/>
      </dsp:nvSpPr>
      <dsp:spPr>
        <a:xfrm>
          <a:off x="393176" y="215429"/>
          <a:ext cx="7008664" cy="637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ctr" defTabSz="1422400">
            <a:lnSpc>
              <a:spcPct val="90000"/>
            </a:lnSpc>
            <a:spcBef>
              <a:spcPct val="0"/>
            </a:spcBef>
            <a:spcAft>
              <a:spcPct val="35000"/>
            </a:spcAft>
          </a:pPr>
          <a:r>
            <a:rPr lang="zh-CN" altLang="en-US" sz="3200" b="1" kern="1200">
              <a:solidFill>
                <a:schemeClr val="tx2">
                  <a:lumMod val="75000"/>
                </a:schemeClr>
              </a:solidFill>
              <a:latin typeface="微软雅黑" panose="020B0503020204020204" pitchFamily="34" charset="-122"/>
              <a:ea typeface="微软雅黑" panose="020B0503020204020204" pitchFamily="34" charset="-122"/>
            </a:rPr>
            <a:t>应用安全现状分析</a:t>
          </a:r>
        </a:p>
      </dsp:txBody>
      <dsp:txXfrm>
        <a:off x="393176" y="215429"/>
        <a:ext cx="7008664" cy="637151"/>
      </dsp:txXfrm>
    </dsp:sp>
    <dsp:sp modelId="{2A1148FC-5E0D-401D-8DCB-2AC54822FE06}">
      <dsp:nvSpPr>
        <dsp:cNvPr id="0" name=""/>
        <dsp:cNvSpPr/>
      </dsp:nvSpPr>
      <dsp:spPr>
        <a:xfrm>
          <a:off x="393176" y="852580"/>
          <a:ext cx="934488" cy="155748"/>
        </a:xfrm>
        <a:prstGeom prst="parallelogram">
          <a:avLst>
            <a:gd name="adj" fmla="val 140840"/>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BCCA9-CA89-4CB5-BAF2-596E39626768}">
      <dsp:nvSpPr>
        <dsp:cNvPr id="0" name=""/>
        <dsp:cNvSpPr/>
      </dsp:nvSpPr>
      <dsp:spPr>
        <a:xfrm>
          <a:off x="1382176" y="852580"/>
          <a:ext cx="934488" cy="155748"/>
        </a:xfrm>
        <a:prstGeom prst="parallelogram">
          <a:avLst>
            <a:gd name="adj" fmla="val 140840"/>
          </a:avLst>
        </a:prstGeom>
        <a:solidFill>
          <a:schemeClr val="accent1">
            <a:shade val="80000"/>
            <a:hueOff val="51041"/>
            <a:satOff val="-732"/>
            <a:lumOff val="4269"/>
            <a:alphaOff val="0"/>
          </a:schemeClr>
        </a:solidFill>
        <a:ln w="25400" cap="flat" cmpd="sng" algn="ctr">
          <a:solidFill>
            <a:schemeClr val="accent1">
              <a:shade val="80000"/>
              <a:hueOff val="51041"/>
              <a:satOff val="-732"/>
              <a:lumOff val="4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26468-A878-4C9F-A9BC-1C7709EC9126}">
      <dsp:nvSpPr>
        <dsp:cNvPr id="0" name=""/>
        <dsp:cNvSpPr/>
      </dsp:nvSpPr>
      <dsp:spPr>
        <a:xfrm>
          <a:off x="2371177" y="852580"/>
          <a:ext cx="934488" cy="155748"/>
        </a:xfrm>
        <a:prstGeom prst="parallelogram">
          <a:avLst>
            <a:gd name="adj" fmla="val 140840"/>
          </a:avLst>
        </a:prstGeom>
        <a:solidFill>
          <a:schemeClr val="accent1">
            <a:shade val="80000"/>
            <a:hueOff val="102082"/>
            <a:satOff val="-1464"/>
            <a:lumOff val="8538"/>
            <a:alphaOff val="0"/>
          </a:schemeClr>
        </a:solidFill>
        <a:ln w="25400" cap="flat" cmpd="sng" algn="ctr">
          <a:solidFill>
            <a:schemeClr val="accent1">
              <a:shade val="80000"/>
              <a:hueOff val="102082"/>
              <a:satOff val="-1464"/>
              <a:lumOff val="85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1C1C23-24BE-4B34-944E-8F5BDBB86483}">
      <dsp:nvSpPr>
        <dsp:cNvPr id="0" name=""/>
        <dsp:cNvSpPr/>
      </dsp:nvSpPr>
      <dsp:spPr>
        <a:xfrm>
          <a:off x="3360177" y="852580"/>
          <a:ext cx="934488" cy="155748"/>
        </a:xfrm>
        <a:prstGeom prst="parallelogram">
          <a:avLst>
            <a:gd name="adj" fmla="val 140840"/>
          </a:avLst>
        </a:prstGeom>
        <a:solidFill>
          <a:schemeClr val="accent1">
            <a:shade val="80000"/>
            <a:hueOff val="153123"/>
            <a:satOff val="-2196"/>
            <a:lumOff val="12807"/>
            <a:alphaOff val="0"/>
          </a:schemeClr>
        </a:solidFill>
        <a:ln w="25400" cap="flat" cmpd="sng" algn="ctr">
          <a:solidFill>
            <a:schemeClr val="accent1">
              <a:shade val="80000"/>
              <a:hueOff val="153123"/>
              <a:satOff val="-2196"/>
              <a:lumOff val="128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E3D29-1513-4C61-AD00-EBCF5A6970BE}">
      <dsp:nvSpPr>
        <dsp:cNvPr id="0" name=""/>
        <dsp:cNvSpPr/>
      </dsp:nvSpPr>
      <dsp:spPr>
        <a:xfrm>
          <a:off x="4349177" y="852580"/>
          <a:ext cx="934488" cy="155748"/>
        </a:xfrm>
        <a:prstGeom prst="parallelogram">
          <a:avLst>
            <a:gd name="adj" fmla="val 140840"/>
          </a:avLst>
        </a:prstGeom>
        <a:solidFill>
          <a:schemeClr val="accent1">
            <a:shade val="80000"/>
            <a:hueOff val="204164"/>
            <a:satOff val="-2928"/>
            <a:lumOff val="17077"/>
            <a:alphaOff val="0"/>
          </a:schemeClr>
        </a:solidFill>
        <a:ln w="25400" cap="flat" cmpd="sng" algn="ctr">
          <a:solidFill>
            <a:schemeClr val="accent1">
              <a:shade val="80000"/>
              <a:hueOff val="204164"/>
              <a:satOff val="-2928"/>
              <a:lumOff val="170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BD50BE-A532-4955-A01B-B2ED46C53470}">
      <dsp:nvSpPr>
        <dsp:cNvPr id="0" name=""/>
        <dsp:cNvSpPr/>
      </dsp:nvSpPr>
      <dsp:spPr>
        <a:xfrm>
          <a:off x="5338178" y="852580"/>
          <a:ext cx="934488" cy="155748"/>
        </a:xfrm>
        <a:prstGeom prst="parallelogram">
          <a:avLst>
            <a:gd name="adj" fmla="val 140840"/>
          </a:avLst>
        </a:prstGeom>
        <a:solidFill>
          <a:schemeClr val="accent1">
            <a:shade val="80000"/>
            <a:hueOff val="255205"/>
            <a:satOff val="-3660"/>
            <a:lumOff val="21346"/>
            <a:alphaOff val="0"/>
          </a:schemeClr>
        </a:solidFill>
        <a:ln w="25400" cap="flat" cmpd="sng" algn="ctr">
          <a:solidFill>
            <a:schemeClr val="accent1">
              <a:shade val="80000"/>
              <a:hueOff val="255205"/>
              <a:satOff val="-3660"/>
              <a:lumOff val="21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98411-1A3A-46AA-952E-09EBBE366CDA}">
      <dsp:nvSpPr>
        <dsp:cNvPr id="0" name=""/>
        <dsp:cNvSpPr/>
      </dsp:nvSpPr>
      <dsp:spPr>
        <a:xfrm>
          <a:off x="6327178" y="852580"/>
          <a:ext cx="934488" cy="155748"/>
        </a:xfrm>
        <a:prstGeom prst="parallelogram">
          <a:avLst>
            <a:gd name="adj" fmla="val 140840"/>
          </a:avLst>
        </a:prstGeom>
        <a:solidFill>
          <a:schemeClr val="accent1">
            <a:shade val="80000"/>
            <a:hueOff val="306246"/>
            <a:satOff val="-4392"/>
            <a:lumOff val="25615"/>
            <a:alphaOff val="0"/>
          </a:schemeClr>
        </a:solidFill>
        <a:ln w="25400" cap="flat" cmpd="sng" algn="ctr">
          <a:solidFill>
            <a:schemeClr val="accent1">
              <a:shade val="80000"/>
              <a:hueOff val="306246"/>
              <a:satOff val="-4392"/>
              <a:lumOff val="25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C485BF-6212-7E47-A2B4-3C05EE0FCECF}" type="datetimeFigureOut">
              <a:rPr kumimoji="1" lang="zh-CN" altLang="en-US" smtClean="0"/>
              <a:t>2018/7/23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1C0D88-6A2E-E747-9634-F302DB9CD7D3}" type="slidenum">
              <a:rPr kumimoji="1" lang="zh-CN" altLang="en-US" smtClean="0"/>
              <a:t>‹#›</a:t>
            </a:fld>
            <a:endParaRPr kumimoji="1" lang="zh-CN" altLang="en-US"/>
          </a:p>
        </p:txBody>
      </p:sp>
    </p:spTree>
    <p:extLst>
      <p:ext uri="{BB962C8B-B14F-4D97-AF65-F5344CB8AC3E}">
        <p14:creationId xmlns:p14="http://schemas.microsoft.com/office/powerpoint/2010/main" val="37432996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a:t>
            </a:fld>
            <a:endParaRPr kumimoji="1" lang="zh-CN" altLang="en-US"/>
          </a:p>
        </p:txBody>
      </p:sp>
    </p:spTree>
    <p:extLst>
      <p:ext uri="{BB962C8B-B14F-4D97-AF65-F5344CB8AC3E}">
        <p14:creationId xmlns:p14="http://schemas.microsoft.com/office/powerpoint/2010/main" val="308145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11</a:t>
            </a:fld>
            <a:endParaRPr kumimoji="1" lang="zh-CN" altLang="en-US"/>
          </a:p>
        </p:txBody>
      </p:sp>
    </p:spTree>
    <p:extLst>
      <p:ext uri="{BB962C8B-B14F-4D97-AF65-F5344CB8AC3E}">
        <p14:creationId xmlns:p14="http://schemas.microsoft.com/office/powerpoint/2010/main" val="427748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12</a:t>
            </a:fld>
            <a:endParaRPr kumimoji="1" lang="zh-CN" altLang="en-US"/>
          </a:p>
        </p:txBody>
      </p:sp>
    </p:spTree>
    <p:extLst>
      <p:ext uri="{BB962C8B-B14F-4D97-AF65-F5344CB8AC3E}">
        <p14:creationId xmlns:p14="http://schemas.microsoft.com/office/powerpoint/2010/main" val="203815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13</a:t>
            </a:fld>
            <a:endParaRPr kumimoji="1" lang="zh-CN" altLang="en-US"/>
          </a:p>
        </p:txBody>
      </p:sp>
    </p:spTree>
    <p:extLst>
      <p:ext uri="{BB962C8B-B14F-4D97-AF65-F5344CB8AC3E}">
        <p14:creationId xmlns:p14="http://schemas.microsoft.com/office/powerpoint/2010/main" val="27578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100">
                <a:latin typeface="微软雅黑" panose="020B0503020204020204" pitchFamily="34" charset="-122"/>
                <a:ea typeface="微软雅黑" panose="020B0503020204020204" pitchFamily="34" charset="-122"/>
              </a:rPr>
              <a:t>地下黑客产业链</a:t>
            </a:r>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14</a:t>
            </a:fld>
            <a:endParaRPr kumimoji="1" lang="zh-CN" altLang="en-US"/>
          </a:p>
        </p:txBody>
      </p:sp>
    </p:spTree>
    <p:extLst>
      <p:ext uri="{BB962C8B-B14F-4D97-AF65-F5344CB8AC3E}">
        <p14:creationId xmlns:p14="http://schemas.microsoft.com/office/powerpoint/2010/main" val="3832121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15</a:t>
            </a:fld>
            <a:endParaRPr kumimoji="1" lang="zh-CN" altLang="en-US"/>
          </a:p>
        </p:txBody>
      </p:sp>
    </p:spTree>
    <p:extLst>
      <p:ext uri="{BB962C8B-B14F-4D97-AF65-F5344CB8AC3E}">
        <p14:creationId xmlns:p14="http://schemas.microsoft.com/office/powerpoint/2010/main" val="1524272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nSpc>
                <a:spcPct val="150000"/>
              </a:lnSpc>
              <a:buFont typeface="+mj-ea"/>
              <a:buAutoNum type="circleNumDbPlain"/>
            </a:pPr>
            <a:endParaRPr lang="en-US" altLang="zh-CN" sz="1100">
              <a:ea typeface="微软雅黑" panose="020B0503020204020204" pitchFamily="34" charset="-122"/>
            </a:endParaRPr>
          </a:p>
          <a:p>
            <a:pPr marL="457200" indent="-457200">
              <a:lnSpc>
                <a:spcPct val="150000"/>
              </a:lnSpc>
              <a:buFont typeface="+mj-ea"/>
              <a:buAutoNum type="circleNumDbPlain"/>
            </a:pPr>
            <a:endParaRPr lang="en-US" altLang="zh-CN" sz="1100">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16</a:t>
            </a:fld>
            <a:endParaRPr kumimoji="1" lang="zh-CN" altLang="en-US"/>
          </a:p>
        </p:txBody>
      </p:sp>
    </p:spTree>
    <p:extLst>
      <p:ext uri="{BB962C8B-B14F-4D97-AF65-F5344CB8AC3E}">
        <p14:creationId xmlns:p14="http://schemas.microsoft.com/office/powerpoint/2010/main" val="4061086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17</a:t>
            </a:fld>
            <a:endParaRPr kumimoji="1" lang="zh-CN" altLang="en-US"/>
          </a:p>
        </p:txBody>
      </p:sp>
    </p:spTree>
    <p:extLst>
      <p:ext uri="{BB962C8B-B14F-4D97-AF65-F5344CB8AC3E}">
        <p14:creationId xmlns:p14="http://schemas.microsoft.com/office/powerpoint/2010/main" val="1459716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18</a:t>
            </a:fld>
            <a:endParaRPr kumimoji="1" lang="zh-CN" altLang="en-US"/>
          </a:p>
        </p:txBody>
      </p:sp>
    </p:spTree>
    <p:extLst>
      <p:ext uri="{BB962C8B-B14F-4D97-AF65-F5344CB8AC3E}">
        <p14:creationId xmlns:p14="http://schemas.microsoft.com/office/powerpoint/2010/main" val="3270694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19</a:t>
            </a:fld>
            <a:endParaRPr kumimoji="1" lang="zh-CN" altLang="en-US"/>
          </a:p>
        </p:txBody>
      </p:sp>
    </p:spTree>
    <p:extLst>
      <p:ext uri="{BB962C8B-B14F-4D97-AF65-F5344CB8AC3E}">
        <p14:creationId xmlns:p14="http://schemas.microsoft.com/office/powerpoint/2010/main" val="3789460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a:latin typeface="微软雅黑" panose="020B0503020204020204" pitchFamily="34" charset="-122"/>
                <a:ea typeface="微软雅黑" panose="020B0503020204020204" pitchFamily="34" charset="-122"/>
              </a:rPr>
              <a:t>通过模拟恶意攻击者的技术与方法，挫败目标系统安全控制措施，取得访问控制权，并发现具备业务影响后果安全隐患的一种安全测试与评估方式，这种通过实际的攻击进行安全测试与评估的方法就是渗透测试。</a:t>
            </a:r>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20</a:t>
            </a:fld>
            <a:endParaRPr kumimoji="1" lang="zh-CN" altLang="en-US"/>
          </a:p>
        </p:txBody>
      </p:sp>
    </p:spTree>
    <p:extLst>
      <p:ext uri="{BB962C8B-B14F-4D97-AF65-F5344CB8AC3E}">
        <p14:creationId xmlns:p14="http://schemas.microsoft.com/office/powerpoint/2010/main" val="414812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3</a:t>
            </a:fld>
            <a:endParaRPr kumimoji="1" lang="zh-CN" altLang="en-US"/>
          </a:p>
        </p:txBody>
      </p:sp>
    </p:spTree>
    <p:extLst>
      <p:ext uri="{BB962C8B-B14F-4D97-AF65-F5344CB8AC3E}">
        <p14:creationId xmlns:p14="http://schemas.microsoft.com/office/powerpoint/2010/main" val="1322321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a:latin typeface="微软雅黑" panose="020B0503020204020204" pitchFamily="34" charset="-122"/>
                <a:ea typeface="微软雅黑" panose="020B0503020204020204" pitchFamily="34" charset="-122"/>
              </a:rPr>
              <a:t>黑盒测试：设计为模拟一个对客户组织一无所知的攻击者所进行的渗透攻击。</a:t>
            </a:r>
            <a:endParaRPr lang="en-US" altLang="zh-CN" sz="1100">
              <a:latin typeface="微软雅黑" panose="020B0503020204020204" pitchFamily="34" charset="-122"/>
              <a:ea typeface="微软雅黑" panose="020B0503020204020204" pitchFamily="34" charset="-122"/>
            </a:endParaRPr>
          </a:p>
          <a:p>
            <a:r>
              <a:rPr lang="zh-CN" altLang="en-US" sz="1100">
                <a:latin typeface="微软雅黑" panose="020B0503020204020204" pitchFamily="34" charset="-122"/>
                <a:ea typeface="微软雅黑" panose="020B0503020204020204" pitchFamily="34" charset="-122"/>
              </a:rPr>
              <a:t>白盒测试：渗透测试者在拥有客户组织所有知识的情况下所进行的渗透测试。</a:t>
            </a:r>
            <a:endParaRPr lang="en-US" altLang="zh-CN" sz="1100">
              <a:latin typeface="微软雅黑" panose="020B0503020204020204" pitchFamily="34" charset="-122"/>
              <a:ea typeface="微软雅黑" panose="020B0503020204020204" pitchFamily="34" charset="-122"/>
            </a:endParaRPr>
          </a:p>
          <a:p>
            <a:r>
              <a:rPr lang="zh-CN" altLang="en-US" sz="1100">
                <a:latin typeface="微软雅黑" panose="020B0503020204020204" pitchFamily="34" charset="-122"/>
                <a:ea typeface="微软雅黑" panose="020B0503020204020204" pitchFamily="34" charset="-122"/>
              </a:rPr>
              <a:t>灰盒测试：介于黑盒白盒两者之间。</a:t>
            </a:r>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21</a:t>
            </a:fld>
            <a:endParaRPr kumimoji="1" lang="zh-CN" altLang="en-US"/>
          </a:p>
        </p:txBody>
      </p:sp>
    </p:spTree>
    <p:extLst>
      <p:ext uri="{BB962C8B-B14F-4D97-AF65-F5344CB8AC3E}">
        <p14:creationId xmlns:p14="http://schemas.microsoft.com/office/powerpoint/2010/main" val="4155419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22</a:t>
            </a:fld>
            <a:endParaRPr kumimoji="1" lang="zh-CN" altLang="en-US"/>
          </a:p>
        </p:txBody>
      </p:sp>
    </p:spTree>
    <p:extLst>
      <p:ext uri="{BB962C8B-B14F-4D97-AF65-F5344CB8AC3E}">
        <p14:creationId xmlns:p14="http://schemas.microsoft.com/office/powerpoint/2010/main" val="2182023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100">
                <a:latin typeface="微软雅黑" panose="020B0503020204020204" pitchFamily="34" charset="-122"/>
                <a:ea typeface="微软雅黑" panose="020B0503020204020204" pitchFamily="34" charset="-122"/>
              </a:rPr>
              <a:t>http://netsec.ccert.edu.cn/hacking/2011/07/28/ptes/</a:t>
            </a:r>
            <a:endParaRPr lang="en-US" altLang="zh-CN" sz="140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23</a:t>
            </a:fld>
            <a:endParaRPr kumimoji="1" lang="zh-CN" altLang="en-US"/>
          </a:p>
        </p:txBody>
      </p:sp>
    </p:spTree>
    <p:extLst>
      <p:ext uri="{BB962C8B-B14F-4D97-AF65-F5344CB8AC3E}">
        <p14:creationId xmlns:p14="http://schemas.microsoft.com/office/powerpoint/2010/main" val="2249082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前期交互阶段：与客户进行交互讨论，确定渗透测试范围、目标、限制条件以及服务合同等细节。</a:t>
            </a:r>
            <a:endParaRPr lang="en-US" altLang="zh-CN" sz="110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情报收集阶段：利用各种信息来源与搜索技术方法，尝试获取更多关于目标组织网络拓扑、系统配置与安全防御措施的信息。</a:t>
            </a:r>
          </a:p>
          <a:p>
            <a:pPr>
              <a:lnSpc>
                <a:spcPct val="150000"/>
              </a:lnSpc>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威胁建模阶段：在收集到充分的信息进行威胁建模与攻击策划，确定出最可行的攻击通道。</a:t>
            </a:r>
            <a:endParaRPr lang="en-US" altLang="zh-CN" sz="110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漏洞分析阶段：找出可以实施渗透攻击的攻击点，或者针对系统与服务进行安全漏洞探测与挖掘。</a:t>
            </a:r>
          </a:p>
          <a:p>
            <a:pPr>
              <a:lnSpc>
                <a:spcPct val="150000"/>
              </a:lnSpc>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渗透攻击阶段：获取访问控制权。</a:t>
            </a:r>
          </a:p>
          <a:p>
            <a:pPr>
              <a:lnSpc>
                <a:spcPct val="150000"/>
              </a:lnSpc>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后渗透攻击阶段：寻找客户组织最具价值和尝试安全保护的信息和资产，最终达成能够对客户组织造成最重要业务影响的攻击途径。</a:t>
            </a:r>
          </a:p>
          <a:p>
            <a:pPr>
              <a:lnSpc>
                <a:spcPct val="150000"/>
              </a:lnSpc>
              <a:buFont typeface="Arial" panose="020B0604020202020204" pitchFamily="34" charset="0"/>
              <a:buNone/>
            </a:pPr>
            <a:r>
              <a:rPr lang="zh-CN" altLang="en-US" sz="1100">
                <a:latin typeface="微软雅黑" panose="020B0503020204020204" pitchFamily="34" charset="-122"/>
                <a:ea typeface="微软雅黑" panose="020B0503020204020204" pitchFamily="34" charset="-122"/>
              </a:rPr>
              <a:t>报告阶段：渗透测试的过程详细描述，以及修补与升级技术方案。</a:t>
            </a:r>
            <a:endParaRPr lang="en-US" altLang="zh-CN" sz="1100">
              <a:latin typeface="微软雅黑" panose="020B0503020204020204" pitchFamily="34" charset="-122"/>
              <a:ea typeface="微软雅黑" panose="020B0503020204020204" pitchFamily="34" charset="-122"/>
            </a:endParaRPr>
          </a:p>
          <a:p>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24</a:t>
            </a:fld>
            <a:endParaRPr kumimoji="1" lang="zh-CN" altLang="en-US"/>
          </a:p>
        </p:txBody>
      </p:sp>
    </p:spTree>
    <p:extLst>
      <p:ext uri="{BB962C8B-B14F-4D97-AF65-F5344CB8AC3E}">
        <p14:creationId xmlns:p14="http://schemas.microsoft.com/office/powerpoint/2010/main" val="2657606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25</a:t>
            </a:fld>
            <a:endParaRPr kumimoji="1" lang="zh-CN" altLang="en-US"/>
          </a:p>
        </p:txBody>
      </p:sp>
    </p:spTree>
    <p:extLst>
      <p:ext uri="{BB962C8B-B14F-4D97-AF65-F5344CB8AC3E}">
        <p14:creationId xmlns:p14="http://schemas.microsoft.com/office/powerpoint/2010/main" val="1263429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a:latin typeface="微软雅黑" panose="020B0503020204020204" pitchFamily="34" charset="-122"/>
                <a:ea typeface="微软雅黑" panose="020B0503020204020204" pitchFamily="34" charset="-122"/>
              </a:rPr>
              <a:t>https://www.owasp.org/index.php/Category:OWASP_Top_Ten_Project</a:t>
            </a: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26</a:t>
            </a:fld>
            <a:endParaRPr kumimoji="1" lang="zh-CN" altLang="en-US"/>
          </a:p>
        </p:txBody>
      </p:sp>
    </p:spTree>
    <p:extLst>
      <p:ext uri="{BB962C8B-B14F-4D97-AF65-F5344CB8AC3E}">
        <p14:creationId xmlns:p14="http://schemas.microsoft.com/office/powerpoint/2010/main" val="4228703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27</a:t>
            </a:fld>
            <a:endParaRPr kumimoji="1" lang="zh-CN" altLang="en-US"/>
          </a:p>
        </p:txBody>
      </p:sp>
    </p:spTree>
    <p:extLst>
      <p:ext uri="{BB962C8B-B14F-4D97-AF65-F5344CB8AC3E}">
        <p14:creationId xmlns:p14="http://schemas.microsoft.com/office/powerpoint/2010/main" val="2251441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28</a:t>
            </a:fld>
            <a:endParaRPr kumimoji="1" lang="zh-CN" altLang="en-US"/>
          </a:p>
        </p:txBody>
      </p:sp>
    </p:spTree>
    <p:extLst>
      <p:ext uri="{BB962C8B-B14F-4D97-AF65-F5344CB8AC3E}">
        <p14:creationId xmlns:p14="http://schemas.microsoft.com/office/powerpoint/2010/main" val="99127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29</a:t>
            </a:fld>
            <a:endParaRPr kumimoji="1" lang="zh-CN" altLang="en-US"/>
          </a:p>
        </p:txBody>
      </p:sp>
    </p:spTree>
    <p:extLst>
      <p:ext uri="{BB962C8B-B14F-4D97-AF65-F5344CB8AC3E}">
        <p14:creationId xmlns:p14="http://schemas.microsoft.com/office/powerpoint/2010/main" val="3900714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30</a:t>
            </a:fld>
            <a:endParaRPr kumimoji="1" lang="zh-CN" altLang="en-US"/>
          </a:p>
        </p:txBody>
      </p:sp>
    </p:spTree>
    <p:extLst>
      <p:ext uri="{BB962C8B-B14F-4D97-AF65-F5344CB8AC3E}">
        <p14:creationId xmlns:p14="http://schemas.microsoft.com/office/powerpoint/2010/main" val="39168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4</a:t>
            </a:fld>
            <a:endParaRPr kumimoji="1" lang="zh-CN" altLang="en-US"/>
          </a:p>
        </p:txBody>
      </p:sp>
    </p:spTree>
    <p:extLst>
      <p:ext uri="{BB962C8B-B14F-4D97-AF65-F5344CB8AC3E}">
        <p14:creationId xmlns:p14="http://schemas.microsoft.com/office/powerpoint/2010/main" val="2438234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31</a:t>
            </a:fld>
            <a:endParaRPr kumimoji="1" lang="zh-CN" altLang="en-US"/>
          </a:p>
        </p:txBody>
      </p:sp>
    </p:spTree>
    <p:extLst>
      <p:ext uri="{BB962C8B-B14F-4D97-AF65-F5344CB8AC3E}">
        <p14:creationId xmlns:p14="http://schemas.microsoft.com/office/powerpoint/2010/main" val="1113683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5</a:t>
            </a:fld>
            <a:endParaRPr kumimoji="1" lang="zh-CN" altLang="en-US"/>
          </a:p>
        </p:txBody>
      </p:sp>
    </p:spTree>
    <p:extLst>
      <p:ext uri="{BB962C8B-B14F-4D97-AF65-F5344CB8AC3E}">
        <p14:creationId xmlns:p14="http://schemas.microsoft.com/office/powerpoint/2010/main" val="773143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6</a:t>
            </a:fld>
            <a:endParaRPr kumimoji="1" lang="zh-CN" altLang="en-US"/>
          </a:p>
        </p:txBody>
      </p:sp>
    </p:spTree>
    <p:extLst>
      <p:ext uri="{BB962C8B-B14F-4D97-AF65-F5344CB8AC3E}">
        <p14:creationId xmlns:p14="http://schemas.microsoft.com/office/powerpoint/2010/main" val="2987608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7</a:t>
            </a:fld>
            <a:endParaRPr kumimoji="1" lang="zh-CN" altLang="en-US"/>
          </a:p>
        </p:txBody>
      </p:sp>
    </p:spTree>
    <p:extLst>
      <p:ext uri="{BB962C8B-B14F-4D97-AF65-F5344CB8AC3E}">
        <p14:creationId xmlns:p14="http://schemas.microsoft.com/office/powerpoint/2010/main" val="210841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8</a:t>
            </a:fld>
            <a:endParaRPr kumimoji="1" lang="zh-CN" altLang="en-US"/>
          </a:p>
        </p:txBody>
      </p:sp>
    </p:spTree>
    <p:extLst>
      <p:ext uri="{BB962C8B-B14F-4D97-AF65-F5344CB8AC3E}">
        <p14:creationId xmlns:p14="http://schemas.microsoft.com/office/powerpoint/2010/main" val="1528380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9</a:t>
            </a:fld>
            <a:endParaRPr kumimoji="1" lang="zh-CN" altLang="en-US"/>
          </a:p>
        </p:txBody>
      </p:sp>
    </p:spTree>
    <p:extLst>
      <p:ext uri="{BB962C8B-B14F-4D97-AF65-F5344CB8AC3E}">
        <p14:creationId xmlns:p14="http://schemas.microsoft.com/office/powerpoint/2010/main" val="315318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t>10</a:t>
            </a:fld>
            <a:endParaRPr kumimoji="1" lang="zh-CN" altLang="en-US"/>
          </a:p>
        </p:txBody>
      </p:sp>
    </p:spTree>
    <p:extLst>
      <p:ext uri="{BB962C8B-B14F-4D97-AF65-F5344CB8AC3E}">
        <p14:creationId xmlns:p14="http://schemas.microsoft.com/office/powerpoint/2010/main" val="3155383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524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36298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3390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99395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018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7145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257635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86339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8120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171778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CB631B9-6EEC-4043-A1CB-8B244675F0F7}" type="datetimeFigureOut">
              <a:rPr kumimoji="1" lang="zh-CN" altLang="en-US" smtClean="0"/>
              <a:t>2018/7/23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41793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631B9-6EEC-4043-A1CB-8B244675F0F7}" type="datetimeFigureOut">
              <a:rPr kumimoji="1" lang="zh-CN" altLang="en-US" smtClean="0"/>
              <a:t>2018/7/23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324BB-31B5-6242-A74A-359011F3BCD6}" type="slidenum">
              <a:rPr kumimoji="1" lang="zh-CN" altLang="en-US" smtClean="0"/>
              <a:t>‹#›</a:t>
            </a:fld>
            <a:endParaRPr kumimoji="1" lang="zh-CN" altLang="en-US"/>
          </a:p>
        </p:txBody>
      </p:sp>
    </p:spTree>
    <p:extLst>
      <p:ext uri="{BB962C8B-B14F-4D97-AF65-F5344CB8AC3E}">
        <p14:creationId xmlns:p14="http://schemas.microsoft.com/office/powerpoint/2010/main" val="3448030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png"/><Relationship Id="rId7" Type="http://schemas.openxmlformats.org/officeDocument/2006/relationships/diagramQuickStyle" Target="../diagrams/quickStyle7.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png"/><Relationship Id="rId9" Type="http://schemas.microsoft.com/office/2007/relationships/diagramDrawing" Target="../diagrams/drawing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cjw\桌面\01 办公系统.jpg"/>
          <p:cNvPicPr>
            <a:picLocks noChangeAspect="1" noChangeArrowheads="1"/>
          </p:cNvPicPr>
          <p:nvPr/>
        </p:nvPicPr>
        <p:blipFill>
          <a:blip r:embed="rId2">
            <a:extLst>
              <a:ext uri="{28A0092B-C50C-407E-A947-70E740481C1C}">
                <a14:useLocalDpi xmlns:a14="http://schemas.microsoft.com/office/drawing/2010/main" val="0"/>
              </a:ext>
            </a:extLst>
          </a:blip>
          <a:srcRect l="394" t="211" r="156" b="397"/>
          <a:stretch>
            <a:fillRect/>
          </a:stretch>
        </p:blipFill>
        <p:spPr bwMode="auto">
          <a:xfrm>
            <a:off x="1364" y="-393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20080" y="269895"/>
            <a:ext cx="6768644" cy="1470025"/>
          </a:xfrm>
        </p:spPr>
        <p:txBody>
          <a:bodyPr>
            <a:normAutofit/>
          </a:bodyPr>
          <a:lstStyle/>
          <a:p>
            <a:pPr algn="l"/>
            <a:r>
              <a:rPr kumimoji="1" lang="en-US" altLang="zh-CN" sz="4000">
                <a:solidFill>
                  <a:schemeClr val="bg1"/>
                </a:solidFill>
                <a:latin typeface="微软雅黑"/>
                <a:ea typeface="微软雅黑"/>
                <a:cs typeface="微软雅黑"/>
              </a:rPr>
              <a:t>1.WEB</a:t>
            </a:r>
            <a:r>
              <a:rPr kumimoji="1" lang="zh-CN" altLang="en-US" sz="4000">
                <a:solidFill>
                  <a:schemeClr val="bg1"/>
                </a:solidFill>
                <a:latin typeface="微软雅黑"/>
                <a:ea typeface="微软雅黑"/>
                <a:cs typeface="微软雅黑"/>
              </a:rPr>
              <a:t>安全简介</a:t>
            </a:r>
          </a:p>
        </p:txBody>
      </p:sp>
    </p:spTree>
    <p:extLst>
      <p:ext uri="{BB962C8B-B14F-4D97-AF65-F5344CB8AC3E}">
        <p14:creationId xmlns:p14="http://schemas.microsoft.com/office/powerpoint/2010/main" val="239974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应用安全现状分析</a:t>
            </a:r>
          </a:p>
        </p:txBody>
      </p:sp>
      <p:cxnSp>
        <p:nvCxnSpPr>
          <p:cNvPr id="7" name="直接连接符 31"/>
          <p:cNvCxnSpPr/>
          <p:nvPr/>
        </p:nvCxnSpPr>
        <p:spPr>
          <a:xfrm>
            <a:off x="2702389" y="1565275"/>
            <a:ext cx="0" cy="3492500"/>
          </a:xfrm>
          <a:prstGeom prst="line">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5"/>
          <p:cNvGrpSpPr>
            <a:grpSpLocks/>
          </p:cNvGrpSpPr>
          <p:nvPr/>
        </p:nvGrpSpPr>
        <p:grpSpPr bwMode="auto">
          <a:xfrm>
            <a:off x="3550313" y="1731578"/>
            <a:ext cx="5095875" cy="3186112"/>
            <a:chOff x="6753497" y="1842321"/>
            <a:chExt cx="5096603" cy="3186198"/>
          </a:xfrm>
        </p:grpSpPr>
        <p:sp>
          <p:nvSpPr>
            <p:cNvPr id="9" name="矩形 8"/>
            <p:cNvSpPr/>
            <p:nvPr/>
          </p:nvSpPr>
          <p:spPr>
            <a:xfrm>
              <a:off x="6753497" y="1842321"/>
              <a:ext cx="5096603" cy="318619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微软雅黑" panose="020B0503020204020204" pitchFamily="34" charset="-122"/>
                <a:ea typeface="微软雅黑" panose="020B0503020204020204" pitchFamily="34" charset="-122"/>
              </a:endParaRPr>
            </a:p>
          </p:txBody>
        </p:sp>
        <p:sp>
          <p:nvSpPr>
            <p:cNvPr id="10" name="文本框 32"/>
            <p:cNvSpPr txBox="1">
              <a:spLocks noChangeArrowheads="1"/>
            </p:cNvSpPr>
            <p:nvPr/>
          </p:nvSpPr>
          <p:spPr bwMode="auto">
            <a:xfrm>
              <a:off x="6890544" y="2075223"/>
              <a:ext cx="4781171" cy="132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solidFill>
                    <a:schemeClr val="bg1"/>
                  </a:solidFill>
                  <a:latin typeface="微软雅黑" panose="020B0503020204020204" pitchFamily="34" charset="-122"/>
                  <a:ea typeface="微软雅黑" panose="020B0503020204020204" pitchFamily="34" charset="-122"/>
                </a:rPr>
                <a:t>包含的用户个人信息被大量滥用</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甚至公 开售卖</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也是个人信息泄露的重要原因之一。传统社会中的 姓名、身份证号、电话等信息的真实性极高</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被黑客广泛用来实 施欺诈和社会工程学攻击</a:t>
              </a:r>
              <a:r>
                <a:rPr lang="en-US" altLang="zh-CN" sz="1600">
                  <a:solidFill>
                    <a:schemeClr val="bg1"/>
                  </a:solidFill>
                  <a:latin typeface="微软雅黑" panose="020B0503020204020204" pitchFamily="34" charset="-122"/>
                  <a:ea typeface="微软雅黑" panose="020B0503020204020204" pitchFamily="34" charset="-122"/>
                </a:rPr>
                <a:t>,</a:t>
              </a:r>
              <a:r>
                <a:rPr lang="zh-CN" altLang="en-US" sz="1600">
                  <a:solidFill>
                    <a:schemeClr val="bg1"/>
                  </a:solidFill>
                  <a:latin typeface="微软雅黑" panose="020B0503020204020204" pitchFamily="34" charset="-122"/>
                  <a:ea typeface="微软雅黑" panose="020B0503020204020204" pitchFamily="34" charset="-122"/>
                </a:rPr>
                <a:t>给现有社会信任机制带来严重挑战。</a:t>
              </a:r>
            </a:p>
          </p:txBody>
        </p:sp>
      </p:grpSp>
      <p:sp>
        <p:nvSpPr>
          <p:cNvPr id="11" name="文本框 10"/>
          <p:cNvSpPr txBox="1">
            <a:spLocks noChangeArrowheads="1"/>
          </p:cNvSpPr>
          <p:nvPr/>
        </p:nvSpPr>
        <p:spPr bwMode="auto">
          <a:xfrm>
            <a:off x="593725" y="1731963"/>
            <a:ext cx="2786063" cy="33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solidFill>
                  <a:srgbClr val="000000"/>
                </a:solidFill>
                <a:latin typeface="微软雅黑" panose="020B0503020204020204" pitchFamily="34" charset="-122"/>
                <a:ea typeface="微软雅黑" panose="020B0503020204020204" pitchFamily="34" charset="-122"/>
              </a:rPr>
              <a:t>保险订单</a:t>
            </a:r>
          </a:p>
        </p:txBody>
      </p:sp>
      <p:sp>
        <p:nvSpPr>
          <p:cNvPr id="12" name="文本框 11"/>
          <p:cNvSpPr txBox="1">
            <a:spLocks noChangeArrowheads="1"/>
          </p:cNvSpPr>
          <p:nvPr/>
        </p:nvSpPr>
        <p:spPr bwMode="auto">
          <a:xfrm>
            <a:off x="593725" y="2257425"/>
            <a:ext cx="2357438" cy="33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solidFill>
                  <a:srgbClr val="000000"/>
                </a:solidFill>
                <a:latin typeface="微软雅黑" panose="020B0503020204020204" pitchFamily="34" charset="-122"/>
                <a:ea typeface="微软雅黑" panose="020B0503020204020204" pitchFamily="34" charset="-122"/>
              </a:rPr>
              <a:t>航班订单</a:t>
            </a:r>
          </a:p>
        </p:txBody>
      </p:sp>
      <p:sp>
        <p:nvSpPr>
          <p:cNvPr id="13" name="文本框 12"/>
          <p:cNvSpPr txBox="1">
            <a:spLocks noChangeArrowheads="1"/>
          </p:cNvSpPr>
          <p:nvPr/>
        </p:nvSpPr>
        <p:spPr bwMode="auto">
          <a:xfrm>
            <a:off x="593725" y="2919413"/>
            <a:ext cx="2649538" cy="33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solidFill>
                  <a:srgbClr val="000000"/>
                </a:solidFill>
                <a:latin typeface="微软雅黑" panose="020B0503020204020204" pitchFamily="34" charset="-122"/>
                <a:ea typeface="微软雅黑" panose="020B0503020204020204" pitchFamily="34" charset="-122"/>
              </a:rPr>
              <a:t>网购订单</a:t>
            </a:r>
          </a:p>
        </p:txBody>
      </p:sp>
      <p:sp>
        <p:nvSpPr>
          <p:cNvPr id="14" name="文本框 13"/>
          <p:cNvSpPr txBox="1">
            <a:spLocks noChangeArrowheads="1"/>
          </p:cNvSpPr>
          <p:nvPr/>
        </p:nvSpPr>
        <p:spPr bwMode="auto">
          <a:xfrm>
            <a:off x="593725" y="3513138"/>
            <a:ext cx="2928938" cy="33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solidFill>
                  <a:srgbClr val="000000"/>
                </a:solidFill>
                <a:latin typeface="微软雅黑" panose="020B0503020204020204" pitchFamily="34" charset="-122"/>
                <a:ea typeface="微软雅黑" panose="020B0503020204020204" pitchFamily="34" charset="-122"/>
              </a:rPr>
              <a:t>快递物流单据</a:t>
            </a:r>
          </a:p>
        </p:txBody>
      </p:sp>
      <p:sp>
        <p:nvSpPr>
          <p:cNvPr id="15" name="文本框 14"/>
          <p:cNvSpPr txBox="1">
            <a:spLocks noChangeArrowheads="1"/>
          </p:cNvSpPr>
          <p:nvPr/>
        </p:nvSpPr>
        <p:spPr bwMode="auto">
          <a:xfrm>
            <a:off x="665163" y="4105275"/>
            <a:ext cx="2136775" cy="33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0000"/>
                </a:solidFill>
                <a:latin typeface="微软雅黑" panose="020B0503020204020204" pitchFamily="34" charset="-122"/>
                <a:ea typeface="微软雅黑" panose="020B0503020204020204" pitchFamily="34" charset="-122"/>
              </a:rPr>
              <a:t>……</a:t>
            </a:r>
            <a:endParaRPr lang="zh-CN" altLang="en-US" sz="160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556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6*min(max(#ppt_w*#ppt_h,.3),1)-7.4)/-.7*#ppt_w"/>
                                          </p:val>
                                        </p:tav>
                                        <p:tav tm="100000">
                                          <p:val>
                                            <p:strVal val="#ppt_w"/>
                                          </p:val>
                                        </p:tav>
                                      </p:tavLst>
                                    </p:anim>
                                    <p:anim calcmode="lin" valueType="num">
                                      <p:cBhvr>
                                        <p:cTn id="8" dur="500" fill="hold"/>
                                        <p:tgtEl>
                                          <p:spTgt spid="11"/>
                                        </p:tgtEl>
                                        <p:attrNameLst>
                                          <p:attrName>ppt_h</p:attrName>
                                        </p:attrNameLst>
                                      </p:cBhvr>
                                      <p:tavLst>
                                        <p:tav tm="0">
                                          <p:val>
                                            <p:strVal val="(6*min(max(#ppt_w*#ppt_h,.3),1)-7.4)/-.7*#ppt_h"/>
                                          </p:val>
                                        </p:tav>
                                        <p:tav tm="100000">
                                          <p:val>
                                            <p:strVal val="#ppt_h"/>
                                          </p:val>
                                        </p:tav>
                                      </p:tavLst>
                                    </p:anim>
                                    <p:anim calcmode="lin" valueType="num">
                                      <p:cBhvr>
                                        <p:cTn id="9" dur="500" fill="hold"/>
                                        <p:tgtEl>
                                          <p:spTgt spid="11"/>
                                        </p:tgtEl>
                                        <p:attrNameLst>
                                          <p:attrName>ppt_x</p:attrName>
                                        </p:attrNameLst>
                                      </p:cBhvr>
                                      <p:tavLst>
                                        <p:tav tm="0">
                                          <p:val>
                                            <p:fltVal val="0.5"/>
                                          </p:val>
                                        </p:tav>
                                        <p:tav tm="100000">
                                          <p:val>
                                            <p:strVal val="#ppt_x"/>
                                          </p:val>
                                        </p:tav>
                                      </p:tavLst>
                                    </p:anim>
                                    <p:anim calcmode="lin" valueType="num">
                                      <p:cBhvr>
                                        <p:cTn id="10"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strVal val="(6*min(max(#ppt_w*#ppt_h,.3),1)-7.4)/-.7*#ppt_w"/>
                                          </p:val>
                                        </p:tav>
                                        <p:tav tm="100000">
                                          <p:val>
                                            <p:strVal val="#ppt_w"/>
                                          </p:val>
                                        </p:tav>
                                      </p:tavLst>
                                    </p:anim>
                                    <p:anim calcmode="lin" valueType="num">
                                      <p:cBhvr>
                                        <p:cTn id="15" dur="500" fill="hold"/>
                                        <p:tgtEl>
                                          <p:spTgt spid="12"/>
                                        </p:tgtEl>
                                        <p:attrNameLst>
                                          <p:attrName>ppt_h</p:attrName>
                                        </p:attrNameLst>
                                      </p:cBhvr>
                                      <p:tavLst>
                                        <p:tav tm="0">
                                          <p:val>
                                            <p:strVal val="(6*min(max(#ppt_w*#ppt_h,.3),1)-7.4)/-.7*#ppt_h"/>
                                          </p:val>
                                        </p:tav>
                                        <p:tav tm="100000">
                                          <p:val>
                                            <p:strVal val="#ppt_h"/>
                                          </p:val>
                                        </p:tav>
                                      </p:tavLst>
                                    </p:anim>
                                    <p:anim calcmode="lin" valueType="num">
                                      <p:cBhvr>
                                        <p:cTn id="16" dur="500" fill="hold"/>
                                        <p:tgtEl>
                                          <p:spTgt spid="12"/>
                                        </p:tgtEl>
                                        <p:attrNameLst>
                                          <p:attrName>ppt_x</p:attrName>
                                        </p:attrNameLst>
                                      </p:cBhvr>
                                      <p:tavLst>
                                        <p:tav tm="0">
                                          <p:val>
                                            <p:fltVal val="0.5"/>
                                          </p:val>
                                        </p:tav>
                                        <p:tav tm="100000">
                                          <p:val>
                                            <p:strVal val="#ppt_x"/>
                                          </p:val>
                                        </p:tav>
                                      </p:tavLst>
                                    </p:anim>
                                    <p:anim calcmode="lin" valueType="num">
                                      <p:cBhvr>
                                        <p:cTn id="17"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3" presetClass="entr" presetSubtype="36"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strVal val="(6*min(max(#ppt_w*#ppt_h,.3),1)-7.4)/-.7*#ppt_w"/>
                                          </p:val>
                                        </p:tav>
                                        <p:tav tm="100000">
                                          <p:val>
                                            <p:strVal val="#ppt_w"/>
                                          </p:val>
                                        </p:tav>
                                      </p:tavLst>
                                    </p:anim>
                                    <p:anim calcmode="lin" valueType="num">
                                      <p:cBhvr>
                                        <p:cTn id="22" dur="500" fill="hold"/>
                                        <p:tgtEl>
                                          <p:spTgt spid="13"/>
                                        </p:tgtEl>
                                        <p:attrNameLst>
                                          <p:attrName>ppt_h</p:attrName>
                                        </p:attrNameLst>
                                      </p:cBhvr>
                                      <p:tavLst>
                                        <p:tav tm="0">
                                          <p:val>
                                            <p:strVal val="(6*min(max(#ppt_w*#ppt_h,.3),1)-7.4)/-.7*#ppt_h"/>
                                          </p:val>
                                        </p:tav>
                                        <p:tav tm="100000">
                                          <p:val>
                                            <p:strVal val="#ppt_h"/>
                                          </p:val>
                                        </p:tav>
                                      </p:tavLst>
                                    </p:anim>
                                    <p:anim calcmode="lin" valueType="num">
                                      <p:cBhvr>
                                        <p:cTn id="23" dur="500" fill="hold"/>
                                        <p:tgtEl>
                                          <p:spTgt spid="13"/>
                                        </p:tgtEl>
                                        <p:attrNameLst>
                                          <p:attrName>ppt_x</p:attrName>
                                        </p:attrNameLst>
                                      </p:cBhvr>
                                      <p:tavLst>
                                        <p:tav tm="0">
                                          <p:val>
                                            <p:fltVal val="0.5"/>
                                          </p:val>
                                        </p:tav>
                                        <p:tav tm="100000">
                                          <p:val>
                                            <p:strVal val="#ppt_x"/>
                                          </p:val>
                                        </p:tav>
                                      </p:tavLst>
                                    </p:anim>
                                    <p:anim calcmode="lin" valueType="num">
                                      <p:cBhvr>
                                        <p:cTn id="24"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par>
                          <p:cTn id="25" fill="hold">
                            <p:stCondLst>
                              <p:cond delay="1500"/>
                            </p:stCondLst>
                            <p:childTnLst>
                              <p:par>
                                <p:cTn id="26" presetID="23" presetClass="entr" presetSubtype="36"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strVal val="(6*min(max(#ppt_w*#ppt_h,.3),1)-7.4)/-.7*#ppt_w"/>
                                          </p:val>
                                        </p:tav>
                                        <p:tav tm="100000">
                                          <p:val>
                                            <p:strVal val="#ppt_w"/>
                                          </p:val>
                                        </p:tav>
                                      </p:tavLst>
                                    </p:anim>
                                    <p:anim calcmode="lin" valueType="num">
                                      <p:cBhvr>
                                        <p:cTn id="29" dur="500" fill="hold"/>
                                        <p:tgtEl>
                                          <p:spTgt spid="14"/>
                                        </p:tgtEl>
                                        <p:attrNameLst>
                                          <p:attrName>ppt_h</p:attrName>
                                        </p:attrNameLst>
                                      </p:cBhvr>
                                      <p:tavLst>
                                        <p:tav tm="0">
                                          <p:val>
                                            <p:strVal val="(6*min(max(#ppt_w*#ppt_h,.3),1)-7.4)/-.7*#ppt_h"/>
                                          </p:val>
                                        </p:tav>
                                        <p:tav tm="100000">
                                          <p:val>
                                            <p:strVal val="#ppt_h"/>
                                          </p:val>
                                        </p:tav>
                                      </p:tavLst>
                                    </p:anim>
                                    <p:anim calcmode="lin" valueType="num">
                                      <p:cBhvr>
                                        <p:cTn id="30" dur="500" fill="hold"/>
                                        <p:tgtEl>
                                          <p:spTgt spid="14"/>
                                        </p:tgtEl>
                                        <p:attrNameLst>
                                          <p:attrName>ppt_x</p:attrName>
                                        </p:attrNameLst>
                                      </p:cBhvr>
                                      <p:tavLst>
                                        <p:tav tm="0">
                                          <p:val>
                                            <p:fltVal val="0.5"/>
                                          </p:val>
                                        </p:tav>
                                        <p:tav tm="100000">
                                          <p:val>
                                            <p:strVal val="#ppt_x"/>
                                          </p:val>
                                        </p:tav>
                                      </p:tavLst>
                                    </p:anim>
                                    <p:anim calcmode="lin" valueType="num">
                                      <p:cBhvr>
                                        <p:cTn id="31" dur="500" fill="hold"/>
                                        <p:tgtEl>
                                          <p:spTgt spid="14"/>
                                        </p:tgtEl>
                                        <p:attrNameLst>
                                          <p:attrName>ppt_y</p:attrName>
                                        </p:attrNameLst>
                                      </p:cBhvr>
                                      <p:tavLst>
                                        <p:tav tm="0">
                                          <p:val>
                                            <p:strVal val="1+(6*min(max(#ppt_w*#ppt_h,.3),1)-7.4)/-.7*#ppt_h/2"/>
                                          </p:val>
                                        </p:tav>
                                        <p:tav tm="100000">
                                          <p:val>
                                            <p:strVal val="#ppt_y"/>
                                          </p:val>
                                        </p:tav>
                                      </p:tavLst>
                                    </p:anim>
                                  </p:childTnLst>
                                </p:cTn>
                              </p:par>
                            </p:childTnLst>
                          </p:cTn>
                        </p:par>
                        <p:par>
                          <p:cTn id="32" fill="hold">
                            <p:stCondLst>
                              <p:cond delay="2000"/>
                            </p:stCondLst>
                            <p:childTnLst>
                              <p:par>
                                <p:cTn id="33" presetID="23" presetClass="entr" presetSubtype="36"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strVal val="(6*min(max(#ppt_w*#ppt_h,.3),1)-7.4)/-.7*#ppt_w"/>
                                          </p:val>
                                        </p:tav>
                                        <p:tav tm="100000">
                                          <p:val>
                                            <p:strVal val="#ppt_w"/>
                                          </p:val>
                                        </p:tav>
                                      </p:tavLst>
                                    </p:anim>
                                    <p:anim calcmode="lin" valueType="num">
                                      <p:cBhvr>
                                        <p:cTn id="36" dur="500" fill="hold"/>
                                        <p:tgtEl>
                                          <p:spTgt spid="15"/>
                                        </p:tgtEl>
                                        <p:attrNameLst>
                                          <p:attrName>ppt_h</p:attrName>
                                        </p:attrNameLst>
                                      </p:cBhvr>
                                      <p:tavLst>
                                        <p:tav tm="0">
                                          <p:val>
                                            <p:strVal val="(6*min(max(#ppt_w*#ppt_h,.3),1)-7.4)/-.7*#ppt_h"/>
                                          </p:val>
                                        </p:tav>
                                        <p:tav tm="100000">
                                          <p:val>
                                            <p:strVal val="#ppt_h"/>
                                          </p:val>
                                        </p:tav>
                                      </p:tavLst>
                                    </p:anim>
                                    <p:anim calcmode="lin" valueType="num">
                                      <p:cBhvr>
                                        <p:cTn id="37" dur="500" fill="hold"/>
                                        <p:tgtEl>
                                          <p:spTgt spid="15"/>
                                        </p:tgtEl>
                                        <p:attrNameLst>
                                          <p:attrName>ppt_x</p:attrName>
                                        </p:attrNameLst>
                                      </p:cBhvr>
                                      <p:tavLst>
                                        <p:tav tm="0">
                                          <p:val>
                                            <p:fltVal val="0.5"/>
                                          </p:val>
                                        </p:tav>
                                        <p:tav tm="100000">
                                          <p:val>
                                            <p:strVal val="#ppt_x"/>
                                          </p:val>
                                        </p:tav>
                                      </p:tavLst>
                                    </p:anim>
                                    <p:anim calcmode="lin" valueType="num">
                                      <p:cBhvr>
                                        <p:cTn id="38"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2500"/>
                            </p:stCondLst>
                            <p:childTnLst>
                              <p:par>
                                <p:cTn id="40" presetID="16" presetClass="entr" presetSubtype="42"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outHorizontal)">
                                      <p:cBhvr>
                                        <p:cTn id="42" dur="500"/>
                                        <p:tgtEl>
                                          <p:spTgt spid="7"/>
                                        </p:tgtEl>
                                      </p:cBhvr>
                                    </p:animEffect>
                                  </p:childTnLst>
                                </p:cTn>
                              </p:par>
                            </p:childTnLst>
                          </p:cTn>
                        </p:par>
                        <p:par>
                          <p:cTn id="43" fill="hold">
                            <p:stCondLst>
                              <p:cond delay="3000"/>
                            </p:stCondLst>
                            <p:childTnLst>
                              <p:par>
                                <p:cTn id="44" presetID="31"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1000" fill="hold"/>
                                        <p:tgtEl>
                                          <p:spTgt spid="8"/>
                                        </p:tgtEl>
                                        <p:attrNameLst>
                                          <p:attrName>ppt_w</p:attrName>
                                        </p:attrNameLst>
                                      </p:cBhvr>
                                      <p:tavLst>
                                        <p:tav tm="0">
                                          <p:val>
                                            <p:fltVal val="0"/>
                                          </p:val>
                                        </p:tav>
                                        <p:tav tm="100000">
                                          <p:val>
                                            <p:strVal val="#ppt_w"/>
                                          </p:val>
                                        </p:tav>
                                      </p:tavLst>
                                    </p:anim>
                                    <p:anim calcmode="lin" valueType="num">
                                      <p:cBhvr>
                                        <p:cTn id="47" dur="1000" fill="hold"/>
                                        <p:tgtEl>
                                          <p:spTgt spid="8"/>
                                        </p:tgtEl>
                                        <p:attrNameLst>
                                          <p:attrName>ppt_h</p:attrName>
                                        </p:attrNameLst>
                                      </p:cBhvr>
                                      <p:tavLst>
                                        <p:tav tm="0">
                                          <p:val>
                                            <p:fltVal val="0"/>
                                          </p:val>
                                        </p:tav>
                                        <p:tav tm="100000">
                                          <p:val>
                                            <p:strVal val="#ppt_h"/>
                                          </p:val>
                                        </p:tav>
                                      </p:tavLst>
                                    </p:anim>
                                    <p:anim calcmode="lin" valueType="num">
                                      <p:cBhvr>
                                        <p:cTn id="48" dur="1000" fill="hold"/>
                                        <p:tgtEl>
                                          <p:spTgt spid="8"/>
                                        </p:tgtEl>
                                        <p:attrNameLst>
                                          <p:attrName>style.rotation</p:attrName>
                                        </p:attrNameLst>
                                      </p:cBhvr>
                                      <p:tavLst>
                                        <p:tav tm="0">
                                          <p:val>
                                            <p:fltVal val="90"/>
                                          </p:val>
                                        </p:tav>
                                        <p:tav tm="100000">
                                          <p:val>
                                            <p:fltVal val="0"/>
                                          </p:val>
                                        </p:tav>
                                      </p:tavLst>
                                    </p:anim>
                                    <p:animEffect transition="in" filter="fade">
                                      <p:cBhvr>
                                        <p:cTn id="4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858606" y="975121"/>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应用安全现状分析</a:t>
            </a: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14" y="1329134"/>
            <a:ext cx="6526213" cy="38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964" y="3057921"/>
            <a:ext cx="5764213"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1864" y="1319609"/>
            <a:ext cx="6704013"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68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应用安全现状分析</a:t>
            </a:r>
          </a:p>
        </p:txBody>
      </p:sp>
      <p:sp>
        <p:nvSpPr>
          <p:cNvPr id="19" name="文本框 18"/>
          <p:cNvSpPr txBox="1"/>
          <p:nvPr/>
        </p:nvSpPr>
        <p:spPr>
          <a:xfrm>
            <a:off x="468313" y="1207006"/>
            <a:ext cx="3613034" cy="2893100"/>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sym typeface="Arial" panose="020B0604020202020204" pitchFamily="34" charset="0"/>
              </a:rPr>
              <a:t>2013.7.17爆出Java Web框架 Struts 2的远程命令执行漏洞</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利用这个漏洞可以上传后门，黑掉一个网站或者是盗取用户数据。因为使用Struts 2开发的网站非常多，包括很多大网站，所以这个漏洞影响面非常广。Struts已经不是第一次出这种漏洞了，但维护者的安全意识非常薄弱，经常漠视或者不正确的处理安全问题。</a:t>
            </a:r>
          </a:p>
          <a:p>
            <a:endParaRPr lang="zh-CN" altLang="en-US"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当天下午整个中国的黑客圈像疯了一样开始利用这个漏洞黑网站，下面这几张图是部分白帽子检测了一些大网站后提交到乌云平台的报告，大家可以感受一下。</a:t>
            </a:r>
            <a:endParaRPr lang="en-US" altLang="zh-CN" sz="1400">
              <a:solidFill>
                <a:srgbClr val="002060"/>
              </a:solidFill>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1347" y="1054237"/>
            <a:ext cx="5202237" cy="627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2749" y="1600084"/>
            <a:ext cx="5400675" cy="62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8717" y="3106944"/>
            <a:ext cx="5114925"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51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6211 0.00949 L -0.57591 0.00949 " pathEditMode="relative" rAng="0" ptsTypes="AA">
                                      <p:cBhvr>
                                        <p:cTn id="6" dur="2000" fill="hold"/>
                                        <p:tgtEl>
                                          <p:spTgt spid="8"/>
                                        </p:tgtEl>
                                        <p:attrNameLst>
                                          <p:attrName>ppt_x</p:attrName>
                                          <p:attrName>ppt_y</p:attrName>
                                        </p:attrNameLst>
                                      </p:cBhvr>
                                      <p:rCtr x="-25690"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1.25E-6 7.03704E-6 L -0.49024 -0.01041 " pathEditMode="relative" ptsTypes="AA">
                                      <p:cBhvr>
                                        <p:cTn id="10"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应用安全现状分析</a:t>
            </a:r>
          </a:p>
        </p:txBody>
      </p:sp>
      <p:sp>
        <p:nvSpPr>
          <p:cNvPr id="19" name="文本框 18"/>
          <p:cNvSpPr txBox="1"/>
          <p:nvPr/>
        </p:nvSpPr>
        <p:spPr>
          <a:xfrm>
            <a:off x="468312" y="1207006"/>
            <a:ext cx="8207375" cy="4959948"/>
          </a:xfrm>
          <a:prstGeom prst="rect">
            <a:avLst/>
          </a:prstGeom>
          <a:noFill/>
        </p:spPr>
        <p:txBody>
          <a:bodyPr wrap="square" rtlCol="0">
            <a:spAutoFit/>
          </a:bodyPr>
          <a:lstStyle/>
          <a:p>
            <a:pPr>
              <a:lnSpc>
                <a:spcPct val="110000"/>
              </a:lnSpc>
              <a:spcBef>
                <a:spcPct val="50000"/>
              </a:spcBef>
              <a:buClr>
                <a:srgbClr val="CC3300"/>
              </a:buClr>
              <a:buSzPct val="85000"/>
            </a:pPr>
            <a:r>
              <a:rPr lang="zh-CN" altLang="en-US" sz="2000" b="1">
                <a:latin typeface="微软雅黑" panose="020B0503020204020204" pitchFamily="34" charset="-122"/>
                <a:ea typeface="微软雅黑" panose="020B0503020204020204" pitchFamily="34" charset="-122"/>
              </a:rPr>
              <a:t>常见</a:t>
            </a:r>
            <a:r>
              <a:rPr lang="en-US" altLang="zh-CN" sz="2000" b="1">
                <a:latin typeface="微软雅黑" panose="020B0503020204020204" pitchFamily="34" charset="-122"/>
                <a:ea typeface="微软雅黑" panose="020B0503020204020204" pitchFamily="34" charset="-122"/>
              </a:rPr>
              <a:t>Web</a:t>
            </a:r>
            <a:r>
              <a:rPr lang="zh-CN" altLang="en-US" sz="2000" b="1">
                <a:latin typeface="微软雅黑" panose="020B0503020204020204" pitchFamily="34" charset="-122"/>
                <a:ea typeface="微软雅黑" panose="020B0503020204020204" pitchFamily="34" charset="-122"/>
              </a:rPr>
              <a:t>攻击动机</a:t>
            </a:r>
            <a:endParaRPr lang="en-US" altLang="zh-CN" sz="2000" b="1">
              <a:latin typeface="微软雅黑" panose="020B0503020204020204" pitchFamily="34" charset="-122"/>
              <a:ea typeface="微软雅黑" panose="020B0503020204020204" pitchFamily="34" charset="-122"/>
            </a:endParaRPr>
          </a:p>
          <a:p>
            <a:pPr>
              <a:lnSpc>
                <a:spcPct val="110000"/>
              </a:lnSpc>
              <a:spcBef>
                <a:spcPct val="50000"/>
              </a:spcBef>
              <a:buClr>
                <a:srgbClr val="CC3300"/>
              </a:buClr>
              <a:buSzPct val="85000"/>
            </a:pPr>
            <a:endParaRPr lang="zh-CN" altLang="en-US" sz="2000" b="1">
              <a:latin typeface="微软雅黑" panose="020B0503020204020204" pitchFamily="34" charset="-122"/>
              <a:ea typeface="微软雅黑" panose="020B0503020204020204" pitchFamily="34" charset="-122"/>
            </a:endParaRPr>
          </a:p>
          <a:p>
            <a:pPr>
              <a:lnSpc>
                <a:spcPct val="120000"/>
              </a:lnSpc>
            </a:pPr>
            <a:r>
              <a:rPr lang="zh-CN" altLang="en-US" sz="2000">
                <a:latin typeface="微软雅黑" panose="020B0503020204020204" pitchFamily="34" charset="-122"/>
                <a:ea typeface="微软雅黑" panose="020B0503020204020204" pitchFamily="34" charset="-122"/>
              </a:rPr>
              <a:t>恶作剧；</a:t>
            </a:r>
          </a:p>
          <a:p>
            <a:pPr>
              <a:lnSpc>
                <a:spcPct val="120000"/>
              </a:lnSpc>
            </a:pPr>
            <a:r>
              <a:rPr lang="zh-CN" altLang="en-US" sz="2000">
                <a:latin typeface="微软雅黑" panose="020B0503020204020204" pitchFamily="34" charset="-122"/>
                <a:ea typeface="微软雅黑" panose="020B0503020204020204" pitchFamily="34" charset="-122"/>
              </a:rPr>
              <a:t>关闭</a:t>
            </a:r>
            <a:r>
              <a:rPr lang="en-US" altLang="zh-CN" sz="2000">
                <a:latin typeface="微软雅黑" panose="020B0503020204020204" pitchFamily="34" charset="-122"/>
                <a:ea typeface="微软雅黑" panose="020B0503020204020204" pitchFamily="34" charset="-122"/>
              </a:rPr>
              <a:t>Web</a:t>
            </a:r>
            <a:r>
              <a:rPr lang="zh-CN" altLang="en-US" sz="2000">
                <a:latin typeface="微软雅黑" panose="020B0503020204020204" pitchFamily="34" charset="-122"/>
                <a:ea typeface="微软雅黑" panose="020B0503020204020204" pitchFamily="34" charset="-122"/>
              </a:rPr>
              <a:t>站点，拒绝正常服务；</a:t>
            </a:r>
          </a:p>
          <a:p>
            <a:pPr>
              <a:lnSpc>
                <a:spcPct val="120000"/>
              </a:lnSpc>
            </a:pPr>
            <a:r>
              <a:rPr lang="zh-CN" altLang="en-US" sz="2000">
                <a:latin typeface="微软雅黑" panose="020B0503020204020204" pitchFamily="34" charset="-122"/>
                <a:ea typeface="微软雅黑" panose="020B0503020204020204" pitchFamily="34" charset="-122"/>
              </a:rPr>
              <a:t>篡改</a:t>
            </a:r>
            <a:r>
              <a:rPr lang="en-US" altLang="zh-CN" sz="2000">
                <a:latin typeface="微软雅黑" panose="020B0503020204020204" pitchFamily="34" charset="-122"/>
                <a:ea typeface="微软雅黑" panose="020B0503020204020204" pitchFamily="34" charset="-122"/>
              </a:rPr>
              <a:t>Web</a:t>
            </a:r>
            <a:r>
              <a:rPr lang="zh-CN" altLang="en-US" sz="2000">
                <a:latin typeface="微软雅黑" panose="020B0503020204020204" pitchFamily="34" charset="-122"/>
                <a:ea typeface="微软雅黑" panose="020B0503020204020204" pitchFamily="34" charset="-122"/>
              </a:rPr>
              <a:t>网页，损害企业名誉；</a:t>
            </a:r>
          </a:p>
          <a:p>
            <a:pPr>
              <a:lnSpc>
                <a:spcPct val="120000"/>
              </a:lnSpc>
            </a:pPr>
            <a:r>
              <a:rPr lang="zh-CN" altLang="en-US" sz="2000">
                <a:latin typeface="微软雅黑" panose="020B0503020204020204" pitchFamily="34" charset="-122"/>
                <a:ea typeface="微软雅黑" panose="020B0503020204020204" pitchFamily="34" charset="-122"/>
              </a:rPr>
              <a:t>免费浏览收费内容；</a:t>
            </a:r>
          </a:p>
          <a:p>
            <a:pPr>
              <a:lnSpc>
                <a:spcPct val="120000"/>
              </a:lnSpc>
            </a:pPr>
            <a:r>
              <a:rPr lang="zh-CN" altLang="en-US" sz="2000">
                <a:latin typeface="微软雅黑" panose="020B0503020204020204" pitchFamily="34" charset="-122"/>
                <a:ea typeface="微软雅黑" panose="020B0503020204020204" pitchFamily="34" charset="-122"/>
              </a:rPr>
              <a:t>盗窃用户隐私信息，例如</a:t>
            </a:r>
            <a:r>
              <a:rPr lang="en-US" altLang="zh-CN" sz="2000">
                <a:latin typeface="微软雅黑" panose="020B0503020204020204" pitchFamily="34" charset="-122"/>
                <a:ea typeface="微软雅黑" panose="020B0503020204020204" pitchFamily="34" charset="-122"/>
              </a:rPr>
              <a:t>Email</a:t>
            </a:r>
            <a:r>
              <a:rPr lang="zh-CN" altLang="en-US" sz="2000">
                <a:latin typeface="微软雅黑" panose="020B0503020204020204" pitchFamily="34" charset="-122"/>
                <a:ea typeface="微软雅黑" panose="020B0503020204020204" pitchFamily="34" charset="-122"/>
              </a:rPr>
              <a:t>；</a:t>
            </a:r>
          </a:p>
          <a:p>
            <a:pPr>
              <a:lnSpc>
                <a:spcPct val="120000"/>
              </a:lnSpc>
            </a:pPr>
            <a:r>
              <a:rPr lang="zh-CN" altLang="en-US" sz="2000">
                <a:latin typeface="微软雅黑" panose="020B0503020204020204" pitchFamily="34" charset="-122"/>
                <a:ea typeface="微软雅黑" panose="020B0503020204020204" pitchFamily="34" charset="-122"/>
              </a:rPr>
              <a:t>以用户身份登录执行非法操作，从而获取暴利；</a:t>
            </a:r>
          </a:p>
          <a:p>
            <a:pPr>
              <a:lnSpc>
                <a:spcPct val="120000"/>
              </a:lnSpc>
            </a:pPr>
            <a:r>
              <a:rPr lang="zh-CN" altLang="en-US" sz="2000">
                <a:latin typeface="微软雅黑" panose="020B0503020204020204" pitchFamily="34" charset="-122"/>
                <a:ea typeface="微软雅黑" panose="020B0503020204020204" pitchFamily="34" charset="-122"/>
              </a:rPr>
              <a:t>以此为跳板攻击企业内网其他系统；</a:t>
            </a:r>
          </a:p>
          <a:p>
            <a:pPr>
              <a:lnSpc>
                <a:spcPct val="120000"/>
              </a:lnSpc>
            </a:pPr>
            <a:r>
              <a:rPr lang="zh-CN" altLang="en-US" sz="2000">
                <a:latin typeface="微软雅黑" panose="020B0503020204020204" pitchFamily="34" charset="-122"/>
                <a:ea typeface="微软雅黑" panose="020B0503020204020204" pitchFamily="34" charset="-122"/>
              </a:rPr>
              <a:t>网页挂木马，攻击访问网页的特定用户群；</a:t>
            </a:r>
          </a:p>
          <a:p>
            <a:pPr>
              <a:lnSpc>
                <a:spcPct val="120000"/>
              </a:lnSpc>
            </a:pPr>
            <a:r>
              <a:rPr lang="zh-CN" altLang="en-US" sz="2000">
                <a:latin typeface="微软雅黑" panose="020B0503020204020204" pitchFamily="34" charset="-122"/>
                <a:ea typeface="微软雅黑" panose="020B0503020204020204" pitchFamily="34" charset="-122"/>
              </a:rPr>
              <a:t>仿冒系统发布方，诱骗用户执行危险操作，例如用木马替换正常下载文件，要求用户汇款等；</a:t>
            </a:r>
          </a:p>
          <a:p>
            <a:pPr>
              <a:lnSpc>
                <a:spcPct val="120000"/>
              </a:lnSpc>
            </a:pPr>
            <a:r>
              <a:rPr lang="en-US" altLang="zh-CN" sz="2000">
                <a:latin typeface="微软雅黑" panose="020B0503020204020204" pitchFamily="34" charset="-122"/>
                <a:ea typeface="微软雅黑" panose="020B0503020204020204" pitchFamily="34" charset="-122"/>
              </a:rPr>
              <a:t>……</a:t>
            </a:r>
            <a:endParaRPr lang="en-US" altLang="zh-CN" sz="2000">
              <a:ea typeface="微软雅黑" panose="020B0503020204020204" pitchFamily="34" charset="-122"/>
            </a:endParaRPr>
          </a:p>
        </p:txBody>
      </p:sp>
    </p:spTree>
    <p:extLst>
      <p:ext uri="{BB962C8B-B14F-4D97-AF65-F5344CB8AC3E}">
        <p14:creationId xmlns:p14="http://schemas.microsoft.com/office/powerpoint/2010/main" val="147665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应用安全现状分析</a:t>
            </a:r>
          </a:p>
        </p:txBody>
      </p:sp>
      <p:pic>
        <p:nvPicPr>
          <p:cNvPr id="10" name="Picture 2" descr="C:\Documents and Settings\ST\桌面\124833685010o3G7qk.jpg"/>
          <p:cNvPicPr>
            <a:picLocks noChangeAspect="1" noChangeArrowheads="1"/>
          </p:cNvPicPr>
          <p:nvPr/>
        </p:nvPicPr>
        <p:blipFill>
          <a:blip r:embed="rId7"/>
          <a:srcRect/>
          <a:stretch>
            <a:fillRect/>
          </a:stretch>
        </p:blipFill>
        <p:spPr bwMode="auto">
          <a:xfrm>
            <a:off x="500035" y="2598713"/>
            <a:ext cx="960717" cy="9286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11" name="Group 9"/>
          <p:cNvGrpSpPr>
            <a:grpSpLocks/>
          </p:cNvGrpSpPr>
          <p:nvPr/>
        </p:nvGrpSpPr>
        <p:grpSpPr bwMode="auto">
          <a:xfrm>
            <a:off x="1428750" y="1303338"/>
            <a:ext cx="1152525" cy="666750"/>
            <a:chOff x="930" y="1451"/>
            <a:chExt cx="952" cy="420"/>
          </a:xfrm>
        </p:grpSpPr>
        <p:sp>
          <p:nvSpPr>
            <p:cNvPr id="12" name="AutoShape 10"/>
            <p:cNvSpPr>
              <a:spLocks noChangeArrowheads="1"/>
            </p:cNvSpPr>
            <p:nvPr/>
          </p:nvSpPr>
          <p:spPr bwMode="hidden">
            <a:xfrm>
              <a:off x="930" y="1544"/>
              <a:ext cx="952" cy="327"/>
            </a:xfrm>
            <a:prstGeom prst="roundRect">
              <a:avLst>
                <a:gd name="adj" fmla="val 50000"/>
              </a:avLst>
            </a:prstGeom>
            <a:gradFill rotWithShape="1">
              <a:gsLst>
                <a:gs pos="0">
                  <a:srgbClr val="7A8083"/>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latin typeface="微软雅黑" panose="020B0503020204020204" pitchFamily="34" charset="-122"/>
                <a:ea typeface="微软雅黑" panose="020B0503020204020204" pitchFamily="34" charset="-122"/>
              </a:endParaRPr>
            </a:p>
          </p:txBody>
        </p:sp>
        <p:sp>
          <p:nvSpPr>
            <p:cNvPr id="13" name="AutoShape 11"/>
            <p:cNvSpPr>
              <a:spLocks noChangeArrowheads="1"/>
            </p:cNvSpPr>
            <p:nvPr/>
          </p:nvSpPr>
          <p:spPr bwMode="gray">
            <a:xfrm>
              <a:off x="933" y="1465"/>
              <a:ext cx="949" cy="257"/>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anchor="ctr">
              <a:spAutoFit/>
            </a:bodyPr>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4" name="Rectangle 12"/>
            <p:cNvSpPr>
              <a:spLocks noChangeArrowheads="1"/>
            </p:cNvSpPr>
            <p:nvPr/>
          </p:nvSpPr>
          <p:spPr bwMode="gray">
            <a:xfrm>
              <a:off x="975" y="1451"/>
              <a:ext cx="8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85000"/>
                </a:lnSpc>
                <a:buClr>
                  <a:srgbClr val="3641AD"/>
                </a:buClr>
                <a:buFont typeface="Times" panose="02020603050405020304" pitchFamily="18" charset="0"/>
                <a:buNone/>
              </a:pPr>
              <a:r>
                <a:rPr kumimoji="0" lang="zh-CN" altLang="en-US" sz="1400">
                  <a:latin typeface="微软雅黑" panose="020B0503020204020204" pitchFamily="34" charset="-122"/>
                  <a:ea typeface="微软雅黑" panose="020B0503020204020204" pitchFamily="34" charset="-122"/>
                </a:rPr>
                <a:t>入侵企业服务器</a:t>
              </a:r>
            </a:p>
          </p:txBody>
        </p:sp>
      </p:grpSp>
      <p:grpSp>
        <p:nvGrpSpPr>
          <p:cNvPr id="15" name="Group 17"/>
          <p:cNvGrpSpPr>
            <a:grpSpLocks/>
          </p:cNvGrpSpPr>
          <p:nvPr/>
        </p:nvGrpSpPr>
        <p:grpSpPr bwMode="auto">
          <a:xfrm>
            <a:off x="5143500" y="1317625"/>
            <a:ext cx="2184400" cy="644525"/>
            <a:chOff x="183" y="1465"/>
            <a:chExt cx="1699" cy="406"/>
          </a:xfrm>
        </p:grpSpPr>
        <p:sp>
          <p:nvSpPr>
            <p:cNvPr id="16" name="AutoShape 18"/>
            <p:cNvSpPr>
              <a:spLocks noChangeArrowheads="1"/>
            </p:cNvSpPr>
            <p:nvPr/>
          </p:nvSpPr>
          <p:spPr bwMode="hidden">
            <a:xfrm>
              <a:off x="930" y="1544"/>
              <a:ext cx="952" cy="327"/>
            </a:xfrm>
            <a:prstGeom prst="roundRect">
              <a:avLst>
                <a:gd name="adj" fmla="val 50000"/>
              </a:avLst>
            </a:prstGeom>
            <a:gradFill rotWithShape="1">
              <a:gsLst>
                <a:gs pos="0">
                  <a:srgbClr val="7A8083"/>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latin typeface="微软雅黑" panose="020B0503020204020204" pitchFamily="34" charset="-122"/>
                <a:ea typeface="微软雅黑" panose="020B0503020204020204" pitchFamily="34" charset="-122"/>
              </a:endParaRPr>
            </a:p>
          </p:txBody>
        </p:sp>
        <p:sp>
          <p:nvSpPr>
            <p:cNvPr id="17" name="AutoShape 19"/>
            <p:cNvSpPr>
              <a:spLocks noChangeArrowheads="1"/>
            </p:cNvSpPr>
            <p:nvPr/>
          </p:nvSpPr>
          <p:spPr bwMode="gray">
            <a:xfrm>
              <a:off x="183" y="1465"/>
              <a:ext cx="950" cy="257"/>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anchor="ctr">
              <a:spAutoFit/>
            </a:bodyPr>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Rectangle 20"/>
            <p:cNvSpPr>
              <a:spLocks noChangeArrowheads="1"/>
            </p:cNvSpPr>
            <p:nvPr/>
          </p:nvSpPr>
          <p:spPr bwMode="gray">
            <a:xfrm>
              <a:off x="239" y="1490"/>
              <a:ext cx="81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出售</a:t>
              </a:r>
            </a:p>
          </p:txBody>
        </p:sp>
      </p:grpSp>
      <p:sp>
        <p:nvSpPr>
          <p:cNvPr id="21" name="AutoShape 21"/>
          <p:cNvSpPr>
            <a:spLocks noChangeArrowheads="1"/>
          </p:cNvSpPr>
          <p:nvPr/>
        </p:nvSpPr>
        <p:spPr bwMode="auto">
          <a:xfrm>
            <a:off x="5276863" y="4570405"/>
            <a:ext cx="1223963" cy="457200"/>
          </a:xfrm>
          <a:prstGeom prst="roundRect">
            <a:avLst>
              <a:gd name="adj" fmla="val 44116"/>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收费传播流氓软件</a:t>
            </a:r>
          </a:p>
        </p:txBody>
      </p:sp>
      <p:grpSp>
        <p:nvGrpSpPr>
          <p:cNvPr id="22" name="Group 22"/>
          <p:cNvGrpSpPr>
            <a:grpSpLocks/>
          </p:cNvGrpSpPr>
          <p:nvPr/>
        </p:nvGrpSpPr>
        <p:grpSpPr bwMode="auto">
          <a:xfrm>
            <a:off x="7613834" y="2571750"/>
            <a:ext cx="1100137" cy="1179513"/>
            <a:chOff x="3756" y="2024"/>
            <a:chExt cx="783" cy="788"/>
          </a:xfrm>
        </p:grpSpPr>
        <p:sp>
          <p:nvSpPr>
            <p:cNvPr id="24" name="AutoShape 23"/>
            <p:cNvSpPr>
              <a:spLocks noChangeArrowheads="1"/>
            </p:cNvSpPr>
            <p:nvPr/>
          </p:nvSpPr>
          <p:spPr bwMode="auto">
            <a:xfrm>
              <a:off x="4095" y="2062"/>
              <a:ext cx="45" cy="49"/>
            </a:xfrm>
            <a:prstGeom prst="flowChartConnector">
              <a:avLst/>
            </a:prstGeom>
            <a:solidFill>
              <a:schemeClr val="tx2"/>
            </a:solidFill>
            <a:ln w="12700">
              <a:solidFill>
                <a:schemeClr val="tx2"/>
              </a:solidFill>
              <a:round/>
              <a:headEnd/>
              <a:tailEnd/>
            </a:ln>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p>
          </p:txBody>
        </p:sp>
        <p:grpSp>
          <p:nvGrpSpPr>
            <p:cNvPr id="25" name="Group 24"/>
            <p:cNvGrpSpPr>
              <a:grpSpLocks/>
            </p:cNvGrpSpPr>
            <p:nvPr/>
          </p:nvGrpSpPr>
          <p:grpSpPr bwMode="auto">
            <a:xfrm>
              <a:off x="3756" y="2034"/>
              <a:ext cx="783" cy="778"/>
              <a:chOff x="3748" y="2031"/>
              <a:chExt cx="1631" cy="1618"/>
            </a:xfrm>
          </p:grpSpPr>
          <p:sp>
            <p:nvSpPr>
              <p:cNvPr id="27" name="Oval 25"/>
              <p:cNvSpPr>
                <a:spLocks noChangeAspect="1" noChangeArrowheads="1"/>
              </p:cNvSpPr>
              <p:nvPr>
                <p:custDataLst>
                  <p:tags r:id="rId1"/>
                </p:custDataLst>
              </p:nvPr>
            </p:nvSpPr>
            <p:spPr bwMode="blackWhite">
              <a:xfrm rot="16200000" flipV="1">
                <a:off x="3758" y="2027"/>
                <a:ext cx="1612" cy="163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p>
            </p:txBody>
          </p:sp>
          <p:sp>
            <p:nvSpPr>
              <p:cNvPr id="28" name="Arc 26"/>
              <p:cNvSpPr>
                <a:spLocks noChangeAspect="1"/>
              </p:cNvSpPr>
              <p:nvPr>
                <p:custDataLst>
                  <p:tags r:id="rId2"/>
                </p:custDataLst>
              </p:nvPr>
            </p:nvSpPr>
            <p:spPr bwMode="auto">
              <a:xfrm rot="16200000" flipV="1">
                <a:off x="4190" y="1758"/>
                <a:ext cx="806" cy="1352"/>
              </a:xfrm>
              <a:custGeom>
                <a:avLst/>
                <a:gdLst>
                  <a:gd name="T0" fmla="*/ 0 w 21600"/>
                  <a:gd name="T1" fmla="*/ 0 h 35757"/>
                  <a:gd name="T2" fmla="*/ 0 w 21600"/>
                  <a:gd name="T3" fmla="*/ 0 h 35757"/>
                  <a:gd name="T4" fmla="*/ 0 w 21600"/>
                  <a:gd name="T5" fmla="*/ 0 h 35757"/>
                  <a:gd name="T6" fmla="*/ 0 60000 65536"/>
                  <a:gd name="T7" fmla="*/ 0 60000 65536"/>
                  <a:gd name="T8" fmla="*/ 0 60000 65536"/>
                  <a:gd name="T9" fmla="*/ 0 w 21600"/>
                  <a:gd name="T10" fmla="*/ 0 h 35757"/>
                  <a:gd name="T11" fmla="*/ 21600 w 21600"/>
                  <a:gd name="T12" fmla="*/ 35757 h 35757"/>
                </a:gdLst>
                <a:ahLst/>
                <a:cxnLst>
                  <a:cxn ang="T6">
                    <a:pos x="T0" y="T1"/>
                  </a:cxn>
                  <a:cxn ang="T7">
                    <a:pos x="T2" y="T3"/>
                  </a:cxn>
                  <a:cxn ang="T8">
                    <a:pos x="T4" y="T5"/>
                  </a:cxn>
                </a:cxnLst>
                <a:rect l="T9" t="T10" r="T11" b="T12"/>
                <a:pathLst>
                  <a:path w="21600" h="35757" fill="none" extrusionOk="0">
                    <a:moveTo>
                      <a:pt x="11040" y="0"/>
                    </a:moveTo>
                    <a:cubicBezTo>
                      <a:pt x="17587" y="3893"/>
                      <a:pt x="21600" y="10947"/>
                      <a:pt x="21600" y="18565"/>
                    </a:cubicBezTo>
                    <a:cubicBezTo>
                      <a:pt x="21600" y="25312"/>
                      <a:pt x="18447" y="31671"/>
                      <a:pt x="13076" y="35756"/>
                    </a:cubicBezTo>
                  </a:path>
                  <a:path w="21600" h="35757" stroke="0" extrusionOk="0">
                    <a:moveTo>
                      <a:pt x="11040" y="0"/>
                    </a:moveTo>
                    <a:cubicBezTo>
                      <a:pt x="17587" y="3893"/>
                      <a:pt x="21600" y="10947"/>
                      <a:pt x="21600" y="18565"/>
                    </a:cubicBezTo>
                    <a:cubicBezTo>
                      <a:pt x="21600" y="25312"/>
                      <a:pt x="18447" y="31671"/>
                      <a:pt x="13076" y="35756"/>
                    </a:cubicBezTo>
                    <a:lnTo>
                      <a:pt x="0" y="18565"/>
                    </a:lnTo>
                    <a:lnTo>
                      <a:pt x="11040" y="0"/>
                    </a:lnTo>
                    <a:close/>
                  </a:path>
                </a:pathLst>
              </a:custGeom>
              <a:solidFill>
                <a:schemeClr val="tx1"/>
              </a:solidFill>
              <a:ln w="9525">
                <a:solidFill>
                  <a:schemeClr val="tx1"/>
                </a:solidFill>
                <a:round/>
                <a:headEnd/>
                <a:tailEnd/>
              </a:ln>
            </p:spPr>
            <p:txBody>
              <a:bodyPr wrap="none" lIns="0" tIns="0" rIns="0" bIns="0" anchor="ctr">
                <a:spAutoFit/>
              </a:bodyPr>
              <a:lstStyle/>
              <a:p>
                <a:endParaRPr lang="zh-CN" altLang="en-US"/>
              </a:p>
            </p:txBody>
          </p:sp>
        </p:grpSp>
        <p:sp>
          <p:nvSpPr>
            <p:cNvPr id="26" name="Text Box 27"/>
            <p:cNvSpPr txBox="1">
              <a:spLocks noChangeArrowheads="1"/>
            </p:cNvSpPr>
            <p:nvPr/>
          </p:nvSpPr>
          <p:spPr bwMode="auto">
            <a:xfrm>
              <a:off x="3914" y="2024"/>
              <a:ext cx="46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kumimoji="0" lang="zh-CN" altLang="en-US" sz="1400">
                  <a:solidFill>
                    <a:schemeClr val="bg1"/>
                  </a:solidFill>
                  <a:latin typeface="微软雅黑" panose="020B0503020204020204" pitchFamily="34" charset="-122"/>
                  <a:ea typeface="微软雅黑" panose="020B0503020204020204" pitchFamily="34" charset="-122"/>
                </a:rPr>
                <a:t>获取金钱</a:t>
              </a:r>
            </a:p>
          </p:txBody>
        </p:sp>
      </p:grpSp>
      <p:sp>
        <p:nvSpPr>
          <p:cNvPr id="29" name="AutoShape 28"/>
          <p:cNvSpPr>
            <a:spLocks noChangeArrowheads="1"/>
          </p:cNvSpPr>
          <p:nvPr/>
        </p:nvSpPr>
        <p:spPr bwMode="auto">
          <a:xfrm>
            <a:off x="5276863" y="5313357"/>
            <a:ext cx="1223963" cy="457200"/>
          </a:xfrm>
          <a:prstGeom prst="roundRect">
            <a:avLst>
              <a:gd name="adj" fmla="val 44116"/>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拒绝服务攻击</a:t>
            </a:r>
          </a:p>
        </p:txBody>
      </p:sp>
      <p:sp>
        <p:nvSpPr>
          <p:cNvPr id="30" name="AutoShape 29"/>
          <p:cNvSpPr>
            <a:spLocks noChangeArrowheads="1"/>
          </p:cNvSpPr>
          <p:nvPr/>
        </p:nvSpPr>
        <p:spPr bwMode="auto">
          <a:xfrm>
            <a:off x="5286380" y="3813159"/>
            <a:ext cx="1223963" cy="457200"/>
          </a:xfrm>
          <a:prstGeom prst="roundRect">
            <a:avLst>
              <a:gd name="adj" fmla="val 44116"/>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发送垃圾邮件</a:t>
            </a:r>
          </a:p>
        </p:txBody>
      </p:sp>
      <p:grpSp>
        <p:nvGrpSpPr>
          <p:cNvPr id="31" name="Group 42"/>
          <p:cNvGrpSpPr>
            <a:grpSpLocks/>
          </p:cNvGrpSpPr>
          <p:nvPr/>
        </p:nvGrpSpPr>
        <p:grpSpPr bwMode="auto">
          <a:xfrm>
            <a:off x="2968625" y="4598988"/>
            <a:ext cx="1512888" cy="500062"/>
            <a:chOff x="576" y="1296"/>
            <a:chExt cx="1315" cy="315"/>
          </a:xfrm>
        </p:grpSpPr>
        <p:sp>
          <p:nvSpPr>
            <p:cNvPr id="32" name="Rectangle 43"/>
            <p:cNvSpPr>
              <a:spLocks noChangeArrowheads="1"/>
            </p:cNvSpPr>
            <p:nvPr/>
          </p:nvSpPr>
          <p:spPr bwMode="auto">
            <a:xfrm>
              <a:off x="576" y="1296"/>
              <a:ext cx="1315" cy="31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3" name="Rectangle 44"/>
            <p:cNvSpPr>
              <a:spLocks noChangeArrowheads="1"/>
            </p:cNvSpPr>
            <p:nvPr/>
          </p:nvSpPr>
          <p:spPr bwMode="auto">
            <a:xfrm>
              <a:off x="638" y="1329"/>
              <a:ext cx="1236" cy="249"/>
            </a:xfrm>
            <a:prstGeom prst="rect">
              <a:avLst/>
            </a:prstGeom>
            <a:noFill/>
            <a:ln>
              <a:noFill/>
              <a:headEnd/>
              <a:tailEnd/>
            </a:ln>
          </p:spPr>
          <p:style>
            <a:lnRef idx="0">
              <a:schemeClr val="accent2"/>
            </a:lnRef>
            <a:fillRef idx="3">
              <a:schemeClr val="accent2"/>
            </a:fillRef>
            <a:effectRef idx="3">
              <a:schemeClr val="accent2"/>
            </a:effectRef>
            <a:fontRef idx="minor">
              <a:schemeClr val="lt1"/>
            </a:fontRef>
          </p:style>
          <p:txBody>
            <a:bodyPr wrap="none" lIns="92075" tIns="46038" rIns="92075" bIns="46038"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盗取网上银行账户</a:t>
              </a:r>
            </a:p>
          </p:txBody>
        </p:sp>
      </p:grpSp>
      <p:grpSp>
        <p:nvGrpSpPr>
          <p:cNvPr id="34" name="Group 45"/>
          <p:cNvGrpSpPr>
            <a:grpSpLocks/>
          </p:cNvGrpSpPr>
          <p:nvPr/>
        </p:nvGrpSpPr>
        <p:grpSpPr bwMode="auto">
          <a:xfrm>
            <a:off x="2981325" y="5313363"/>
            <a:ext cx="1512888" cy="500062"/>
            <a:chOff x="576" y="1296"/>
            <a:chExt cx="1315" cy="315"/>
          </a:xfrm>
        </p:grpSpPr>
        <p:sp>
          <p:nvSpPr>
            <p:cNvPr id="35" name="Rectangle 46"/>
            <p:cNvSpPr>
              <a:spLocks noChangeArrowheads="1"/>
            </p:cNvSpPr>
            <p:nvPr/>
          </p:nvSpPr>
          <p:spPr bwMode="auto">
            <a:xfrm>
              <a:off x="576" y="1296"/>
              <a:ext cx="1315" cy="315"/>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6" name="Rectangle 47"/>
            <p:cNvSpPr>
              <a:spLocks noChangeArrowheads="1"/>
            </p:cNvSpPr>
            <p:nvPr/>
          </p:nvSpPr>
          <p:spPr bwMode="auto">
            <a:xfrm>
              <a:off x="638" y="1329"/>
              <a:ext cx="1236" cy="249"/>
            </a:xfrm>
            <a:prstGeom prst="rect">
              <a:avLst/>
            </a:prstGeom>
            <a:noFill/>
            <a:ln>
              <a:headEnd/>
              <a:tailEnd/>
            </a:ln>
          </p:spPr>
          <p:style>
            <a:lnRef idx="0">
              <a:schemeClr val="accent2"/>
            </a:lnRef>
            <a:fillRef idx="3">
              <a:schemeClr val="accent2"/>
            </a:fillRef>
            <a:effectRef idx="3">
              <a:schemeClr val="accent2"/>
            </a:effectRef>
            <a:fontRef idx="minor">
              <a:schemeClr val="lt1"/>
            </a:fontRef>
          </p:style>
          <p:txBody>
            <a:bodyPr wrap="none" lIns="92075" tIns="46038" rIns="92075" bIns="46038"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组建僵尸网络</a:t>
              </a:r>
            </a:p>
          </p:txBody>
        </p:sp>
      </p:grpSp>
      <p:sp>
        <p:nvSpPr>
          <p:cNvPr id="37" name="AutoShape 51"/>
          <p:cNvSpPr>
            <a:spLocks noChangeArrowheads="1"/>
          </p:cNvSpPr>
          <p:nvPr/>
        </p:nvSpPr>
        <p:spPr bwMode="auto">
          <a:xfrm>
            <a:off x="6777062" y="4641843"/>
            <a:ext cx="1223962" cy="457200"/>
          </a:xfrm>
          <a:prstGeom prst="roundRect">
            <a:avLst>
              <a:gd name="adj" fmla="val 44116"/>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主动攻击勒索网站</a:t>
            </a:r>
          </a:p>
        </p:txBody>
      </p:sp>
      <p:sp>
        <p:nvSpPr>
          <p:cNvPr id="38" name="AutoShape 52"/>
          <p:cNvSpPr>
            <a:spLocks noChangeArrowheads="1"/>
          </p:cNvSpPr>
          <p:nvPr/>
        </p:nvSpPr>
        <p:spPr bwMode="auto">
          <a:xfrm>
            <a:off x="6786578" y="5313357"/>
            <a:ext cx="1223963" cy="457200"/>
          </a:xfrm>
          <a:prstGeom prst="roundRect">
            <a:avLst>
              <a:gd name="adj" fmla="val 44116"/>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受雇攻击收取佣金</a:t>
            </a:r>
          </a:p>
        </p:txBody>
      </p:sp>
      <p:cxnSp>
        <p:nvCxnSpPr>
          <p:cNvPr id="39" name="AutoShape 53"/>
          <p:cNvCxnSpPr>
            <a:cxnSpLocks noChangeShapeType="1"/>
            <a:endCxn id="14" idx="1"/>
          </p:cNvCxnSpPr>
          <p:nvPr/>
        </p:nvCxnSpPr>
        <p:spPr bwMode="auto">
          <a:xfrm rot="5400000" flipH="1" flipV="1">
            <a:off x="698500" y="1814513"/>
            <a:ext cx="1066800" cy="501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54"/>
          <p:cNvCxnSpPr>
            <a:cxnSpLocks noChangeShapeType="1"/>
          </p:cNvCxnSpPr>
          <p:nvPr/>
        </p:nvCxnSpPr>
        <p:spPr bwMode="auto">
          <a:xfrm>
            <a:off x="2581275" y="1530350"/>
            <a:ext cx="407988" cy="476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55"/>
          <p:cNvCxnSpPr>
            <a:cxnSpLocks noChangeShapeType="1"/>
          </p:cNvCxnSpPr>
          <p:nvPr/>
        </p:nvCxnSpPr>
        <p:spPr bwMode="auto">
          <a:xfrm flipV="1">
            <a:off x="4429125" y="1522413"/>
            <a:ext cx="714375" cy="127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56"/>
          <p:cNvCxnSpPr>
            <a:cxnSpLocks noChangeShapeType="1"/>
            <a:endCxn id="27" idx="4"/>
          </p:cNvCxnSpPr>
          <p:nvPr/>
        </p:nvCxnSpPr>
        <p:spPr bwMode="auto">
          <a:xfrm>
            <a:off x="6364288" y="1522413"/>
            <a:ext cx="125095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 name="AutoShape 74"/>
          <p:cNvCxnSpPr>
            <a:cxnSpLocks noChangeShapeType="1"/>
            <a:endCxn id="27" idx="4"/>
          </p:cNvCxnSpPr>
          <p:nvPr/>
        </p:nvCxnSpPr>
        <p:spPr bwMode="auto">
          <a:xfrm flipV="1">
            <a:off x="6500813" y="3170238"/>
            <a:ext cx="1114425" cy="23717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 name="AutoShape 75"/>
          <p:cNvCxnSpPr>
            <a:cxnSpLocks noChangeShapeType="1"/>
          </p:cNvCxnSpPr>
          <p:nvPr/>
        </p:nvCxnSpPr>
        <p:spPr bwMode="auto">
          <a:xfrm>
            <a:off x="6500813" y="5541963"/>
            <a:ext cx="285750" cy="1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5" name="Group 9"/>
          <p:cNvGrpSpPr>
            <a:grpSpLocks/>
          </p:cNvGrpSpPr>
          <p:nvPr/>
        </p:nvGrpSpPr>
        <p:grpSpPr bwMode="auto">
          <a:xfrm>
            <a:off x="1419225" y="4518025"/>
            <a:ext cx="1152525" cy="666750"/>
            <a:chOff x="930" y="1451"/>
            <a:chExt cx="952" cy="420"/>
          </a:xfrm>
        </p:grpSpPr>
        <p:sp>
          <p:nvSpPr>
            <p:cNvPr id="46" name="AutoShape 10"/>
            <p:cNvSpPr>
              <a:spLocks noChangeArrowheads="1"/>
            </p:cNvSpPr>
            <p:nvPr/>
          </p:nvSpPr>
          <p:spPr bwMode="hidden">
            <a:xfrm>
              <a:off x="930" y="1544"/>
              <a:ext cx="952" cy="327"/>
            </a:xfrm>
            <a:prstGeom prst="roundRect">
              <a:avLst>
                <a:gd name="adj" fmla="val 50000"/>
              </a:avLst>
            </a:prstGeom>
            <a:gradFill rotWithShape="1">
              <a:gsLst>
                <a:gs pos="0">
                  <a:srgbClr val="7A8083"/>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00">
                <a:latin typeface="微软雅黑" panose="020B0503020204020204" pitchFamily="34" charset="-122"/>
                <a:ea typeface="微软雅黑" panose="020B0503020204020204" pitchFamily="34" charset="-122"/>
              </a:endParaRPr>
            </a:p>
          </p:txBody>
        </p:sp>
        <p:sp>
          <p:nvSpPr>
            <p:cNvPr id="47" name="AutoShape 11"/>
            <p:cNvSpPr>
              <a:spLocks noChangeArrowheads="1"/>
            </p:cNvSpPr>
            <p:nvPr/>
          </p:nvSpPr>
          <p:spPr bwMode="gray">
            <a:xfrm>
              <a:off x="933" y="1465"/>
              <a:ext cx="949" cy="257"/>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anchor="ctr">
              <a:spAutoFit/>
            </a:bodyPr>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8" name="Rectangle 12"/>
            <p:cNvSpPr>
              <a:spLocks noChangeArrowheads="1"/>
            </p:cNvSpPr>
            <p:nvPr/>
          </p:nvSpPr>
          <p:spPr bwMode="gray">
            <a:xfrm>
              <a:off x="975" y="1451"/>
              <a:ext cx="8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批量入侵门户网站</a:t>
              </a:r>
            </a:p>
          </p:txBody>
        </p:sp>
      </p:grpSp>
      <p:cxnSp>
        <p:nvCxnSpPr>
          <p:cNvPr id="49" name="AutoShape 53"/>
          <p:cNvCxnSpPr>
            <a:cxnSpLocks noChangeShapeType="1"/>
          </p:cNvCxnSpPr>
          <p:nvPr/>
        </p:nvCxnSpPr>
        <p:spPr bwMode="auto">
          <a:xfrm rot="16200000" flipH="1">
            <a:off x="592931" y="3915569"/>
            <a:ext cx="1217613" cy="4413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50" name="组合 103"/>
          <p:cNvGrpSpPr>
            <a:grpSpLocks/>
          </p:cNvGrpSpPr>
          <p:nvPr/>
        </p:nvGrpSpPr>
        <p:grpSpPr bwMode="auto">
          <a:xfrm>
            <a:off x="2968625" y="2241550"/>
            <a:ext cx="1512888" cy="500063"/>
            <a:chOff x="3428992" y="2270125"/>
            <a:chExt cx="1512887" cy="500063"/>
          </a:xfrm>
        </p:grpSpPr>
        <p:sp>
          <p:nvSpPr>
            <p:cNvPr id="51" name="Rectangle 34"/>
            <p:cNvSpPr>
              <a:spLocks noChangeArrowheads="1"/>
            </p:cNvSpPr>
            <p:nvPr/>
          </p:nvSpPr>
          <p:spPr bwMode="auto">
            <a:xfrm>
              <a:off x="3428992" y="2270125"/>
              <a:ext cx="1512887" cy="50006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2" name="Rectangle 35"/>
            <p:cNvSpPr>
              <a:spLocks noChangeArrowheads="1"/>
            </p:cNvSpPr>
            <p:nvPr/>
          </p:nvSpPr>
          <p:spPr bwMode="auto">
            <a:xfrm>
              <a:off x="3428992" y="2322513"/>
              <a:ext cx="1421999"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盗取虚拟财产</a:t>
              </a:r>
            </a:p>
          </p:txBody>
        </p:sp>
      </p:grpSp>
      <p:sp>
        <p:nvSpPr>
          <p:cNvPr id="53" name="Rectangle 16"/>
          <p:cNvSpPr>
            <a:spLocks noChangeArrowheads="1"/>
          </p:cNvSpPr>
          <p:nvPr/>
        </p:nvSpPr>
        <p:spPr bwMode="gray">
          <a:xfrm>
            <a:off x="2989261" y="1214422"/>
            <a:ext cx="1439863" cy="641350"/>
          </a:xfrm>
          <a:prstGeom prst="rect">
            <a:avLst/>
          </a:prstGeom>
          <a:ln>
            <a:noFill/>
            <a:headEnd/>
            <a:tailEnd/>
          </a:ln>
        </p:spPr>
        <p:style>
          <a:lnRef idx="0">
            <a:schemeClr val="accent2"/>
          </a:lnRef>
          <a:fillRef idx="3">
            <a:schemeClr val="accent2"/>
          </a:fillRef>
          <a:effectRef idx="3">
            <a:schemeClr val="accent2"/>
          </a:effectRef>
          <a:fontRef idx="minor">
            <a:schemeClr val="lt1"/>
          </a:fontRef>
        </p:style>
        <p:txBody>
          <a:bodyPr anchor="ctr" anchorCtr="1">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窃取机密信息</a:t>
            </a:r>
            <a:r>
              <a:rPr kumimoji="0" lang="en-US" altLang="zh-CN" sz="1400">
                <a:latin typeface="微软雅黑" panose="020B0503020204020204" pitchFamily="34" charset="-122"/>
                <a:ea typeface="微软雅黑" panose="020B0503020204020204" pitchFamily="34" charset="-122"/>
              </a:rPr>
              <a:t>(</a:t>
            </a:r>
            <a:r>
              <a:rPr kumimoji="0" lang="zh-CN" altLang="en-US" sz="1400">
                <a:latin typeface="微软雅黑" panose="020B0503020204020204" pitchFamily="34" charset="-122"/>
                <a:ea typeface="微软雅黑" panose="020B0503020204020204" pitchFamily="34" charset="-122"/>
              </a:rPr>
              <a:t>图纸、财务报表等）</a:t>
            </a:r>
            <a:endParaRPr kumimoji="0" lang="en-US" altLang="zh-CN" sz="1400">
              <a:latin typeface="微软雅黑" panose="020B0503020204020204" pitchFamily="34" charset="-122"/>
              <a:ea typeface="微软雅黑" panose="020B0503020204020204" pitchFamily="34" charset="-122"/>
            </a:endParaRPr>
          </a:p>
        </p:txBody>
      </p:sp>
      <p:grpSp>
        <p:nvGrpSpPr>
          <p:cNvPr id="54" name="组合 104"/>
          <p:cNvGrpSpPr>
            <a:grpSpLocks/>
          </p:cNvGrpSpPr>
          <p:nvPr/>
        </p:nvGrpSpPr>
        <p:grpSpPr bwMode="auto">
          <a:xfrm>
            <a:off x="2987675" y="3027363"/>
            <a:ext cx="1512888" cy="500062"/>
            <a:chOff x="3416302" y="3082925"/>
            <a:chExt cx="1512888" cy="500063"/>
          </a:xfrm>
        </p:grpSpPr>
        <p:sp>
          <p:nvSpPr>
            <p:cNvPr id="55" name="Rectangle 37"/>
            <p:cNvSpPr>
              <a:spLocks noChangeArrowheads="1"/>
            </p:cNvSpPr>
            <p:nvPr/>
          </p:nvSpPr>
          <p:spPr bwMode="auto">
            <a:xfrm>
              <a:off x="3416302" y="3082925"/>
              <a:ext cx="1512888" cy="50006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6" name="Rectangle 38"/>
            <p:cNvSpPr>
              <a:spLocks noChangeArrowheads="1"/>
            </p:cNvSpPr>
            <p:nvPr/>
          </p:nvSpPr>
          <p:spPr bwMode="auto">
            <a:xfrm>
              <a:off x="3487632" y="3135313"/>
              <a:ext cx="14220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盗取个人信息</a:t>
              </a:r>
            </a:p>
          </p:txBody>
        </p:sp>
      </p:grpSp>
      <p:grpSp>
        <p:nvGrpSpPr>
          <p:cNvPr id="57" name="组合 106"/>
          <p:cNvGrpSpPr>
            <a:grpSpLocks/>
          </p:cNvGrpSpPr>
          <p:nvPr/>
        </p:nvGrpSpPr>
        <p:grpSpPr bwMode="auto">
          <a:xfrm>
            <a:off x="2928938" y="3813175"/>
            <a:ext cx="1539875" cy="500063"/>
            <a:chOff x="3500430" y="3895725"/>
            <a:chExt cx="1539876" cy="500063"/>
          </a:xfrm>
        </p:grpSpPr>
        <p:sp>
          <p:nvSpPr>
            <p:cNvPr id="58" name="Rectangle 40"/>
            <p:cNvSpPr>
              <a:spLocks noChangeArrowheads="1"/>
            </p:cNvSpPr>
            <p:nvPr/>
          </p:nvSpPr>
          <p:spPr bwMode="auto">
            <a:xfrm>
              <a:off x="3527418" y="3895725"/>
              <a:ext cx="1512888" cy="500063"/>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9" name="Rectangle 41"/>
            <p:cNvSpPr>
              <a:spLocks noChangeArrowheads="1"/>
            </p:cNvSpPr>
            <p:nvPr/>
          </p:nvSpPr>
          <p:spPr bwMode="auto">
            <a:xfrm>
              <a:off x="3500430" y="3948113"/>
              <a:ext cx="1539876"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盗取证券交易账户</a:t>
              </a:r>
            </a:p>
          </p:txBody>
        </p:sp>
      </p:grpSp>
      <p:cxnSp>
        <p:nvCxnSpPr>
          <p:cNvPr id="60" name="AutoShape 53"/>
          <p:cNvCxnSpPr>
            <a:cxnSpLocks noChangeShapeType="1"/>
            <a:endCxn id="52" idx="1"/>
          </p:cNvCxnSpPr>
          <p:nvPr/>
        </p:nvCxnSpPr>
        <p:spPr bwMode="auto">
          <a:xfrm flipV="1">
            <a:off x="2571750" y="2490788"/>
            <a:ext cx="396875" cy="22542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53"/>
          <p:cNvCxnSpPr>
            <a:cxnSpLocks noChangeShapeType="1"/>
            <a:endCxn id="56" idx="1"/>
          </p:cNvCxnSpPr>
          <p:nvPr/>
        </p:nvCxnSpPr>
        <p:spPr bwMode="auto">
          <a:xfrm flipV="1">
            <a:off x="2571750" y="3276600"/>
            <a:ext cx="487363" cy="146843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2" name="AutoShape 53"/>
          <p:cNvCxnSpPr>
            <a:cxnSpLocks noChangeShapeType="1"/>
          </p:cNvCxnSpPr>
          <p:nvPr/>
        </p:nvCxnSpPr>
        <p:spPr bwMode="auto">
          <a:xfrm flipV="1">
            <a:off x="2571750" y="4062413"/>
            <a:ext cx="384175" cy="6826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53"/>
          <p:cNvCxnSpPr>
            <a:cxnSpLocks noChangeShapeType="1"/>
          </p:cNvCxnSpPr>
          <p:nvPr/>
        </p:nvCxnSpPr>
        <p:spPr bwMode="auto">
          <a:xfrm>
            <a:off x="2571750" y="4745038"/>
            <a:ext cx="468313" cy="1031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4" name="AutoShape 53"/>
          <p:cNvCxnSpPr>
            <a:cxnSpLocks noChangeShapeType="1"/>
          </p:cNvCxnSpPr>
          <p:nvPr/>
        </p:nvCxnSpPr>
        <p:spPr bwMode="auto">
          <a:xfrm>
            <a:off x="2571750" y="4745038"/>
            <a:ext cx="481013" cy="81756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 name="AutoShape 53"/>
          <p:cNvCxnSpPr>
            <a:cxnSpLocks noChangeShapeType="1"/>
          </p:cNvCxnSpPr>
          <p:nvPr/>
        </p:nvCxnSpPr>
        <p:spPr bwMode="auto">
          <a:xfrm flipV="1">
            <a:off x="4494213" y="5541963"/>
            <a:ext cx="782637" cy="2063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 name="AutoShape 53"/>
          <p:cNvCxnSpPr>
            <a:cxnSpLocks noChangeShapeType="1"/>
          </p:cNvCxnSpPr>
          <p:nvPr/>
        </p:nvCxnSpPr>
        <p:spPr bwMode="auto">
          <a:xfrm flipV="1">
            <a:off x="4475163" y="4799013"/>
            <a:ext cx="801687" cy="7635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 name="AutoShape 53"/>
          <p:cNvCxnSpPr>
            <a:cxnSpLocks noChangeShapeType="1"/>
          </p:cNvCxnSpPr>
          <p:nvPr/>
        </p:nvCxnSpPr>
        <p:spPr bwMode="auto">
          <a:xfrm flipV="1">
            <a:off x="4494213" y="4041775"/>
            <a:ext cx="792162" cy="1520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8" name="AutoShape 53"/>
          <p:cNvCxnSpPr>
            <a:cxnSpLocks noChangeShapeType="1"/>
          </p:cNvCxnSpPr>
          <p:nvPr/>
        </p:nvCxnSpPr>
        <p:spPr bwMode="auto">
          <a:xfrm flipV="1">
            <a:off x="4475163" y="3300413"/>
            <a:ext cx="739775" cy="22621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9" name="AutoShape 29"/>
          <p:cNvSpPr>
            <a:spLocks noChangeArrowheads="1"/>
          </p:cNvSpPr>
          <p:nvPr/>
        </p:nvSpPr>
        <p:spPr bwMode="auto">
          <a:xfrm>
            <a:off x="5205425" y="2257420"/>
            <a:ext cx="1223963" cy="457200"/>
          </a:xfrm>
          <a:prstGeom prst="roundRect">
            <a:avLst>
              <a:gd name="adj" fmla="val 44116"/>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p>
            <a:pPr eaLnBrk="0" hangingPunct="0">
              <a:lnSpc>
                <a:spcPct val="85000"/>
              </a:lnSpc>
              <a:buClr>
                <a:srgbClr val="3641AD"/>
              </a:buClr>
              <a:defRPr/>
            </a:pPr>
            <a:r>
              <a:rPr lang="zh-CN" altLang="en-US" sz="1400">
                <a:solidFill>
                  <a:schemeClr val="tx1"/>
                </a:solidFill>
                <a:latin typeface="微软雅黑" panose="020B0503020204020204" pitchFamily="34" charset="-122"/>
                <a:ea typeface="微软雅黑" panose="020B0503020204020204" pitchFamily="34" charset="-122"/>
              </a:rPr>
              <a:t>出售</a:t>
            </a:r>
          </a:p>
        </p:txBody>
      </p:sp>
      <p:cxnSp>
        <p:nvCxnSpPr>
          <p:cNvPr id="70" name="AutoShape 53"/>
          <p:cNvCxnSpPr>
            <a:cxnSpLocks noChangeShapeType="1"/>
          </p:cNvCxnSpPr>
          <p:nvPr/>
        </p:nvCxnSpPr>
        <p:spPr bwMode="auto">
          <a:xfrm flipV="1">
            <a:off x="4462463" y="3300413"/>
            <a:ext cx="752475" cy="154781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 name="AutoShape 53"/>
          <p:cNvCxnSpPr>
            <a:cxnSpLocks noChangeShapeType="1"/>
            <a:stCxn id="59" idx="3"/>
          </p:cNvCxnSpPr>
          <p:nvPr/>
        </p:nvCxnSpPr>
        <p:spPr bwMode="auto">
          <a:xfrm flipV="1">
            <a:off x="4468813" y="3300413"/>
            <a:ext cx="746125" cy="7620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 name="AutoShape 53"/>
          <p:cNvCxnSpPr>
            <a:cxnSpLocks noChangeShapeType="1"/>
          </p:cNvCxnSpPr>
          <p:nvPr/>
        </p:nvCxnSpPr>
        <p:spPr bwMode="auto">
          <a:xfrm flipV="1">
            <a:off x="4500563" y="2486025"/>
            <a:ext cx="704850" cy="7905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 name="AutoShape 53"/>
          <p:cNvCxnSpPr>
            <a:cxnSpLocks noChangeShapeType="1"/>
          </p:cNvCxnSpPr>
          <p:nvPr/>
        </p:nvCxnSpPr>
        <p:spPr bwMode="auto">
          <a:xfrm flipV="1">
            <a:off x="4481513" y="2486025"/>
            <a:ext cx="723900" cy="476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4" name="AutoShape 74"/>
          <p:cNvCxnSpPr>
            <a:cxnSpLocks noChangeShapeType="1"/>
            <a:endCxn id="27" idx="4"/>
          </p:cNvCxnSpPr>
          <p:nvPr/>
        </p:nvCxnSpPr>
        <p:spPr bwMode="auto">
          <a:xfrm flipV="1">
            <a:off x="6500813" y="3170238"/>
            <a:ext cx="1114425" cy="16287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 name="AutoShape 74"/>
          <p:cNvCxnSpPr>
            <a:cxnSpLocks noChangeShapeType="1"/>
            <a:endCxn id="27" idx="4"/>
          </p:cNvCxnSpPr>
          <p:nvPr/>
        </p:nvCxnSpPr>
        <p:spPr bwMode="auto">
          <a:xfrm flipV="1">
            <a:off x="6510338" y="3170238"/>
            <a:ext cx="1104900" cy="87153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6" name="AutoShape 74"/>
          <p:cNvCxnSpPr>
            <a:cxnSpLocks noChangeShapeType="1"/>
            <a:endCxn id="27" idx="4"/>
          </p:cNvCxnSpPr>
          <p:nvPr/>
        </p:nvCxnSpPr>
        <p:spPr bwMode="auto">
          <a:xfrm>
            <a:off x="6429375" y="2486025"/>
            <a:ext cx="1185863" cy="68421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 name="AutoShape 74"/>
          <p:cNvCxnSpPr>
            <a:cxnSpLocks noChangeShapeType="1"/>
            <a:endCxn id="27" idx="4"/>
          </p:cNvCxnSpPr>
          <p:nvPr/>
        </p:nvCxnSpPr>
        <p:spPr bwMode="auto">
          <a:xfrm rot="5400000" flipH="1" flipV="1">
            <a:off x="6435725" y="4133851"/>
            <a:ext cx="2143125" cy="2159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8" name="AutoShape 29"/>
          <p:cNvSpPr>
            <a:spLocks noChangeArrowheads="1"/>
          </p:cNvSpPr>
          <p:nvPr/>
        </p:nvSpPr>
        <p:spPr bwMode="auto">
          <a:xfrm>
            <a:off x="5214942" y="3071810"/>
            <a:ext cx="1223963" cy="457200"/>
          </a:xfrm>
          <a:prstGeom prst="roundRect">
            <a:avLst>
              <a:gd name="adj" fmla="val 44116"/>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0" hangingPunct="0">
              <a:lnSpc>
                <a:spcPct val="85000"/>
              </a:lnSpc>
              <a:buClr>
                <a:srgbClr val="3641AD"/>
              </a:buClr>
            </a:pPr>
            <a:r>
              <a:rPr kumimoji="0" lang="zh-CN" altLang="en-US" sz="1400">
                <a:latin typeface="微软雅黑" panose="020B0503020204020204" pitchFamily="34" charset="-122"/>
                <a:ea typeface="微软雅黑" panose="020B0503020204020204" pitchFamily="34" charset="-122"/>
              </a:rPr>
              <a:t>洗钱</a:t>
            </a:r>
          </a:p>
        </p:txBody>
      </p:sp>
    </p:spTree>
    <p:extLst>
      <p:ext uri="{BB962C8B-B14F-4D97-AF65-F5344CB8AC3E}">
        <p14:creationId xmlns:p14="http://schemas.microsoft.com/office/powerpoint/2010/main" val="300246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3398592875"/>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6989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基础术语</a:t>
            </a:r>
          </a:p>
        </p:txBody>
      </p:sp>
      <p:sp>
        <p:nvSpPr>
          <p:cNvPr id="19" name="文本框 18"/>
          <p:cNvSpPr txBox="1"/>
          <p:nvPr/>
        </p:nvSpPr>
        <p:spPr>
          <a:xfrm>
            <a:off x="468312" y="1207006"/>
            <a:ext cx="8207375" cy="4247317"/>
          </a:xfrm>
          <a:prstGeom prst="rect">
            <a:avLst/>
          </a:prstGeom>
          <a:noFill/>
        </p:spPr>
        <p:txBody>
          <a:bodyPr wrap="square" rtlCol="0">
            <a:spAutoFit/>
          </a:bodyPr>
          <a:lstStyle/>
          <a:p>
            <a:pPr>
              <a:lnSpc>
                <a:spcPct val="150000"/>
              </a:lnSpc>
              <a:buFontTx/>
              <a:buChar char="•"/>
            </a:pPr>
            <a:r>
              <a:rPr lang="zh-CN" altLang="en-US" sz="2000">
                <a:latin typeface="微软雅黑" panose="020B0503020204020204" pitchFamily="34" charset="-122"/>
                <a:ea typeface="微软雅黑" panose="020B0503020204020204" pitchFamily="34" charset="-122"/>
              </a:rPr>
              <a:t> 后门</a:t>
            </a:r>
          </a:p>
          <a:p>
            <a:pPr>
              <a:lnSpc>
                <a:spcPct val="150000"/>
              </a:lnSpc>
              <a:buFontTx/>
              <a:buChar char="•"/>
            </a:pPr>
            <a:r>
              <a:rPr lang="zh-CN" altLang="en-US" sz="2000">
                <a:latin typeface="微软雅黑" panose="020B0503020204020204" pitchFamily="34" charset="-122"/>
                <a:ea typeface="微软雅黑" panose="020B0503020204020204" pitchFamily="34" charset="-122"/>
              </a:rPr>
              <a:t> webshell</a:t>
            </a:r>
          </a:p>
          <a:p>
            <a:pPr>
              <a:lnSpc>
                <a:spcPct val="150000"/>
              </a:lnSpc>
              <a:buFontTx/>
              <a:buChar char="•"/>
            </a:pPr>
            <a:r>
              <a:rPr lang="zh-CN" altLang="en-US" sz="2000">
                <a:latin typeface="微软雅黑" panose="020B0503020204020204" pitchFamily="34" charset="-122"/>
                <a:ea typeface="微软雅黑" panose="020B0503020204020204" pitchFamily="34" charset="-122"/>
              </a:rPr>
              <a:t> 0day</a:t>
            </a:r>
          </a:p>
          <a:p>
            <a:pPr>
              <a:lnSpc>
                <a:spcPct val="150000"/>
              </a:lnSpc>
              <a:buFontTx/>
              <a:buChar char="•"/>
            </a:pPr>
            <a:r>
              <a:rPr lang="zh-CN" altLang="en-US" sz="2000">
                <a:latin typeface="微软雅黑" panose="020B0503020204020204" pitchFamily="34" charset="-122"/>
                <a:ea typeface="微软雅黑" panose="020B0503020204020204" pitchFamily="34" charset="-122"/>
              </a:rPr>
              <a:t> exploit</a:t>
            </a:r>
          </a:p>
          <a:p>
            <a:pPr>
              <a:lnSpc>
                <a:spcPct val="150000"/>
              </a:lnSpc>
              <a:buFontTx/>
              <a:buChar char="•"/>
            </a:pPr>
            <a:r>
              <a:rPr lang="zh-CN" altLang="en-US" sz="2000">
                <a:latin typeface="微软雅黑" panose="020B0503020204020204" pitchFamily="34" charset="-122"/>
                <a:ea typeface="微软雅黑" panose="020B0503020204020204" pitchFamily="34" charset="-122"/>
              </a:rPr>
              <a:t> 提权</a:t>
            </a:r>
          </a:p>
          <a:p>
            <a:pPr>
              <a:lnSpc>
                <a:spcPct val="150000"/>
              </a:lnSpc>
              <a:buFontTx/>
              <a:buChar char="•"/>
            </a:pPr>
            <a:r>
              <a:rPr lang="zh-CN" altLang="en-US" sz="2000">
                <a:latin typeface="微软雅黑" panose="020B0503020204020204" pitchFamily="34" charset="-122"/>
                <a:ea typeface="微软雅黑" panose="020B0503020204020204" pitchFamily="34" charset="-122"/>
              </a:rPr>
              <a:t> 跳板</a:t>
            </a:r>
          </a:p>
          <a:p>
            <a:pPr>
              <a:lnSpc>
                <a:spcPct val="150000"/>
              </a:lnSpc>
              <a:buFontTx/>
              <a:buChar char="•"/>
            </a:pPr>
            <a:r>
              <a:rPr lang="zh-CN" altLang="en-US" sz="2000">
                <a:latin typeface="微软雅黑" panose="020B0503020204020204" pitchFamily="34" charset="-122"/>
                <a:ea typeface="微软雅黑" panose="020B0503020204020204" pitchFamily="34" charset="-122"/>
              </a:rPr>
              <a:t> 拖库</a:t>
            </a:r>
          </a:p>
          <a:p>
            <a:pPr>
              <a:lnSpc>
                <a:spcPct val="150000"/>
              </a:lnSpc>
              <a:buFontTx/>
              <a:buChar char="•"/>
            </a:pPr>
            <a:r>
              <a:rPr lang="zh-CN" altLang="en-US" sz="2000">
                <a:latin typeface="微软雅黑" panose="020B0503020204020204" pitchFamily="34" charset="-122"/>
                <a:ea typeface="微软雅黑" panose="020B0503020204020204" pitchFamily="34" charset="-122"/>
              </a:rPr>
              <a:t> 社会工程学</a:t>
            </a:r>
          </a:p>
          <a:p>
            <a:pPr>
              <a:lnSpc>
                <a:spcPct val="150000"/>
              </a:lnSpc>
              <a:buFontTx/>
              <a:buChar char="•"/>
            </a:pPr>
            <a:r>
              <a:rPr lang="en-US" altLang="zh-CN" sz="2000">
                <a:latin typeface="微软雅黑" panose="020B0503020204020204" pitchFamily="34" charset="-122"/>
                <a:ea typeface="微软雅黑" panose="020B0503020204020204" pitchFamily="34" charset="-122"/>
              </a:rPr>
              <a:t> apt</a:t>
            </a:r>
            <a:r>
              <a:rPr lang="zh-CN" altLang="en-US" sz="2000">
                <a:latin typeface="微软雅黑" panose="020B0503020204020204" pitchFamily="34" charset="-122"/>
                <a:ea typeface="微软雅黑" panose="020B0503020204020204" pitchFamily="34" charset="-122"/>
              </a:rPr>
              <a:t>攻击</a:t>
            </a:r>
          </a:p>
        </p:txBody>
      </p:sp>
    </p:spTree>
    <p:extLst>
      <p:ext uri="{BB962C8B-B14F-4D97-AF65-F5344CB8AC3E}">
        <p14:creationId xmlns:p14="http://schemas.microsoft.com/office/powerpoint/2010/main" val="96475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主流的攻击手段</a:t>
            </a:r>
          </a:p>
        </p:txBody>
      </p:sp>
      <p:sp>
        <p:nvSpPr>
          <p:cNvPr id="8" name="矩形 3"/>
          <p:cNvSpPr>
            <a:spLocks noChangeArrowheads="1"/>
          </p:cNvSpPr>
          <p:nvPr/>
        </p:nvSpPr>
        <p:spPr bwMode="auto">
          <a:xfrm>
            <a:off x="328844" y="4426213"/>
            <a:ext cx="5113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微软雅黑" panose="020B0503020204020204" pitchFamily="34" charset="-122"/>
                <a:ea typeface="微软雅黑" panose="020B0503020204020204" pitchFamily="34" charset="-122"/>
              </a:rPr>
              <a:t>主流攻击手段：基于应用层</a:t>
            </a:r>
          </a:p>
        </p:txBody>
      </p:sp>
      <p:sp>
        <p:nvSpPr>
          <p:cNvPr id="9" name="Freeform 120"/>
          <p:cNvSpPr>
            <a:spLocks/>
          </p:cNvSpPr>
          <p:nvPr/>
        </p:nvSpPr>
        <p:spPr bwMode="auto">
          <a:xfrm>
            <a:off x="5009763" y="4903788"/>
            <a:ext cx="1601788" cy="1514475"/>
          </a:xfrm>
          <a:custGeom>
            <a:avLst/>
            <a:gdLst>
              <a:gd name="T0" fmla="*/ 2147483646 w 1009"/>
              <a:gd name="T1" fmla="*/ 0 h 954"/>
              <a:gd name="T2" fmla="*/ 0 w 1009"/>
              <a:gd name="T3" fmla="*/ 2147483646 h 954"/>
              <a:gd name="T4" fmla="*/ 2147483646 w 1009"/>
              <a:gd name="T5" fmla="*/ 2147483646 h 954"/>
              <a:gd name="T6" fmla="*/ 2147483646 w 1009"/>
              <a:gd name="T7" fmla="*/ 2147483646 h 954"/>
              <a:gd name="T8" fmla="*/ 2147483646 w 1009"/>
              <a:gd name="T9" fmla="*/ 0 h 954"/>
              <a:gd name="T10" fmla="*/ 0 60000 65536"/>
              <a:gd name="T11" fmla="*/ 0 60000 65536"/>
              <a:gd name="T12" fmla="*/ 0 60000 65536"/>
              <a:gd name="T13" fmla="*/ 0 60000 65536"/>
              <a:gd name="T14" fmla="*/ 0 60000 65536"/>
              <a:gd name="T15" fmla="*/ 0 w 1009"/>
              <a:gd name="T16" fmla="*/ 0 h 954"/>
              <a:gd name="T17" fmla="*/ 1009 w 1009"/>
              <a:gd name="T18" fmla="*/ 954 h 954"/>
            </a:gdLst>
            <a:ahLst/>
            <a:cxnLst>
              <a:cxn ang="T10">
                <a:pos x="T0" y="T1"/>
              </a:cxn>
              <a:cxn ang="T11">
                <a:pos x="T2" y="T3"/>
              </a:cxn>
              <a:cxn ang="T12">
                <a:pos x="T4" y="T5"/>
              </a:cxn>
              <a:cxn ang="T13">
                <a:pos x="T6" y="T7"/>
              </a:cxn>
              <a:cxn ang="T14">
                <a:pos x="T8" y="T9"/>
              </a:cxn>
            </a:cxnLst>
            <a:rect l="T15" t="T16" r="T17" b="T18"/>
            <a:pathLst>
              <a:path w="1009" h="954">
                <a:moveTo>
                  <a:pt x="421" y="0"/>
                </a:moveTo>
                <a:lnTo>
                  <a:pt x="0" y="683"/>
                </a:lnTo>
                <a:lnTo>
                  <a:pt x="326" y="954"/>
                </a:lnTo>
                <a:lnTo>
                  <a:pt x="1009" y="954"/>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lstStyle/>
          <a:p>
            <a:endParaRPr lang="zh-CN" altLang="en-US"/>
          </a:p>
        </p:txBody>
      </p:sp>
      <p:graphicFrame>
        <p:nvGraphicFramePr>
          <p:cNvPr id="10" name="内容占位符 5"/>
          <p:cNvGraphicFramePr>
            <a:graphicFrameLocks/>
          </p:cNvGraphicFramePr>
          <p:nvPr>
            <p:extLst>
              <p:ext uri="{D42A27DB-BD31-4B8C-83A1-F6EECF244321}">
                <p14:modId xmlns:p14="http://schemas.microsoft.com/office/powerpoint/2010/main" val="275007328"/>
              </p:ext>
            </p:extLst>
          </p:nvPr>
        </p:nvGraphicFramePr>
        <p:xfrm>
          <a:off x="2570048" y="1480691"/>
          <a:ext cx="8043862" cy="43973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6378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主流的攻击手段</a:t>
            </a:r>
          </a:p>
        </p:txBody>
      </p:sp>
      <p:sp>
        <p:nvSpPr>
          <p:cNvPr id="9" name="Freeform 120"/>
          <p:cNvSpPr>
            <a:spLocks/>
          </p:cNvSpPr>
          <p:nvPr/>
        </p:nvSpPr>
        <p:spPr bwMode="auto">
          <a:xfrm>
            <a:off x="5009763" y="4903788"/>
            <a:ext cx="1601788" cy="1514475"/>
          </a:xfrm>
          <a:custGeom>
            <a:avLst/>
            <a:gdLst>
              <a:gd name="T0" fmla="*/ 2147483646 w 1009"/>
              <a:gd name="T1" fmla="*/ 0 h 954"/>
              <a:gd name="T2" fmla="*/ 0 w 1009"/>
              <a:gd name="T3" fmla="*/ 2147483646 h 954"/>
              <a:gd name="T4" fmla="*/ 2147483646 w 1009"/>
              <a:gd name="T5" fmla="*/ 2147483646 h 954"/>
              <a:gd name="T6" fmla="*/ 2147483646 w 1009"/>
              <a:gd name="T7" fmla="*/ 2147483646 h 954"/>
              <a:gd name="T8" fmla="*/ 2147483646 w 1009"/>
              <a:gd name="T9" fmla="*/ 0 h 954"/>
              <a:gd name="T10" fmla="*/ 0 60000 65536"/>
              <a:gd name="T11" fmla="*/ 0 60000 65536"/>
              <a:gd name="T12" fmla="*/ 0 60000 65536"/>
              <a:gd name="T13" fmla="*/ 0 60000 65536"/>
              <a:gd name="T14" fmla="*/ 0 60000 65536"/>
              <a:gd name="T15" fmla="*/ 0 w 1009"/>
              <a:gd name="T16" fmla="*/ 0 h 954"/>
              <a:gd name="T17" fmla="*/ 1009 w 1009"/>
              <a:gd name="T18" fmla="*/ 954 h 954"/>
            </a:gdLst>
            <a:ahLst/>
            <a:cxnLst>
              <a:cxn ang="T10">
                <a:pos x="T0" y="T1"/>
              </a:cxn>
              <a:cxn ang="T11">
                <a:pos x="T2" y="T3"/>
              </a:cxn>
              <a:cxn ang="T12">
                <a:pos x="T4" y="T5"/>
              </a:cxn>
              <a:cxn ang="T13">
                <a:pos x="T6" y="T7"/>
              </a:cxn>
              <a:cxn ang="T14">
                <a:pos x="T8" y="T9"/>
              </a:cxn>
            </a:cxnLst>
            <a:rect l="T15" t="T16" r="T17" b="T18"/>
            <a:pathLst>
              <a:path w="1009" h="954">
                <a:moveTo>
                  <a:pt x="421" y="0"/>
                </a:moveTo>
                <a:lnTo>
                  <a:pt x="0" y="683"/>
                </a:lnTo>
                <a:lnTo>
                  <a:pt x="326" y="954"/>
                </a:lnTo>
                <a:lnTo>
                  <a:pt x="1009" y="954"/>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6" tIns="45703" rIns="91406" bIns="45703"/>
          <a:lstStyle/>
          <a:p>
            <a:endParaRPr lang="zh-CN" altLang="en-US"/>
          </a:p>
        </p:txBody>
      </p:sp>
      <p:graphicFrame>
        <p:nvGraphicFramePr>
          <p:cNvPr id="13" name="内容占位符 5"/>
          <p:cNvGraphicFramePr>
            <a:graphicFrameLocks/>
          </p:cNvGraphicFramePr>
          <p:nvPr>
            <p:extLst>
              <p:ext uri="{D42A27DB-BD31-4B8C-83A1-F6EECF244321}">
                <p14:modId xmlns:p14="http://schemas.microsoft.com/office/powerpoint/2010/main" val="3374086217"/>
              </p:ext>
            </p:extLst>
          </p:nvPr>
        </p:nvGraphicFramePr>
        <p:xfrm>
          <a:off x="2614655" y="1480691"/>
          <a:ext cx="8043862" cy="43973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矩形 3"/>
          <p:cNvSpPr>
            <a:spLocks noChangeArrowheads="1"/>
          </p:cNvSpPr>
          <p:nvPr/>
        </p:nvSpPr>
        <p:spPr bwMode="auto">
          <a:xfrm>
            <a:off x="261938" y="4515426"/>
            <a:ext cx="511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微软雅黑" panose="020B0503020204020204" pitchFamily="34" charset="-122"/>
                <a:ea typeface="微软雅黑" panose="020B0503020204020204" pitchFamily="34" charset="-122"/>
              </a:rPr>
              <a:t>主流攻的击手段：基于网络层和主机层</a:t>
            </a:r>
          </a:p>
        </p:txBody>
      </p:sp>
    </p:spTree>
    <p:extLst>
      <p:ext uri="{BB962C8B-B14F-4D97-AF65-F5344CB8AC3E}">
        <p14:creationId xmlns:p14="http://schemas.microsoft.com/office/powerpoint/2010/main" val="108782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1211971184"/>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4988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chemeClr val="tx2">
                    <a:lumMod val="60000"/>
                    <a:lumOff val="40000"/>
                  </a:schemeClr>
                </a:solidFill>
                <a:latin typeface="微软雅黑"/>
                <a:ea typeface="微软雅黑"/>
                <a:cs typeface="微软雅黑"/>
              </a:rPr>
              <a:t>目录</a:t>
            </a:r>
            <a:endParaRPr kumimoji="1" lang="zh-CN" altLang="en-US" sz="2800" dirty="0">
              <a:solidFill>
                <a:schemeClr val="tx2">
                  <a:lumMod val="60000"/>
                  <a:lumOff val="40000"/>
                </a:schemeClr>
              </a:solidFill>
              <a:latin typeface="微软雅黑"/>
              <a:ea typeface="微软雅黑"/>
              <a:cs typeface="微软雅黑"/>
            </a:endParaRPr>
          </a:p>
        </p:txBody>
      </p:sp>
      <p:graphicFrame>
        <p:nvGraphicFramePr>
          <p:cNvPr id="2" name="图示 1"/>
          <p:cNvGraphicFramePr/>
          <p:nvPr>
            <p:extLst>
              <p:ext uri="{D42A27DB-BD31-4B8C-83A1-F6EECF244321}">
                <p14:modId xmlns:p14="http://schemas.microsoft.com/office/powerpoint/2010/main" val="180461224"/>
              </p:ext>
            </p:extLst>
          </p:nvPr>
        </p:nvGraphicFramePr>
        <p:xfrm>
          <a:off x="468313" y="1096171"/>
          <a:ext cx="8207375" cy="52363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62555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渗透测试的分类</a:t>
            </a:r>
          </a:p>
        </p:txBody>
      </p:sp>
      <p:sp>
        <p:nvSpPr>
          <p:cNvPr id="19" name="文本框 18"/>
          <p:cNvSpPr txBox="1"/>
          <p:nvPr/>
        </p:nvSpPr>
        <p:spPr>
          <a:xfrm>
            <a:off x="468312" y="1207006"/>
            <a:ext cx="8207375" cy="2308324"/>
          </a:xfrm>
          <a:prstGeom prst="rect">
            <a:avLst/>
          </a:prstGeom>
          <a:noFill/>
        </p:spPr>
        <p:txBody>
          <a:bodyPr wrap="square" rtlCol="0">
            <a:spAutoFit/>
          </a:bodyPr>
          <a:lstStyle/>
          <a:p>
            <a:endParaRPr lang="en-US" altLang="zh-CN" sz="3600">
              <a:latin typeface="微软雅黑" panose="020B0503020204020204" pitchFamily="34" charset="-122"/>
              <a:ea typeface="微软雅黑" panose="020B0503020204020204" pitchFamily="34" charset="-122"/>
            </a:endParaRPr>
          </a:p>
          <a:p>
            <a:endParaRPr lang="en-US" altLang="zh-CN" sz="3600">
              <a:latin typeface="微软雅黑" panose="020B0503020204020204" pitchFamily="34" charset="-122"/>
              <a:ea typeface="微软雅黑" panose="020B0503020204020204" pitchFamily="34" charset="-122"/>
            </a:endParaRPr>
          </a:p>
          <a:p>
            <a:endParaRPr lang="en-US" altLang="zh-CN" sz="3600">
              <a:latin typeface="微软雅黑" panose="020B0503020204020204" pitchFamily="34" charset="-122"/>
              <a:ea typeface="微软雅黑" panose="020B0503020204020204" pitchFamily="34" charset="-122"/>
            </a:endParaRPr>
          </a:p>
          <a:p>
            <a:r>
              <a:rPr lang="zh-CN" altLang="en-US" sz="3600">
                <a:latin typeface="微软雅黑" panose="020B0503020204020204" pitchFamily="34" charset="-122"/>
                <a:ea typeface="微软雅黑" panose="020B0503020204020204" pitchFamily="34" charset="-122"/>
              </a:rPr>
              <a:t>什么是渗透测试？</a:t>
            </a:r>
          </a:p>
        </p:txBody>
      </p:sp>
    </p:spTree>
    <p:extLst>
      <p:ext uri="{BB962C8B-B14F-4D97-AF65-F5344CB8AC3E}">
        <p14:creationId xmlns:p14="http://schemas.microsoft.com/office/powerpoint/2010/main" val="1469689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渗透测试的分类</a:t>
            </a:r>
          </a:p>
        </p:txBody>
      </p:sp>
      <p:sp>
        <p:nvSpPr>
          <p:cNvPr id="19" name="文本框 18"/>
          <p:cNvSpPr txBox="1"/>
          <p:nvPr/>
        </p:nvSpPr>
        <p:spPr>
          <a:xfrm>
            <a:off x="468312" y="1207006"/>
            <a:ext cx="8207375" cy="2554545"/>
          </a:xfrm>
          <a:prstGeom prst="rect">
            <a:avLst/>
          </a:prstGeom>
          <a:noFill/>
        </p:spPr>
        <p:txBody>
          <a:bodyPr wrap="square" rtlCol="0">
            <a:spAutoFit/>
          </a:bodyPr>
          <a:lstStyle/>
          <a:p>
            <a:pPr>
              <a:buFontTx/>
              <a:buChar char="•"/>
            </a:pPr>
            <a:r>
              <a:rPr lang="zh-CN" altLang="en-US" sz="2000">
                <a:latin typeface="微软雅黑" panose="020B0503020204020204" pitchFamily="34" charset="-122"/>
                <a:ea typeface="微软雅黑" panose="020B0503020204020204" pitchFamily="34" charset="-122"/>
                <a:sym typeface="宋体" panose="02010600030101010101" pitchFamily="2" charset="-122"/>
              </a:rPr>
              <a:t> </a:t>
            </a:r>
            <a:r>
              <a:rPr lang="zh-CN" altLang="en-US" sz="2000" b="1">
                <a:latin typeface="微软雅黑" panose="020B0503020204020204" pitchFamily="34" charset="-122"/>
                <a:ea typeface="微软雅黑" panose="020B0503020204020204" pitchFamily="34" charset="-122"/>
                <a:sym typeface="宋体" panose="02010600030101010101" pitchFamily="2" charset="-122"/>
              </a:rPr>
              <a:t>渗透测试的三大类：</a:t>
            </a:r>
            <a:endParaRPr lang="en-US" altLang="zh-CN" sz="2000" b="1">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b="1">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a:latin typeface="微软雅黑" panose="020B0503020204020204" pitchFamily="34" charset="-122"/>
              <a:ea typeface="微软雅黑" panose="020B0503020204020204" pitchFamily="34" charset="-122"/>
              <a:sym typeface="宋体" panose="02010600030101010101" pitchFamily="2" charset="-122"/>
            </a:endParaRPr>
          </a:p>
          <a:p>
            <a:pPr>
              <a:buFontTx/>
              <a:buChar char="•"/>
            </a:pPr>
            <a:r>
              <a:rPr lang="zh-CN" altLang="en-US" sz="2000">
                <a:latin typeface="微软雅黑" panose="020B0503020204020204" pitchFamily="34" charset="-122"/>
                <a:ea typeface="微软雅黑" panose="020B0503020204020204" pitchFamily="34" charset="-122"/>
                <a:sym typeface="宋体" panose="02010600030101010101" pitchFamily="2" charset="-122"/>
              </a:rPr>
              <a:t> 黑盒测试（</a:t>
            </a:r>
            <a:r>
              <a:rPr lang="en-US" altLang="zh-CN" sz="2000">
                <a:latin typeface="微软雅黑" panose="020B0503020204020204" pitchFamily="34" charset="-122"/>
                <a:ea typeface="微软雅黑" panose="020B0503020204020204" pitchFamily="34" charset="-122"/>
                <a:sym typeface="宋体" panose="02010600030101010101" pitchFamily="2" charset="-122"/>
              </a:rPr>
              <a:t>B</a:t>
            </a:r>
            <a:r>
              <a:rPr lang="zh-CN" altLang="en-US" sz="2000">
                <a:latin typeface="微软雅黑" panose="020B0503020204020204" pitchFamily="34" charset="-122"/>
                <a:ea typeface="微软雅黑" panose="020B0503020204020204" pitchFamily="34" charset="-122"/>
                <a:sym typeface="宋体" panose="02010600030101010101" pitchFamily="2" charset="-122"/>
              </a:rPr>
              <a:t>lack-box </a:t>
            </a:r>
            <a:r>
              <a:rPr lang="en-US" altLang="zh-CN" sz="2000">
                <a:latin typeface="微软雅黑" panose="020B0503020204020204" pitchFamily="34" charset="-122"/>
                <a:ea typeface="微软雅黑" panose="020B0503020204020204" pitchFamily="34" charset="-122"/>
                <a:sym typeface="宋体" panose="02010600030101010101" pitchFamily="2" charset="-122"/>
              </a:rPr>
              <a:t>T</a:t>
            </a:r>
            <a:r>
              <a:rPr lang="zh-CN" altLang="en-US" sz="2000">
                <a:latin typeface="微软雅黑" panose="020B0503020204020204" pitchFamily="34" charset="-122"/>
                <a:ea typeface="微软雅黑" panose="020B0503020204020204" pitchFamily="34" charset="-122"/>
                <a:sym typeface="宋体" panose="02010600030101010101" pitchFamily="2" charset="-122"/>
              </a:rPr>
              <a:t>esting）</a:t>
            </a:r>
          </a:p>
          <a:p>
            <a:endParaRPr lang="zh-CN" altLang="en-US" sz="2000">
              <a:latin typeface="微软雅黑" panose="020B0503020204020204" pitchFamily="34" charset="-122"/>
              <a:ea typeface="微软雅黑" panose="020B0503020204020204" pitchFamily="34" charset="-122"/>
              <a:sym typeface="宋体" panose="02010600030101010101" pitchFamily="2" charset="-122"/>
            </a:endParaRPr>
          </a:p>
          <a:p>
            <a:pPr>
              <a:buFontTx/>
              <a:buChar char="•"/>
            </a:pPr>
            <a:r>
              <a:rPr lang="zh-CN" altLang="en-US" sz="2000">
                <a:latin typeface="微软雅黑" panose="020B0503020204020204" pitchFamily="34" charset="-122"/>
                <a:ea typeface="微软雅黑" panose="020B0503020204020204" pitchFamily="34" charset="-122"/>
                <a:sym typeface="宋体" panose="02010600030101010101" pitchFamily="2" charset="-122"/>
              </a:rPr>
              <a:t> 白盒测试（</a:t>
            </a:r>
            <a:r>
              <a:rPr lang="en-US" altLang="zh-CN" sz="2000">
                <a:latin typeface="微软雅黑" panose="020B0503020204020204" pitchFamily="34" charset="-122"/>
                <a:ea typeface="微软雅黑" panose="020B0503020204020204" pitchFamily="34" charset="-122"/>
                <a:sym typeface="宋体" panose="02010600030101010101" pitchFamily="2" charset="-122"/>
              </a:rPr>
              <a:t>W</a:t>
            </a:r>
            <a:r>
              <a:rPr lang="zh-CN" altLang="en-US" sz="2000">
                <a:latin typeface="微软雅黑" panose="020B0503020204020204" pitchFamily="34" charset="-122"/>
                <a:ea typeface="微软雅黑" panose="020B0503020204020204" pitchFamily="34" charset="-122"/>
                <a:sym typeface="宋体" panose="02010600030101010101" pitchFamily="2" charset="-122"/>
              </a:rPr>
              <a:t>hite-box </a:t>
            </a:r>
            <a:r>
              <a:rPr lang="en-US" altLang="zh-CN" sz="2000">
                <a:latin typeface="微软雅黑" panose="020B0503020204020204" pitchFamily="34" charset="-122"/>
                <a:ea typeface="微软雅黑" panose="020B0503020204020204" pitchFamily="34" charset="-122"/>
                <a:sym typeface="宋体" panose="02010600030101010101" pitchFamily="2" charset="-122"/>
              </a:rPr>
              <a:t>T</a:t>
            </a:r>
            <a:r>
              <a:rPr lang="zh-CN" altLang="en-US" sz="2000">
                <a:latin typeface="微软雅黑" panose="020B0503020204020204" pitchFamily="34" charset="-122"/>
                <a:ea typeface="微软雅黑" panose="020B0503020204020204" pitchFamily="34" charset="-122"/>
                <a:sym typeface="宋体" panose="02010600030101010101" pitchFamily="2" charset="-122"/>
              </a:rPr>
              <a:t>esting）</a:t>
            </a:r>
          </a:p>
          <a:p>
            <a:endParaRPr lang="zh-CN" altLang="en-US" sz="2000">
              <a:latin typeface="微软雅黑" panose="020B0503020204020204" pitchFamily="34" charset="-122"/>
              <a:ea typeface="微软雅黑" panose="020B0503020204020204" pitchFamily="34" charset="-122"/>
              <a:sym typeface="宋体" panose="02010600030101010101" pitchFamily="2" charset="-122"/>
            </a:endParaRPr>
          </a:p>
          <a:p>
            <a:pPr>
              <a:buFontTx/>
              <a:buChar char="•"/>
            </a:pPr>
            <a:r>
              <a:rPr lang="zh-CN" altLang="en-US" sz="2000">
                <a:latin typeface="微软雅黑" panose="020B0503020204020204" pitchFamily="34" charset="-122"/>
                <a:ea typeface="微软雅黑" panose="020B0503020204020204" pitchFamily="34" charset="-122"/>
                <a:sym typeface="宋体" panose="02010600030101010101" pitchFamily="2" charset="-122"/>
              </a:rPr>
              <a:t> 灰盒测试（</a:t>
            </a:r>
            <a:r>
              <a:rPr lang="en-US" altLang="zh-CN" sz="2000">
                <a:latin typeface="微软雅黑" panose="020B0503020204020204" pitchFamily="34" charset="-122"/>
                <a:ea typeface="微软雅黑" panose="020B0503020204020204" pitchFamily="34" charset="-122"/>
                <a:sym typeface="宋体" panose="02010600030101010101" pitchFamily="2" charset="-122"/>
              </a:rPr>
              <a:t>G</a:t>
            </a:r>
            <a:r>
              <a:rPr lang="zh-CN" altLang="en-US" sz="2000">
                <a:latin typeface="微软雅黑" panose="020B0503020204020204" pitchFamily="34" charset="-122"/>
                <a:ea typeface="微软雅黑" panose="020B0503020204020204" pitchFamily="34" charset="-122"/>
                <a:sym typeface="宋体" panose="02010600030101010101" pitchFamily="2" charset="-122"/>
              </a:rPr>
              <a:t>rey-box </a:t>
            </a:r>
            <a:r>
              <a:rPr lang="en-US" altLang="zh-CN" sz="2000">
                <a:latin typeface="微软雅黑" panose="020B0503020204020204" pitchFamily="34" charset="-122"/>
                <a:ea typeface="微软雅黑" panose="020B0503020204020204" pitchFamily="34" charset="-122"/>
                <a:sym typeface="宋体" panose="02010600030101010101" pitchFamily="2" charset="-122"/>
              </a:rPr>
              <a:t>T</a:t>
            </a:r>
            <a:r>
              <a:rPr lang="zh-CN" altLang="en-US" sz="2000">
                <a:latin typeface="微软雅黑" panose="020B0503020204020204" pitchFamily="34" charset="-122"/>
                <a:ea typeface="微软雅黑" panose="020B0503020204020204" pitchFamily="34" charset="-122"/>
                <a:sym typeface="宋体" panose="02010600030101010101" pitchFamily="2" charset="-122"/>
              </a:rPr>
              <a:t>esting）</a:t>
            </a:r>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7659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3990919056"/>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59842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渗透测试过程环节</a:t>
            </a:r>
          </a:p>
        </p:txBody>
      </p:sp>
      <p:sp>
        <p:nvSpPr>
          <p:cNvPr id="19" name="文本框 18"/>
          <p:cNvSpPr txBox="1"/>
          <p:nvPr/>
        </p:nvSpPr>
        <p:spPr>
          <a:xfrm>
            <a:off x="468312" y="1207006"/>
            <a:ext cx="8207375" cy="2246769"/>
          </a:xfrm>
          <a:prstGeom prst="rect">
            <a:avLst/>
          </a:prstGeom>
          <a:noFill/>
        </p:spPr>
        <p:txBody>
          <a:bodyPr wrap="square" rtlCol="0">
            <a:spAutoFit/>
          </a:bodyPr>
          <a:lstStyle/>
          <a:p>
            <a:r>
              <a:rPr lang="en-US" altLang="zh-CN" sz="2000" b="1" err="1">
                <a:latin typeface="微软雅黑" panose="020B0503020204020204" pitchFamily="34" charset="-122"/>
                <a:ea typeface="微软雅黑" panose="020B0503020204020204" pitchFamily="34" charset="-122"/>
                <a:sym typeface="宋体" panose="02010600030101010101" pitchFamily="2" charset="-122"/>
              </a:rPr>
              <a:t>PTES</a:t>
            </a:r>
            <a:r>
              <a:rPr lang="zh-CN" altLang="en-US" sz="2000" b="1">
                <a:latin typeface="微软雅黑" panose="020B0503020204020204" pitchFamily="34" charset="-122"/>
                <a:ea typeface="微软雅黑" panose="020B0503020204020204" pitchFamily="34" charset="-122"/>
                <a:sym typeface="宋体" panose="02010600030101010101" pitchFamily="2" charset="-122"/>
              </a:rPr>
              <a:t>渗透测试执行标准</a:t>
            </a:r>
            <a:endParaRPr lang="en-US" altLang="zh-CN" sz="2000" b="1">
              <a:latin typeface="微软雅黑" panose="020B0503020204020204" pitchFamily="34" charset="-122"/>
              <a:ea typeface="微软雅黑" panose="020B0503020204020204" pitchFamily="34" charset="-122"/>
              <a:sym typeface="宋体" panose="02010600030101010101" pitchFamily="2" charset="-122"/>
            </a:endParaRPr>
          </a:p>
          <a:p>
            <a:endParaRPr lang="en-US" altLang="zh-CN" sz="2000">
              <a:latin typeface="微软雅黑" panose="020B0503020204020204" pitchFamily="34" charset="-122"/>
              <a:ea typeface="微软雅黑" panose="020B0503020204020204" pitchFamily="34" charset="-122"/>
              <a:sym typeface="宋体" panose="02010600030101010101" pitchFamily="2" charset="-122"/>
            </a:endParaRPr>
          </a:p>
          <a:p>
            <a:r>
              <a:rPr lang="zh-CN" altLang="en-US" sz="1600">
                <a:latin typeface="微软雅黑" panose="020B0503020204020204" pitchFamily="34" charset="-122"/>
                <a:ea typeface="微软雅黑" panose="020B0503020204020204" pitchFamily="34" charset="-122"/>
                <a:sym typeface="宋体" panose="02010600030101010101" pitchFamily="2" charset="-122"/>
              </a:rPr>
              <a:t>由安全业界多家领军企业技术专家公共发起，为企业组织与安全服务提供商设计并制定用来实施渗透测试的通用描述准则。</a:t>
            </a:r>
            <a:endParaRPr lang="en-US" altLang="zh-CN" sz="1600">
              <a:latin typeface="微软雅黑" panose="020B0503020204020204" pitchFamily="34" charset="-122"/>
              <a:ea typeface="微软雅黑" panose="020B0503020204020204" pitchFamily="34" charset="-122"/>
              <a:sym typeface="宋体" panose="02010600030101010101" pitchFamily="2" charset="-122"/>
            </a:endParaRPr>
          </a:p>
          <a:p>
            <a:endParaRPr lang="en-US" altLang="zh-CN" sz="1600">
              <a:latin typeface="微软雅黑" panose="020B0503020204020204" pitchFamily="34" charset="-122"/>
              <a:ea typeface="微软雅黑" panose="020B0503020204020204" pitchFamily="34" charset="-122"/>
              <a:sym typeface="宋体" panose="02010600030101010101" pitchFamily="2" charset="-122"/>
            </a:endParaRPr>
          </a:p>
          <a:p>
            <a:r>
              <a:rPr lang="zh-CN" altLang="en-US" sz="1600">
                <a:latin typeface="微软雅黑" panose="020B0503020204020204" pitchFamily="34" charset="-122"/>
                <a:ea typeface="微软雅黑" panose="020B0503020204020204" pitchFamily="34" charset="-122"/>
                <a:sym typeface="宋体" panose="02010600030101010101" pitchFamily="2" charset="-122"/>
              </a:rPr>
              <a:t>核心理念是通过建立起进行渗透测试所要求的基本准则基线，来定义一次真正的渗透测试过程，并得到安全业界的广泛认同。</a:t>
            </a:r>
            <a:endParaRPr lang="en-US" altLang="zh-CN" sz="2000">
              <a:latin typeface="微软雅黑" panose="020B0503020204020204" pitchFamily="34" charset="-122"/>
              <a:ea typeface="微软雅黑" panose="020B0503020204020204" pitchFamily="34" charset="-122"/>
              <a:sym typeface="宋体" panose="02010600030101010101" pitchFamily="2" charset="-122"/>
            </a:endParaRPr>
          </a:p>
          <a:p>
            <a:pPr>
              <a:buFontTx/>
              <a:buChar char="•"/>
            </a:pPr>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4387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渗透测试过程环节</a:t>
            </a:r>
          </a:p>
        </p:txBody>
      </p:sp>
      <p:sp>
        <p:nvSpPr>
          <p:cNvPr id="19" name="文本框 18"/>
          <p:cNvSpPr txBox="1"/>
          <p:nvPr/>
        </p:nvSpPr>
        <p:spPr>
          <a:xfrm>
            <a:off x="468312" y="1207006"/>
            <a:ext cx="8207375" cy="3785652"/>
          </a:xfrm>
          <a:prstGeom prst="rect">
            <a:avLst/>
          </a:prstGeom>
          <a:noFill/>
        </p:spPr>
        <p:txBody>
          <a:bodyPr wrap="square" rtlCol="0">
            <a:spAutoFit/>
          </a:bodyPr>
          <a:lstStyle/>
          <a:p>
            <a:pPr>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前期交互阶段</a:t>
            </a:r>
          </a:p>
          <a:p>
            <a:pPr>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情报收集阶段</a:t>
            </a:r>
          </a:p>
          <a:p>
            <a:pPr>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威胁建模阶段</a:t>
            </a:r>
          </a:p>
          <a:p>
            <a:pPr>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漏洞分析阶段</a:t>
            </a:r>
          </a:p>
          <a:p>
            <a:pPr>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渗透攻击阶段</a:t>
            </a:r>
          </a:p>
          <a:p>
            <a:pPr>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后渗透攻击阶段</a:t>
            </a:r>
          </a:p>
          <a:p>
            <a:pPr>
              <a:lnSpc>
                <a:spcPct val="150000"/>
              </a:lnSpc>
              <a:buFont typeface="Arial" panose="020B0604020202020204" pitchFamily="34" charset="0"/>
              <a:buChar char="•"/>
            </a:pPr>
            <a:r>
              <a:rPr lang="zh-CN" altLang="en-US" sz="2000">
                <a:latin typeface="微软雅黑" panose="020B0503020204020204" pitchFamily="34" charset="-122"/>
                <a:ea typeface="微软雅黑" panose="020B0503020204020204" pitchFamily="34" charset="-122"/>
              </a:rPr>
              <a:t> 报告阶段</a:t>
            </a:r>
            <a:endParaRPr lang="en-US" altLang="zh-CN" sz="200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1933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165837954"/>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08575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OWASP Top Ten</a:t>
            </a:r>
            <a:endParaRPr kumimoji="1" lang="zh-CN" altLang="en-US" sz="2800">
              <a:solidFill>
                <a:srgbClr val="558ED5"/>
              </a:solidFill>
              <a:latin typeface="微软雅黑"/>
              <a:ea typeface="微软雅黑"/>
              <a:cs typeface="微软雅黑"/>
            </a:endParaRPr>
          </a:p>
        </p:txBody>
      </p:sp>
      <p:sp>
        <p:nvSpPr>
          <p:cNvPr id="19" name="文本框 18"/>
          <p:cNvSpPr txBox="1"/>
          <p:nvPr/>
        </p:nvSpPr>
        <p:spPr>
          <a:xfrm>
            <a:off x="468312" y="1207006"/>
            <a:ext cx="8207375" cy="5324535"/>
          </a:xfrm>
          <a:prstGeom prst="rect">
            <a:avLst/>
          </a:prstGeom>
          <a:noFill/>
        </p:spPr>
        <p:txBody>
          <a:bodyPr wrap="square" rtlCol="0">
            <a:spAutoFit/>
          </a:bodyPr>
          <a:lstStyle/>
          <a:p>
            <a:pPr>
              <a:lnSpc>
                <a:spcPct val="200000"/>
              </a:lnSpc>
            </a:pPr>
            <a:r>
              <a:rPr lang="en-US" altLang="zh-CN" sz="2000" b="1">
                <a:latin typeface="微软雅黑" panose="020B0503020204020204" pitchFamily="34" charset="-122"/>
                <a:ea typeface="微软雅黑" panose="020B0503020204020204" pitchFamily="34" charset="-122"/>
              </a:rPr>
              <a:t>OWASP</a:t>
            </a:r>
            <a:r>
              <a:rPr lang="zh-CN" altLang="en-US" sz="2000" b="1">
                <a:latin typeface="微软雅黑" panose="020B0503020204020204" pitchFamily="34" charset="-122"/>
                <a:ea typeface="微软雅黑" panose="020B0503020204020204" pitchFamily="34" charset="-122"/>
              </a:rPr>
              <a:t>十大</a:t>
            </a:r>
            <a:r>
              <a:rPr lang="en-US" altLang="zh-CN" sz="2000" b="1">
                <a:latin typeface="微软雅黑" panose="020B0503020204020204" pitchFamily="34" charset="-122"/>
                <a:ea typeface="微软雅黑" panose="020B0503020204020204" pitchFamily="34" charset="-122"/>
              </a:rPr>
              <a:t>WEB</a:t>
            </a:r>
            <a:r>
              <a:rPr lang="zh-CN" altLang="en-US" sz="2000" b="1">
                <a:latin typeface="微软雅黑" panose="020B0503020204020204" pitchFamily="34" charset="-122"/>
                <a:ea typeface="微软雅黑" panose="020B0503020204020204" pitchFamily="34" charset="-122"/>
              </a:rPr>
              <a:t>应用安全威胁项目</a:t>
            </a:r>
            <a:endParaRPr lang="en-US" altLang="zh-CN" sz="2000" b="1">
              <a:latin typeface="微软雅黑" panose="020B0503020204020204" pitchFamily="34" charset="-122"/>
              <a:ea typeface="微软雅黑" panose="020B0503020204020204" pitchFamily="34" charset="-122"/>
            </a:endParaRPr>
          </a:p>
          <a:p>
            <a:pPr>
              <a:lnSpc>
                <a:spcPct val="200000"/>
              </a:lnSpc>
            </a:pPr>
            <a:endParaRPr lang="en-US" altLang="zh-CN" sz="2000" b="1">
              <a:latin typeface="微软雅黑" panose="020B0503020204020204" pitchFamily="34" charset="-122"/>
              <a:ea typeface="微软雅黑" panose="020B0503020204020204" pitchFamily="34" charset="-122"/>
            </a:endParaRPr>
          </a:p>
          <a:p>
            <a:pPr>
              <a:lnSpc>
                <a:spcPct val="200000"/>
              </a:lnSpc>
            </a:pPr>
            <a:r>
              <a:rPr lang="zh-CN" altLang="en-US">
                <a:latin typeface="微软雅黑" panose="020B0503020204020204" pitchFamily="34" charset="-122"/>
                <a:ea typeface="微软雅黑" panose="020B0503020204020204" pitchFamily="34" charset="-122"/>
              </a:rPr>
              <a:t>开放式</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应用程序安全项目（</a:t>
            </a:r>
            <a:r>
              <a:rPr lang="en-US" altLang="zh-CN">
                <a:latin typeface="微软雅黑" panose="020B0503020204020204" pitchFamily="34" charset="-122"/>
                <a:ea typeface="微软雅黑" panose="020B0503020204020204" pitchFamily="34" charset="-122"/>
              </a:rPr>
              <a:t>OWASP</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Open Web Application Security Project</a:t>
            </a:r>
            <a:r>
              <a:rPr lang="zh-CN" altLang="en-US">
                <a:latin typeface="微软雅黑" panose="020B0503020204020204" pitchFamily="34" charset="-122"/>
                <a:ea typeface="微软雅黑" panose="020B0503020204020204" pitchFamily="34" charset="-122"/>
              </a:rPr>
              <a:t>）是一个组织，它提供有关计算机和互联网应用程序的公正、实际、有成本效益的信息。</a:t>
            </a:r>
            <a:r>
              <a:rPr lang="zh-CN" altLang="zh-CN">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a:p>
            <a:pPr>
              <a:lnSpc>
                <a:spcPct val="200000"/>
              </a:lnSpc>
            </a:pPr>
            <a:endParaRPr lang="en-US" altLang="zh-CN" sz="2000">
              <a:latin typeface="微软雅黑" panose="020B0503020204020204" pitchFamily="34" charset="-122"/>
              <a:ea typeface="微软雅黑" panose="020B0503020204020204" pitchFamily="34" charset="-122"/>
            </a:endParaRPr>
          </a:p>
          <a:p>
            <a:pPr>
              <a:lnSpc>
                <a:spcPct val="200000"/>
              </a:lnSpc>
            </a:pPr>
            <a:r>
              <a:rPr lang="zh-CN" altLang="en-US">
                <a:latin typeface="微软雅黑" panose="020B0503020204020204" pitchFamily="34" charset="-122"/>
                <a:ea typeface="微软雅黑" panose="020B0503020204020204" pitchFamily="34" charset="-122"/>
              </a:rPr>
              <a:t>针对目前最普遍的</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应用层，为安全测试人员和开发者提供了如何识别与避免这些安全威胁的指南。</a:t>
            </a:r>
            <a:endParaRPr lang="en-US" altLang="zh-CN">
              <a:latin typeface="微软雅黑" panose="020B0503020204020204" pitchFamily="34" charset="-122"/>
              <a:ea typeface="微软雅黑" panose="020B0503020204020204" pitchFamily="34" charset="-122"/>
            </a:endParaRPr>
          </a:p>
          <a:p>
            <a:pPr>
              <a:lnSpc>
                <a:spcPct val="200000"/>
              </a:lnSpc>
              <a:buFont typeface="Arial" panose="020B0604020202020204" pitchFamily="34" charset="0"/>
              <a:buChar char="•"/>
            </a:pP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6241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OWASP Top Ten</a:t>
            </a:r>
            <a:endParaRPr kumimoji="1" lang="zh-CN" altLang="en-US" sz="2800">
              <a:solidFill>
                <a:srgbClr val="558ED5"/>
              </a:solidFill>
              <a:latin typeface="微软雅黑"/>
              <a:ea typeface="微软雅黑"/>
              <a:cs typeface="微软雅黑"/>
            </a:endParaRPr>
          </a:p>
        </p:txBody>
      </p:sp>
      <p:grpSp>
        <p:nvGrpSpPr>
          <p:cNvPr id="28" name="组合 37"/>
          <p:cNvGrpSpPr>
            <a:grpSpLocks/>
          </p:cNvGrpSpPr>
          <p:nvPr/>
        </p:nvGrpSpPr>
        <p:grpSpPr bwMode="auto">
          <a:xfrm>
            <a:off x="328344" y="1412875"/>
            <a:ext cx="8592634" cy="1071032"/>
            <a:chOff x="0" y="3267763"/>
            <a:chExt cx="9429750" cy="1323000"/>
          </a:xfrm>
        </p:grpSpPr>
        <p:sp>
          <p:nvSpPr>
            <p:cNvPr id="29" name="矩形 28"/>
            <p:cNvSpPr/>
            <p:nvPr/>
          </p:nvSpPr>
          <p:spPr>
            <a:xfrm>
              <a:off x="0" y="3267763"/>
              <a:ext cx="9429750" cy="1089529"/>
            </a:xfrm>
            <a:prstGeom prst="rect">
              <a:avLst/>
            </a:prstGeom>
            <a:noFill/>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矩形 29"/>
            <p:cNvSpPr/>
            <p:nvPr/>
          </p:nvSpPr>
          <p:spPr>
            <a:xfrm>
              <a:off x="0" y="3267763"/>
              <a:ext cx="9429750" cy="132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注入攻击漏洞，例如</a:t>
              </a:r>
              <a:r>
                <a:rPr kumimoji="0" lang="en-US" altLang="zh-CN" sz="1400">
                  <a:solidFill>
                    <a:srgbClr val="000000"/>
                  </a:solidFill>
                  <a:latin typeface="微软雅黑" panose="020B0503020204020204" pitchFamily="34" charset="-122"/>
                  <a:ea typeface="微软雅黑" panose="020B0503020204020204" pitchFamily="34" charset="-122"/>
                </a:rPr>
                <a:t>SQL</a:t>
              </a:r>
              <a:r>
                <a:rPr kumimoji="0" lang="zh-CN" altLang="en-US" sz="1400">
                  <a:solidFill>
                    <a:srgbClr val="000000"/>
                  </a:solidFill>
                  <a:latin typeface="微软雅黑" panose="020B0503020204020204" pitchFamily="34" charset="-122"/>
                  <a:ea typeface="微软雅黑" panose="020B0503020204020204" pitchFamily="34" charset="-122"/>
                </a:rPr>
                <a:t>，</a:t>
              </a:r>
              <a:r>
                <a:rPr kumimoji="0" lang="en-US" altLang="zh-CN" sz="1400">
                  <a:solidFill>
                    <a:srgbClr val="000000"/>
                  </a:solidFill>
                  <a:latin typeface="微软雅黑" panose="020B0503020204020204" pitchFamily="34" charset="-122"/>
                  <a:ea typeface="微软雅黑" panose="020B0503020204020204" pitchFamily="34" charset="-122"/>
                </a:rPr>
                <a:t>OS  </a:t>
              </a:r>
              <a:r>
                <a:rPr kumimoji="0" lang="zh-CN" altLang="en-US" sz="1400">
                  <a:solidFill>
                    <a:srgbClr val="000000"/>
                  </a:solidFill>
                  <a:latin typeface="微软雅黑" panose="020B0503020204020204" pitchFamily="34" charset="-122"/>
                  <a:ea typeface="微软雅黑" panose="020B0503020204020204" pitchFamily="34" charset="-122"/>
                </a:rPr>
                <a:t>以及</a:t>
              </a:r>
              <a:r>
                <a:rPr kumimoji="0" lang="en-US" altLang="zh-CN" sz="1400">
                  <a:solidFill>
                    <a:srgbClr val="000000"/>
                  </a:solidFill>
                  <a:latin typeface="微软雅黑" panose="020B0503020204020204" pitchFamily="34" charset="-122"/>
                  <a:ea typeface="微软雅黑" panose="020B0503020204020204" pitchFamily="34" charset="-122"/>
                </a:rPr>
                <a:t>LDAP</a:t>
              </a:r>
              <a:r>
                <a:rPr kumimoji="0" lang="zh-CN" altLang="en-US" sz="1400">
                  <a:solidFill>
                    <a:srgbClr val="000000"/>
                  </a:solidFill>
                  <a:latin typeface="微软雅黑" panose="020B0503020204020204" pitchFamily="34" charset="-122"/>
                  <a:ea typeface="微软雅黑" panose="020B0503020204020204" pitchFamily="34" charset="-122"/>
                </a:rPr>
                <a:t>注入。这些攻击发生在当不可信的数据作为命令或者查询语句的一部分，被发送给解释器的时候。攻击者发送的恶意数据可以欺骗解释器，以执行计划外的命令或者在未被恰当授权时访问数据。</a:t>
              </a:r>
            </a:p>
          </p:txBody>
        </p:sp>
      </p:grpSp>
      <p:grpSp>
        <p:nvGrpSpPr>
          <p:cNvPr id="31" name="组合 38"/>
          <p:cNvGrpSpPr>
            <a:grpSpLocks/>
          </p:cNvGrpSpPr>
          <p:nvPr/>
        </p:nvGrpSpPr>
        <p:grpSpPr bwMode="auto">
          <a:xfrm>
            <a:off x="1028431" y="1212850"/>
            <a:ext cx="6133139" cy="365411"/>
            <a:chOff x="471487" y="3216769"/>
            <a:chExt cx="6600825" cy="413280"/>
          </a:xfrm>
          <a:solidFill>
            <a:schemeClr val="tx2"/>
          </a:solidFill>
        </p:grpSpPr>
        <p:sp>
          <p:nvSpPr>
            <p:cNvPr id="32" name="圆角矩形 31"/>
            <p:cNvSpPr/>
            <p:nvPr/>
          </p:nvSpPr>
          <p:spPr>
            <a:xfrm>
              <a:off x="471487" y="321676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圆角矩形 14"/>
            <p:cNvSpPr/>
            <p:nvPr/>
          </p:nvSpPr>
          <p:spPr>
            <a:xfrm>
              <a:off x="491632" y="3237354"/>
              <a:ext cx="6560536" cy="372109"/>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spcCol="1270" anchor="ctr"/>
            <a:lstStyle/>
            <a:p>
              <a:pPr>
                <a:defRPr/>
              </a:pPr>
              <a:r>
                <a:rPr kumimoji="1" lang="en-US" altLang="zh-CN" sz="1400">
                  <a:latin typeface="微软雅黑" panose="020B0503020204020204" pitchFamily="34" charset="-122"/>
                  <a:ea typeface="微软雅黑" panose="020B0503020204020204" pitchFamily="34" charset="-122"/>
                </a:rPr>
                <a:t>A1-</a:t>
              </a:r>
              <a:r>
                <a:rPr kumimoji="1" lang="zh-CN" altLang="en-US" sz="1400">
                  <a:latin typeface="微软雅黑" panose="020B0503020204020204" pitchFamily="34" charset="-122"/>
                  <a:ea typeface="微软雅黑" panose="020B0503020204020204" pitchFamily="34" charset="-122"/>
                </a:rPr>
                <a:t>注入</a:t>
              </a:r>
            </a:p>
          </p:txBody>
        </p:sp>
      </p:grpSp>
      <p:grpSp>
        <p:nvGrpSpPr>
          <p:cNvPr id="34" name="组合 39"/>
          <p:cNvGrpSpPr>
            <a:grpSpLocks/>
          </p:cNvGrpSpPr>
          <p:nvPr/>
        </p:nvGrpSpPr>
        <p:grpSpPr bwMode="auto">
          <a:xfrm>
            <a:off x="328344" y="2627313"/>
            <a:ext cx="8592634" cy="945027"/>
            <a:chOff x="0" y="5034938"/>
            <a:chExt cx="9429750" cy="1323000"/>
          </a:xfrm>
        </p:grpSpPr>
        <p:sp>
          <p:nvSpPr>
            <p:cNvPr id="35" name="矩形 34"/>
            <p:cNvSpPr/>
            <p:nvPr/>
          </p:nvSpPr>
          <p:spPr>
            <a:xfrm>
              <a:off x="0" y="5034938"/>
              <a:ext cx="9429750" cy="1323000"/>
            </a:xfrm>
            <a:prstGeom prst="rect">
              <a:avLst/>
            </a:prstGeom>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矩形 35"/>
            <p:cNvSpPr/>
            <p:nvPr/>
          </p:nvSpPr>
          <p:spPr>
            <a:xfrm>
              <a:off x="0" y="5034938"/>
              <a:ext cx="9429750" cy="1323000"/>
            </a:xfrm>
            <a:prstGeom prst="rect">
              <a:avLst/>
            </a:prstGeom>
            <a:ln>
              <a:solidFill>
                <a:srgbClr val="C0000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与身份认证和会话管理相关的应用程序功能往往得不到正确的实现，这就导致了攻击者破坏密码、密匙、会话令牌或攻击其他的漏洞去冒充其他用户的身份。</a:t>
              </a:r>
            </a:p>
          </p:txBody>
        </p:sp>
      </p:grpSp>
      <p:grpSp>
        <p:nvGrpSpPr>
          <p:cNvPr id="37" name="组合 40"/>
          <p:cNvGrpSpPr>
            <a:grpSpLocks/>
          </p:cNvGrpSpPr>
          <p:nvPr/>
        </p:nvGrpSpPr>
        <p:grpSpPr bwMode="auto">
          <a:xfrm>
            <a:off x="1028431" y="2427289"/>
            <a:ext cx="6133139" cy="365410"/>
            <a:chOff x="471487" y="4822009"/>
            <a:chExt cx="6600825" cy="413280"/>
          </a:xfrm>
          <a:solidFill>
            <a:schemeClr val="tx2"/>
          </a:solidFill>
        </p:grpSpPr>
        <p:sp>
          <p:nvSpPr>
            <p:cNvPr id="38" name="圆角矩形 37"/>
            <p:cNvSpPr/>
            <p:nvPr/>
          </p:nvSpPr>
          <p:spPr>
            <a:xfrm>
              <a:off x="471487" y="482200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圆角矩形 18"/>
            <p:cNvSpPr/>
            <p:nvPr/>
          </p:nvSpPr>
          <p:spPr>
            <a:xfrm>
              <a:off x="491632" y="4842593"/>
              <a:ext cx="6560536" cy="372111"/>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anchor="ctr"/>
            <a:lstStyle>
              <a:lvl1pPr defTabSz="622300">
                <a:defRPr kumimoji="1" sz="2400">
                  <a:solidFill>
                    <a:schemeClr val="tx1"/>
                  </a:solidFill>
                  <a:latin typeface="Arial" panose="020B0604020202020204" pitchFamily="34" charset="0"/>
                  <a:ea typeface="宋体" panose="02010600030101010101" pitchFamily="2" charset="-122"/>
                </a:defRPr>
              </a:lvl1pPr>
              <a:lvl2pPr marL="742950" indent="-285750"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90000"/>
                </a:lnSpc>
                <a:spcAft>
                  <a:spcPct val="35000"/>
                </a:spcAft>
                <a:defRPr/>
              </a:pPr>
              <a:r>
                <a:rPr kumimoji="0" lang="en-US" altLang="zh-CN" sz="1400">
                  <a:solidFill>
                    <a:srgbClr val="FFFFFF"/>
                  </a:solidFill>
                  <a:latin typeface="微软雅黑" panose="020B0503020204020204" pitchFamily="34" charset="-122"/>
                  <a:ea typeface="微软雅黑" panose="020B0503020204020204" pitchFamily="34" charset="-122"/>
                </a:rPr>
                <a:t>A2-</a:t>
              </a:r>
              <a:r>
                <a:rPr kumimoji="0" lang="zh-CN" altLang="en-US" sz="1400">
                  <a:solidFill>
                    <a:srgbClr val="FFFFFF"/>
                  </a:solidFill>
                  <a:latin typeface="微软雅黑" panose="020B0503020204020204" pitchFamily="34" charset="-122"/>
                  <a:ea typeface="微软雅黑" panose="020B0503020204020204" pitchFamily="34" charset="-122"/>
                </a:rPr>
                <a:t>失效的身份认证和会话管理</a:t>
              </a:r>
              <a:endParaRPr lang="zh-CN" altLang="en-US" sz="1400">
                <a:solidFill>
                  <a:srgbClr val="FFFFFF"/>
                </a:solidFill>
                <a:latin typeface="微软雅黑" panose="020B0503020204020204" pitchFamily="34" charset="-122"/>
                <a:ea typeface="微软雅黑" panose="020B0503020204020204" pitchFamily="34" charset="-122"/>
              </a:endParaRPr>
            </a:p>
          </p:txBody>
        </p:sp>
      </p:grpSp>
      <p:grpSp>
        <p:nvGrpSpPr>
          <p:cNvPr id="40" name="组合 37"/>
          <p:cNvGrpSpPr>
            <a:grpSpLocks/>
          </p:cNvGrpSpPr>
          <p:nvPr/>
        </p:nvGrpSpPr>
        <p:grpSpPr bwMode="auto">
          <a:xfrm>
            <a:off x="328344" y="3917950"/>
            <a:ext cx="8592634" cy="1071032"/>
            <a:chOff x="0" y="3267763"/>
            <a:chExt cx="9429750" cy="1323000"/>
          </a:xfrm>
        </p:grpSpPr>
        <p:sp>
          <p:nvSpPr>
            <p:cNvPr id="41" name="矩形 40"/>
            <p:cNvSpPr/>
            <p:nvPr/>
          </p:nvSpPr>
          <p:spPr>
            <a:xfrm>
              <a:off x="0" y="3267763"/>
              <a:ext cx="9429750" cy="1089529"/>
            </a:xfrm>
            <a:prstGeom prst="rect">
              <a:avLst/>
            </a:prstGeom>
            <a:noFill/>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矩形 41"/>
            <p:cNvSpPr/>
            <p:nvPr/>
          </p:nvSpPr>
          <p:spPr>
            <a:xfrm>
              <a:off x="0" y="3267763"/>
              <a:ext cx="9429750" cy="132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当应用程序收到含有不可信的数据，在没有进行适当的验证和转义的情况下，就将它发送给一个网页浏览器，这就会产生跨站脚本攻击（简称</a:t>
              </a:r>
              <a:r>
                <a:rPr kumimoji="0" lang="en-US" altLang="zh-CN" sz="1400">
                  <a:solidFill>
                    <a:srgbClr val="000000"/>
                  </a:solidFill>
                  <a:latin typeface="微软雅黑" panose="020B0503020204020204" pitchFamily="34" charset="-122"/>
                  <a:ea typeface="微软雅黑" panose="020B0503020204020204" pitchFamily="34" charset="-122"/>
                </a:rPr>
                <a:t>XSS</a:t>
              </a:r>
              <a:r>
                <a:rPr kumimoji="0" lang="zh-CN" altLang="en-US" sz="1400">
                  <a:solidFill>
                    <a:srgbClr val="000000"/>
                  </a:solidFill>
                  <a:latin typeface="微软雅黑" panose="020B0503020204020204" pitchFamily="34" charset="-122"/>
                  <a:ea typeface="微软雅黑" panose="020B0503020204020204" pitchFamily="34" charset="-122"/>
                </a:rPr>
                <a:t>）。</a:t>
              </a:r>
              <a:r>
                <a:rPr kumimoji="0" lang="en-US" altLang="zh-CN" sz="1400">
                  <a:solidFill>
                    <a:srgbClr val="000000"/>
                  </a:solidFill>
                  <a:latin typeface="微软雅黑" panose="020B0503020204020204" pitchFamily="34" charset="-122"/>
                  <a:ea typeface="微软雅黑" panose="020B0503020204020204" pitchFamily="34" charset="-122"/>
                </a:rPr>
                <a:t>XS</a:t>
              </a:r>
              <a:r>
                <a:rPr kumimoji="0" lang="zh-CN" altLang="en-US" sz="1400">
                  <a:solidFill>
                    <a:srgbClr val="000000"/>
                  </a:solidFill>
                  <a:latin typeface="微软雅黑" panose="020B0503020204020204" pitchFamily="34" charset="-122"/>
                  <a:ea typeface="微软雅黑" panose="020B0503020204020204" pitchFamily="34" charset="-122"/>
                </a:rPr>
                <a:t>允许攻击者在受害者的浏览器上执行脚本，从而劫持用户会话、危害网站、或者将用户转向至恶意网站。</a:t>
              </a:r>
            </a:p>
          </p:txBody>
        </p:sp>
      </p:grpSp>
      <p:grpSp>
        <p:nvGrpSpPr>
          <p:cNvPr id="43" name="组合 38"/>
          <p:cNvGrpSpPr>
            <a:grpSpLocks/>
          </p:cNvGrpSpPr>
          <p:nvPr/>
        </p:nvGrpSpPr>
        <p:grpSpPr bwMode="auto">
          <a:xfrm>
            <a:off x="1028431" y="3717925"/>
            <a:ext cx="6133139" cy="365411"/>
            <a:chOff x="471487" y="3216769"/>
            <a:chExt cx="6600825" cy="413280"/>
          </a:xfrm>
          <a:solidFill>
            <a:schemeClr val="tx2"/>
          </a:solidFill>
        </p:grpSpPr>
        <p:sp>
          <p:nvSpPr>
            <p:cNvPr id="44" name="圆角矩形 43"/>
            <p:cNvSpPr/>
            <p:nvPr/>
          </p:nvSpPr>
          <p:spPr>
            <a:xfrm>
              <a:off x="471487" y="321676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圆角矩形 14"/>
            <p:cNvSpPr/>
            <p:nvPr/>
          </p:nvSpPr>
          <p:spPr>
            <a:xfrm>
              <a:off x="491632" y="3237354"/>
              <a:ext cx="6560536" cy="372109"/>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spcCol="1270" anchor="ctr"/>
            <a:lstStyle/>
            <a:p>
              <a:pPr>
                <a:defRPr/>
              </a:pPr>
              <a:r>
                <a:rPr lang="en-US" altLang="zh-CN" sz="1400">
                  <a:solidFill>
                    <a:schemeClr val="bg1"/>
                  </a:solidFill>
                  <a:latin typeface="微软雅黑" panose="020B0503020204020204" pitchFamily="34" charset="-122"/>
                  <a:ea typeface="微软雅黑" panose="020B0503020204020204" pitchFamily="34" charset="-122"/>
                </a:rPr>
                <a:t>A3-</a:t>
              </a:r>
              <a:r>
                <a:rPr lang="zh-CN" altLang="en-US" sz="1400">
                  <a:solidFill>
                    <a:schemeClr val="bg1"/>
                  </a:solidFill>
                  <a:latin typeface="微软雅黑" panose="020B0503020204020204" pitchFamily="34" charset="-122"/>
                  <a:ea typeface="微软雅黑" panose="020B0503020204020204" pitchFamily="34" charset="-122"/>
                </a:rPr>
                <a:t>跨站脚本（</a:t>
              </a:r>
              <a:r>
                <a:rPr lang="en-US" altLang="zh-CN" sz="1400">
                  <a:solidFill>
                    <a:schemeClr val="bg1"/>
                  </a:solidFill>
                  <a:latin typeface="微软雅黑" panose="020B0503020204020204" pitchFamily="34" charset="-122"/>
                  <a:ea typeface="微软雅黑" panose="020B0503020204020204" pitchFamily="34" charset="-122"/>
                </a:rPr>
                <a:t>XSS</a:t>
              </a:r>
              <a:r>
                <a:rPr lang="zh-CN" altLang="en-US" sz="1400">
                  <a:solidFill>
                    <a:schemeClr val="bg1"/>
                  </a:solidFill>
                  <a:latin typeface="微软雅黑" panose="020B0503020204020204" pitchFamily="34" charset="-122"/>
                  <a:ea typeface="微软雅黑" panose="020B0503020204020204" pitchFamily="34" charset="-122"/>
                </a:rPr>
                <a:t>）</a:t>
              </a:r>
              <a:endParaRPr kumimoji="1" lang="zh-CN" altLang="en-US" sz="1400">
                <a:solidFill>
                  <a:schemeClr val="bg1"/>
                </a:solidFill>
                <a:latin typeface="微软雅黑" panose="020B0503020204020204" pitchFamily="34" charset="-122"/>
                <a:ea typeface="微软雅黑" panose="020B0503020204020204" pitchFamily="34" charset="-122"/>
              </a:endParaRPr>
            </a:p>
          </p:txBody>
        </p:sp>
      </p:grpSp>
      <p:grpSp>
        <p:nvGrpSpPr>
          <p:cNvPr id="46" name="组合 39"/>
          <p:cNvGrpSpPr>
            <a:grpSpLocks/>
          </p:cNvGrpSpPr>
          <p:nvPr/>
        </p:nvGrpSpPr>
        <p:grpSpPr bwMode="auto">
          <a:xfrm>
            <a:off x="328344" y="5132388"/>
            <a:ext cx="8592634" cy="945027"/>
            <a:chOff x="0" y="5034938"/>
            <a:chExt cx="9429750" cy="1323000"/>
          </a:xfrm>
        </p:grpSpPr>
        <p:sp>
          <p:nvSpPr>
            <p:cNvPr id="47" name="矩形 46"/>
            <p:cNvSpPr/>
            <p:nvPr/>
          </p:nvSpPr>
          <p:spPr>
            <a:xfrm>
              <a:off x="0" y="5034938"/>
              <a:ext cx="9429750" cy="1323000"/>
            </a:xfrm>
            <a:prstGeom prst="rect">
              <a:avLst/>
            </a:prstGeom>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8" name="矩形 47"/>
            <p:cNvSpPr/>
            <p:nvPr/>
          </p:nvSpPr>
          <p:spPr>
            <a:xfrm>
              <a:off x="0" y="5034938"/>
              <a:ext cx="9429750" cy="1323000"/>
            </a:xfrm>
            <a:prstGeom prst="rect">
              <a:avLst/>
            </a:prstGeom>
            <a:ln>
              <a:solidFill>
                <a:srgbClr val="C0000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当开发人员暴露一个对内部实现对象的引用时，例如，一个文件、目录或者数据库密匙，就会产生一个不安全的直接对象引用。在没有访问控制检测或其他保护时，攻击者会操控这些引用去访问未授权数据。</a:t>
              </a:r>
            </a:p>
          </p:txBody>
        </p:sp>
      </p:grpSp>
      <p:grpSp>
        <p:nvGrpSpPr>
          <p:cNvPr id="49" name="组合 40"/>
          <p:cNvGrpSpPr>
            <a:grpSpLocks/>
          </p:cNvGrpSpPr>
          <p:nvPr/>
        </p:nvGrpSpPr>
        <p:grpSpPr bwMode="auto">
          <a:xfrm>
            <a:off x="1028431" y="4932364"/>
            <a:ext cx="6133139" cy="365410"/>
            <a:chOff x="471487" y="4822009"/>
            <a:chExt cx="6600825" cy="413280"/>
          </a:xfrm>
          <a:solidFill>
            <a:schemeClr val="tx2"/>
          </a:solidFill>
        </p:grpSpPr>
        <p:sp>
          <p:nvSpPr>
            <p:cNvPr id="50" name="圆角矩形 49"/>
            <p:cNvSpPr/>
            <p:nvPr/>
          </p:nvSpPr>
          <p:spPr>
            <a:xfrm>
              <a:off x="471487" y="482200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圆角矩形 18"/>
            <p:cNvSpPr/>
            <p:nvPr/>
          </p:nvSpPr>
          <p:spPr>
            <a:xfrm>
              <a:off x="491632" y="4842593"/>
              <a:ext cx="6560536" cy="372111"/>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r>
                <a:rPr kumimoji="0" lang="en-US" altLang="zh-CN" sz="1400">
                  <a:solidFill>
                    <a:srgbClr val="FFFFFF"/>
                  </a:solidFill>
                  <a:latin typeface="微软雅黑" panose="020B0503020204020204" pitchFamily="34" charset="-122"/>
                  <a:ea typeface="微软雅黑" panose="020B0503020204020204" pitchFamily="34" charset="-122"/>
                </a:rPr>
                <a:t>A4-</a:t>
              </a:r>
              <a:r>
                <a:rPr kumimoji="0" lang="zh-CN" altLang="en-US" sz="1400">
                  <a:solidFill>
                    <a:srgbClr val="FFFFFF"/>
                  </a:solidFill>
                  <a:latin typeface="微软雅黑" panose="020B0503020204020204" pitchFamily="34" charset="-122"/>
                  <a:ea typeface="微软雅黑" panose="020B0503020204020204" pitchFamily="34" charset="-122"/>
                </a:rPr>
                <a:t>不安全的直接对象引用</a:t>
              </a:r>
              <a:endParaRPr lang="zh-CN" altLang="en-US" sz="140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52270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390256"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OWASP Top Ten</a:t>
            </a:r>
            <a:endParaRPr kumimoji="1" lang="zh-CN" altLang="en-US" sz="2800">
              <a:solidFill>
                <a:srgbClr val="558ED5"/>
              </a:solidFill>
              <a:latin typeface="微软雅黑"/>
              <a:ea typeface="微软雅黑"/>
              <a:cs typeface="微软雅黑"/>
            </a:endParaRPr>
          </a:p>
        </p:txBody>
      </p:sp>
      <p:grpSp>
        <p:nvGrpSpPr>
          <p:cNvPr id="76" name="组合 37"/>
          <p:cNvGrpSpPr>
            <a:grpSpLocks/>
          </p:cNvGrpSpPr>
          <p:nvPr/>
        </p:nvGrpSpPr>
        <p:grpSpPr bwMode="auto">
          <a:xfrm>
            <a:off x="328344" y="1412875"/>
            <a:ext cx="8626088" cy="1121584"/>
            <a:chOff x="0" y="3267763"/>
            <a:chExt cx="9429750" cy="1323000"/>
          </a:xfrm>
        </p:grpSpPr>
        <p:sp>
          <p:nvSpPr>
            <p:cNvPr id="77" name="矩形 76"/>
            <p:cNvSpPr/>
            <p:nvPr/>
          </p:nvSpPr>
          <p:spPr>
            <a:xfrm>
              <a:off x="0" y="3267763"/>
              <a:ext cx="9429750" cy="1089529"/>
            </a:xfrm>
            <a:prstGeom prst="rect">
              <a:avLst/>
            </a:prstGeom>
            <a:noFill/>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8" name="矩形 77"/>
            <p:cNvSpPr/>
            <p:nvPr/>
          </p:nvSpPr>
          <p:spPr>
            <a:xfrm>
              <a:off x="0" y="3267763"/>
              <a:ext cx="9429750" cy="132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好的安全需要对应用程序、框架、应用程序服务器、</a:t>
              </a:r>
              <a:r>
                <a:rPr kumimoji="0" lang="en-US" altLang="zh-CN" sz="1400">
                  <a:solidFill>
                    <a:srgbClr val="000000"/>
                  </a:solidFill>
                  <a:latin typeface="微软雅黑" panose="020B0503020204020204" pitchFamily="34" charset="-122"/>
                  <a:ea typeface="微软雅黑" panose="020B0503020204020204" pitchFamily="34" charset="-122"/>
                </a:rPr>
                <a:t>web</a:t>
              </a:r>
              <a:r>
                <a:rPr kumimoji="0" lang="zh-CN" altLang="en-US" sz="1400">
                  <a:solidFill>
                    <a:srgbClr val="000000"/>
                  </a:solidFill>
                  <a:latin typeface="微软雅黑" panose="020B0503020204020204" pitchFamily="34" charset="-122"/>
                  <a:ea typeface="微软雅黑" panose="020B0503020204020204" pitchFamily="34" charset="-122"/>
                </a:rPr>
                <a:t>服务器、数据库服务器和平台定义和执行安全配置。由于许多设置的默认值并不是安全的，因此，必须定义、实施和维护这些设置。这包含了对所有的软件保持及时地更新，包括所有应用程序的库文件。</a:t>
              </a:r>
            </a:p>
          </p:txBody>
        </p:sp>
      </p:grpSp>
      <p:grpSp>
        <p:nvGrpSpPr>
          <p:cNvPr id="79" name="组合 38"/>
          <p:cNvGrpSpPr>
            <a:grpSpLocks/>
          </p:cNvGrpSpPr>
          <p:nvPr/>
        </p:nvGrpSpPr>
        <p:grpSpPr bwMode="auto">
          <a:xfrm>
            <a:off x="1028431" y="1212850"/>
            <a:ext cx="6157017" cy="382658"/>
            <a:chOff x="471487" y="3216769"/>
            <a:chExt cx="6600825" cy="413280"/>
          </a:xfrm>
          <a:solidFill>
            <a:schemeClr val="tx2"/>
          </a:solidFill>
        </p:grpSpPr>
        <p:sp>
          <p:nvSpPr>
            <p:cNvPr id="80" name="圆角矩形 79"/>
            <p:cNvSpPr/>
            <p:nvPr/>
          </p:nvSpPr>
          <p:spPr>
            <a:xfrm>
              <a:off x="471487" y="321676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1" name="圆角矩形 14"/>
            <p:cNvSpPr/>
            <p:nvPr/>
          </p:nvSpPr>
          <p:spPr>
            <a:xfrm>
              <a:off x="491632" y="3237354"/>
              <a:ext cx="6560536" cy="372109"/>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r>
                <a:rPr kumimoji="0" lang="en-US" altLang="zh-CN" sz="1400">
                  <a:solidFill>
                    <a:srgbClr val="FFFFFF"/>
                  </a:solidFill>
                  <a:latin typeface="微软雅黑" panose="020B0503020204020204" pitchFamily="34" charset="-122"/>
                  <a:ea typeface="微软雅黑" panose="020B0503020204020204" pitchFamily="34" charset="-122"/>
                </a:rPr>
                <a:t>A5-</a:t>
              </a:r>
              <a:r>
                <a:rPr kumimoji="0" lang="zh-CN" altLang="en-US" sz="1400">
                  <a:solidFill>
                    <a:srgbClr val="FFFFFF"/>
                  </a:solidFill>
                  <a:latin typeface="微软雅黑" panose="020B0503020204020204" pitchFamily="34" charset="-122"/>
                  <a:ea typeface="微软雅黑" panose="020B0503020204020204" pitchFamily="34" charset="-122"/>
                </a:rPr>
                <a:t>安全配置错误</a:t>
              </a:r>
              <a:endParaRPr lang="zh-CN" altLang="en-US" sz="1400">
                <a:solidFill>
                  <a:srgbClr val="FFFFFF"/>
                </a:solidFill>
                <a:latin typeface="微软雅黑" panose="020B0503020204020204" pitchFamily="34" charset="-122"/>
                <a:ea typeface="微软雅黑" panose="020B0503020204020204" pitchFamily="34" charset="-122"/>
              </a:endParaRPr>
            </a:p>
          </p:txBody>
        </p:sp>
      </p:grpSp>
      <p:grpSp>
        <p:nvGrpSpPr>
          <p:cNvPr id="82" name="组合 39"/>
          <p:cNvGrpSpPr>
            <a:grpSpLocks/>
          </p:cNvGrpSpPr>
          <p:nvPr/>
        </p:nvGrpSpPr>
        <p:grpSpPr bwMode="auto">
          <a:xfrm>
            <a:off x="328344" y="2627313"/>
            <a:ext cx="8626088" cy="989632"/>
            <a:chOff x="0" y="5034938"/>
            <a:chExt cx="9429750" cy="1323000"/>
          </a:xfrm>
        </p:grpSpPr>
        <p:sp>
          <p:nvSpPr>
            <p:cNvPr id="83" name="矩形 82"/>
            <p:cNvSpPr/>
            <p:nvPr/>
          </p:nvSpPr>
          <p:spPr>
            <a:xfrm>
              <a:off x="0" y="5034938"/>
              <a:ext cx="9429750" cy="1323000"/>
            </a:xfrm>
            <a:prstGeom prst="rect">
              <a:avLst/>
            </a:prstGeom>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4" name="矩形 83"/>
            <p:cNvSpPr/>
            <p:nvPr/>
          </p:nvSpPr>
          <p:spPr>
            <a:xfrm>
              <a:off x="0" y="5034938"/>
              <a:ext cx="9429750" cy="1323000"/>
            </a:xfrm>
            <a:prstGeom prst="rect">
              <a:avLst/>
            </a:prstGeom>
            <a:ln>
              <a:solidFill>
                <a:srgbClr val="C0000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许多</a:t>
              </a:r>
              <a:r>
                <a:rPr kumimoji="0" lang="en-US" altLang="zh-CN" sz="1400">
                  <a:solidFill>
                    <a:srgbClr val="000000"/>
                  </a:solidFill>
                  <a:latin typeface="微软雅黑" panose="020B0503020204020204" pitchFamily="34" charset="-122"/>
                  <a:ea typeface="微软雅黑" panose="020B0503020204020204" pitchFamily="34" charset="-122"/>
                </a:rPr>
                <a:t>Web</a:t>
              </a:r>
              <a:r>
                <a:rPr kumimoji="0" lang="zh-CN" altLang="en-US" sz="1400">
                  <a:solidFill>
                    <a:srgbClr val="000000"/>
                  </a:solidFill>
                  <a:latin typeface="微软雅黑" panose="020B0503020204020204" pitchFamily="34" charset="-122"/>
                  <a:ea typeface="微软雅黑" panose="020B0503020204020204" pitchFamily="34" charset="-122"/>
                </a:rPr>
                <a:t>应用程序没有正确保护敏感数据，如信用卡，税务</a:t>
              </a:r>
              <a:r>
                <a:rPr kumimoji="0" lang="en-US" altLang="zh-CN" sz="1400">
                  <a:solidFill>
                    <a:srgbClr val="000000"/>
                  </a:solidFill>
                  <a:latin typeface="微软雅黑" panose="020B0503020204020204" pitchFamily="34" charset="-122"/>
                  <a:ea typeface="微软雅黑" panose="020B0503020204020204" pitchFamily="34" charset="-122"/>
                </a:rPr>
                <a:t>ID</a:t>
              </a:r>
              <a:r>
                <a:rPr kumimoji="0" lang="zh-CN" altLang="en-US" sz="1400">
                  <a:solidFill>
                    <a:srgbClr val="000000"/>
                  </a:solidFill>
                  <a:latin typeface="微软雅黑" panose="020B0503020204020204" pitchFamily="34" charset="-122"/>
                  <a:ea typeface="微软雅黑" panose="020B0503020204020204" pitchFamily="34" charset="-122"/>
                </a:rPr>
                <a:t>和身份验证凭据。攻击者可能会窃取或篡改这些弱保护的数据以进行信用卡诈骗、身份窃取，或其他犯罪。敏感数据值需额外的保护，比如在存放或在传输过程中的加密，以及在与浏览器交换时进行特殊的预防措施。</a:t>
              </a:r>
            </a:p>
            <a:p>
              <a:pPr marL="0" lvl="1" indent="0">
                <a:lnSpc>
                  <a:spcPct val="90000"/>
                </a:lnSpc>
                <a:spcAft>
                  <a:spcPct val="15000"/>
                </a:spcAft>
                <a:defRPr/>
              </a:pPr>
              <a:endParaRPr kumimoji="0"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85" name="组合 40"/>
          <p:cNvGrpSpPr>
            <a:grpSpLocks/>
          </p:cNvGrpSpPr>
          <p:nvPr/>
        </p:nvGrpSpPr>
        <p:grpSpPr bwMode="auto">
          <a:xfrm>
            <a:off x="1028431" y="2427288"/>
            <a:ext cx="6157017" cy="382657"/>
            <a:chOff x="471487" y="4822009"/>
            <a:chExt cx="6600825" cy="413280"/>
          </a:xfrm>
          <a:solidFill>
            <a:schemeClr val="tx2"/>
          </a:solidFill>
        </p:grpSpPr>
        <p:sp>
          <p:nvSpPr>
            <p:cNvPr id="86" name="圆角矩形 85"/>
            <p:cNvSpPr/>
            <p:nvPr/>
          </p:nvSpPr>
          <p:spPr>
            <a:xfrm>
              <a:off x="471487" y="482200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圆角矩形 18"/>
            <p:cNvSpPr/>
            <p:nvPr/>
          </p:nvSpPr>
          <p:spPr>
            <a:xfrm>
              <a:off x="491632" y="4842593"/>
              <a:ext cx="6560536" cy="372111"/>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anchor="ctr"/>
            <a:lstStyle/>
            <a:p>
              <a:pPr>
                <a:defRPr/>
              </a:pPr>
              <a:r>
                <a:rPr lang="en-US" altLang="zh-CN" sz="1400">
                  <a:latin typeface="微软雅黑" panose="020B0503020204020204" pitchFamily="34" charset="-122"/>
                  <a:ea typeface="微软雅黑" panose="020B0503020204020204" pitchFamily="34" charset="-122"/>
                </a:rPr>
                <a:t>A6-</a:t>
              </a:r>
              <a:r>
                <a:rPr lang="zh-CN" altLang="en-US" sz="1400">
                  <a:latin typeface="微软雅黑" panose="020B0503020204020204" pitchFamily="34" charset="-122"/>
                  <a:ea typeface="微软雅黑" panose="020B0503020204020204" pitchFamily="34" charset="-122"/>
                </a:rPr>
                <a:t>敏感信息泄露</a:t>
              </a:r>
              <a:endParaRPr kumimoji="1" lang="zh-CN" altLang="en-US" sz="1400">
                <a:latin typeface="微软雅黑" panose="020B0503020204020204" pitchFamily="34" charset="-122"/>
                <a:ea typeface="微软雅黑" panose="020B0503020204020204" pitchFamily="34" charset="-122"/>
              </a:endParaRPr>
            </a:p>
          </p:txBody>
        </p:sp>
      </p:grpSp>
      <p:grpSp>
        <p:nvGrpSpPr>
          <p:cNvPr id="88" name="组合 37"/>
          <p:cNvGrpSpPr>
            <a:grpSpLocks/>
          </p:cNvGrpSpPr>
          <p:nvPr/>
        </p:nvGrpSpPr>
        <p:grpSpPr bwMode="auto">
          <a:xfrm>
            <a:off x="328344" y="3917950"/>
            <a:ext cx="8626088" cy="1121584"/>
            <a:chOff x="0" y="3267763"/>
            <a:chExt cx="9429750" cy="1323000"/>
          </a:xfrm>
        </p:grpSpPr>
        <p:sp>
          <p:nvSpPr>
            <p:cNvPr id="89" name="矩形 88"/>
            <p:cNvSpPr/>
            <p:nvPr/>
          </p:nvSpPr>
          <p:spPr>
            <a:xfrm>
              <a:off x="0" y="3267763"/>
              <a:ext cx="9429750" cy="1089529"/>
            </a:xfrm>
            <a:prstGeom prst="rect">
              <a:avLst/>
            </a:prstGeom>
            <a:noFill/>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0" name="矩形 89"/>
            <p:cNvSpPr/>
            <p:nvPr/>
          </p:nvSpPr>
          <p:spPr>
            <a:xfrm>
              <a:off x="0" y="3267763"/>
              <a:ext cx="9429750" cy="132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大多数</a:t>
              </a:r>
              <a:r>
                <a:rPr kumimoji="0" lang="en-US" altLang="zh-CN" sz="1400">
                  <a:solidFill>
                    <a:srgbClr val="000000"/>
                  </a:solidFill>
                  <a:latin typeface="微软雅黑" panose="020B0503020204020204" pitchFamily="34" charset="-122"/>
                  <a:ea typeface="微软雅黑" panose="020B0503020204020204" pitchFamily="34" charset="-122"/>
                </a:rPr>
                <a:t>Web</a:t>
              </a:r>
              <a:r>
                <a:rPr kumimoji="0" lang="zh-CN" altLang="en-US" sz="1400">
                  <a:solidFill>
                    <a:srgbClr val="000000"/>
                  </a:solidFill>
                  <a:latin typeface="微软雅黑" panose="020B0503020204020204" pitchFamily="34" charset="-122"/>
                  <a:ea typeface="微软雅黑" panose="020B0503020204020204" pitchFamily="34" charset="-122"/>
                </a:rPr>
                <a:t>应用程序在功能在</a:t>
              </a:r>
              <a:r>
                <a:rPr kumimoji="0" lang="en-US" altLang="zh-CN" sz="1400">
                  <a:solidFill>
                    <a:srgbClr val="000000"/>
                  </a:solidFill>
                  <a:latin typeface="微软雅黑" panose="020B0503020204020204" pitchFamily="34" charset="-122"/>
                  <a:ea typeface="微软雅黑" panose="020B0503020204020204" pitchFamily="34" charset="-122"/>
                </a:rPr>
                <a:t>UI</a:t>
              </a:r>
              <a:r>
                <a:rPr kumimoji="0" lang="zh-CN" altLang="en-US" sz="1400">
                  <a:solidFill>
                    <a:srgbClr val="000000"/>
                  </a:solidFill>
                  <a:latin typeface="微软雅黑" panose="020B0503020204020204" pitchFamily="34" charset="-122"/>
                  <a:ea typeface="微软雅黑" panose="020B0503020204020204" pitchFamily="34" charset="-122"/>
                </a:rPr>
                <a:t>中可见以前，验证功能级别的访问权限。但是，应用程序需要在每个功能被访问时在服务器端执行相同的访问控制检查。如果请求没有被验证，攻击者能够伪造请求以在未经适当授权时访问功能。</a:t>
              </a:r>
            </a:p>
          </p:txBody>
        </p:sp>
      </p:grpSp>
      <p:grpSp>
        <p:nvGrpSpPr>
          <p:cNvPr id="91" name="组合 38"/>
          <p:cNvGrpSpPr>
            <a:grpSpLocks/>
          </p:cNvGrpSpPr>
          <p:nvPr/>
        </p:nvGrpSpPr>
        <p:grpSpPr bwMode="auto">
          <a:xfrm>
            <a:off x="1028431" y="3717925"/>
            <a:ext cx="6157017" cy="382658"/>
            <a:chOff x="471487" y="3216769"/>
            <a:chExt cx="6600825" cy="413280"/>
          </a:xfrm>
          <a:solidFill>
            <a:schemeClr val="tx2"/>
          </a:solidFill>
        </p:grpSpPr>
        <p:sp>
          <p:nvSpPr>
            <p:cNvPr id="92" name="圆角矩形 91"/>
            <p:cNvSpPr/>
            <p:nvPr/>
          </p:nvSpPr>
          <p:spPr>
            <a:xfrm>
              <a:off x="471487" y="321676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圆角矩形 14"/>
            <p:cNvSpPr/>
            <p:nvPr/>
          </p:nvSpPr>
          <p:spPr>
            <a:xfrm>
              <a:off x="491632" y="3237354"/>
              <a:ext cx="6560536" cy="372109"/>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r>
                <a:rPr kumimoji="0" lang="en-US" altLang="zh-CN" sz="1400">
                  <a:solidFill>
                    <a:srgbClr val="FFFFFF"/>
                  </a:solidFill>
                  <a:latin typeface="微软雅黑" panose="020B0503020204020204" pitchFamily="34" charset="-122"/>
                  <a:ea typeface="微软雅黑" panose="020B0503020204020204" pitchFamily="34" charset="-122"/>
                </a:rPr>
                <a:t>A7-</a:t>
              </a:r>
              <a:r>
                <a:rPr kumimoji="0" lang="zh-CN" altLang="en-US" sz="1400">
                  <a:solidFill>
                    <a:srgbClr val="FFFFFF"/>
                  </a:solidFill>
                  <a:latin typeface="微软雅黑" panose="020B0503020204020204" pitchFamily="34" charset="-122"/>
                  <a:ea typeface="微软雅黑" panose="020B0503020204020204" pitchFamily="34" charset="-122"/>
                </a:rPr>
                <a:t>功能级访问控制缺失</a:t>
              </a:r>
              <a:endParaRPr lang="zh-CN" altLang="en-US" sz="1400">
                <a:solidFill>
                  <a:srgbClr val="FFFFFF"/>
                </a:solidFill>
                <a:latin typeface="微软雅黑" panose="020B0503020204020204" pitchFamily="34" charset="-122"/>
                <a:ea typeface="微软雅黑" panose="020B0503020204020204" pitchFamily="34" charset="-122"/>
              </a:endParaRPr>
            </a:p>
          </p:txBody>
        </p:sp>
      </p:grpSp>
      <p:grpSp>
        <p:nvGrpSpPr>
          <p:cNvPr id="94" name="组合 39"/>
          <p:cNvGrpSpPr>
            <a:grpSpLocks/>
          </p:cNvGrpSpPr>
          <p:nvPr/>
        </p:nvGrpSpPr>
        <p:grpSpPr bwMode="auto">
          <a:xfrm>
            <a:off x="328344" y="5132388"/>
            <a:ext cx="8626088" cy="989632"/>
            <a:chOff x="0" y="5034938"/>
            <a:chExt cx="9429750" cy="1323000"/>
          </a:xfrm>
        </p:grpSpPr>
        <p:sp>
          <p:nvSpPr>
            <p:cNvPr id="95" name="矩形 94"/>
            <p:cNvSpPr/>
            <p:nvPr/>
          </p:nvSpPr>
          <p:spPr>
            <a:xfrm>
              <a:off x="0" y="5034938"/>
              <a:ext cx="9429750" cy="1323000"/>
            </a:xfrm>
            <a:prstGeom prst="rect">
              <a:avLst/>
            </a:prstGeom>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6" name="矩形 95"/>
            <p:cNvSpPr/>
            <p:nvPr/>
          </p:nvSpPr>
          <p:spPr>
            <a:xfrm>
              <a:off x="0" y="5034938"/>
              <a:ext cx="9429750" cy="1323000"/>
            </a:xfrm>
            <a:prstGeom prst="rect">
              <a:avLst/>
            </a:prstGeom>
            <a:ln>
              <a:solidFill>
                <a:srgbClr val="C0000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一个跨站请求伪造攻击迫使登录用户的浏览器将伪造的</a:t>
              </a:r>
              <a:r>
                <a:rPr kumimoji="0" lang="en-US" altLang="zh-CN" sz="1400">
                  <a:solidFill>
                    <a:srgbClr val="000000"/>
                  </a:solidFill>
                  <a:latin typeface="微软雅黑" panose="020B0503020204020204" pitchFamily="34" charset="-122"/>
                  <a:ea typeface="微软雅黑" panose="020B0503020204020204" pitchFamily="34" charset="-122"/>
                </a:rPr>
                <a:t>HTTP</a:t>
              </a:r>
              <a:r>
                <a:rPr kumimoji="0" lang="zh-CN" altLang="en-US" sz="1400">
                  <a:solidFill>
                    <a:srgbClr val="000000"/>
                  </a:solidFill>
                  <a:latin typeface="微软雅黑" panose="020B0503020204020204" pitchFamily="34" charset="-122"/>
                  <a:ea typeface="微软雅黑" panose="020B0503020204020204" pitchFamily="34" charset="-122"/>
                </a:rPr>
                <a:t>请求，包括该用户的会话</a:t>
              </a:r>
              <a:r>
                <a:rPr kumimoji="0" lang="en-US" altLang="zh-CN" sz="1400">
                  <a:solidFill>
                    <a:srgbClr val="000000"/>
                  </a:solidFill>
                  <a:latin typeface="微软雅黑" panose="020B0503020204020204" pitchFamily="34" charset="-122"/>
                  <a:ea typeface="微软雅黑" panose="020B0503020204020204" pitchFamily="34" charset="-122"/>
                </a:rPr>
                <a:t>cookie</a:t>
              </a:r>
              <a:r>
                <a:rPr kumimoji="0" lang="zh-CN" altLang="en-US" sz="1400">
                  <a:solidFill>
                    <a:srgbClr val="000000"/>
                  </a:solidFill>
                  <a:latin typeface="微软雅黑" panose="020B0503020204020204" pitchFamily="34" charset="-122"/>
                  <a:ea typeface="微软雅黑" panose="020B0503020204020204" pitchFamily="34" charset="-122"/>
                </a:rPr>
                <a:t>和其他认证信息，发送到一个存在漏洞的</a:t>
              </a:r>
              <a:r>
                <a:rPr kumimoji="0" lang="en-US" altLang="zh-CN" sz="1400">
                  <a:solidFill>
                    <a:srgbClr val="000000"/>
                  </a:solidFill>
                  <a:latin typeface="微软雅黑" panose="020B0503020204020204" pitchFamily="34" charset="-122"/>
                  <a:ea typeface="微软雅黑" panose="020B0503020204020204" pitchFamily="34" charset="-122"/>
                </a:rPr>
                <a:t>web</a:t>
              </a:r>
              <a:r>
                <a:rPr kumimoji="0" lang="zh-CN" altLang="en-US" sz="1400">
                  <a:solidFill>
                    <a:srgbClr val="000000"/>
                  </a:solidFill>
                  <a:latin typeface="微软雅黑" panose="020B0503020204020204" pitchFamily="34" charset="-122"/>
                  <a:ea typeface="微软雅黑" panose="020B0503020204020204" pitchFamily="34" charset="-122"/>
                </a:rPr>
                <a:t>应用程序。这就允许了攻击者迫使用户浏览器向存在漏洞的应用程序发送请求，而这些请求会被应用程序认为是用户的合法请求。</a:t>
              </a:r>
            </a:p>
          </p:txBody>
        </p:sp>
      </p:grpSp>
      <p:grpSp>
        <p:nvGrpSpPr>
          <p:cNvPr id="97" name="组合 40"/>
          <p:cNvGrpSpPr>
            <a:grpSpLocks/>
          </p:cNvGrpSpPr>
          <p:nvPr/>
        </p:nvGrpSpPr>
        <p:grpSpPr bwMode="auto">
          <a:xfrm>
            <a:off x="1028431" y="4932363"/>
            <a:ext cx="6157017" cy="382657"/>
            <a:chOff x="471487" y="4822009"/>
            <a:chExt cx="6600825" cy="413280"/>
          </a:xfrm>
          <a:solidFill>
            <a:schemeClr val="tx2"/>
          </a:solidFill>
        </p:grpSpPr>
        <p:sp>
          <p:nvSpPr>
            <p:cNvPr id="98" name="圆角矩形 97"/>
            <p:cNvSpPr/>
            <p:nvPr/>
          </p:nvSpPr>
          <p:spPr>
            <a:xfrm>
              <a:off x="471487" y="482200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圆角矩形 18"/>
            <p:cNvSpPr/>
            <p:nvPr/>
          </p:nvSpPr>
          <p:spPr>
            <a:xfrm>
              <a:off x="491632" y="4842593"/>
              <a:ext cx="6560536" cy="372111"/>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r>
                <a:rPr kumimoji="0" lang="en-US" altLang="zh-CN" sz="1400">
                  <a:solidFill>
                    <a:srgbClr val="FFFFFF"/>
                  </a:solidFill>
                  <a:latin typeface="微软雅黑" panose="020B0503020204020204" pitchFamily="34" charset="-122"/>
                  <a:ea typeface="微软雅黑" panose="020B0503020204020204" pitchFamily="34" charset="-122"/>
                </a:rPr>
                <a:t>A8-</a:t>
              </a:r>
              <a:r>
                <a:rPr kumimoji="0" lang="zh-CN" altLang="en-US" sz="1400">
                  <a:solidFill>
                    <a:srgbClr val="FFFFFF"/>
                  </a:solidFill>
                  <a:latin typeface="微软雅黑" panose="020B0503020204020204" pitchFamily="34" charset="-122"/>
                  <a:ea typeface="微软雅黑" panose="020B0503020204020204" pitchFamily="34" charset="-122"/>
                </a:rPr>
                <a:t>跨站请求伪造（</a:t>
              </a:r>
              <a:r>
                <a:rPr kumimoji="0" lang="en-US" altLang="zh-CN" sz="1400">
                  <a:solidFill>
                    <a:srgbClr val="FFFFFF"/>
                  </a:solidFill>
                  <a:latin typeface="微软雅黑" panose="020B0503020204020204" pitchFamily="34" charset="-122"/>
                  <a:ea typeface="微软雅黑" panose="020B0503020204020204" pitchFamily="34" charset="-122"/>
                </a:rPr>
                <a:t>CSRF</a:t>
              </a:r>
              <a:r>
                <a:rPr kumimoji="0" lang="zh-CN" altLang="en-US" sz="1400">
                  <a:solidFill>
                    <a:srgbClr val="FFFFFF"/>
                  </a:solidFill>
                  <a:latin typeface="微软雅黑" panose="020B0503020204020204" pitchFamily="34" charset="-122"/>
                  <a:ea typeface="微软雅黑" panose="020B0503020204020204" pitchFamily="34" charset="-122"/>
                </a:rPr>
                <a:t>）</a:t>
              </a:r>
              <a:endParaRPr lang="zh-CN" altLang="en-US" sz="140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20057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390256"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a:solidFill>
                  <a:srgbClr val="558ED5"/>
                </a:solidFill>
                <a:latin typeface="微软雅黑"/>
                <a:ea typeface="微软雅黑"/>
                <a:cs typeface="微软雅黑"/>
              </a:rPr>
              <a:t>OWASP Top Ten</a:t>
            </a:r>
            <a:endParaRPr kumimoji="1" lang="zh-CN" altLang="en-US" sz="2800">
              <a:solidFill>
                <a:srgbClr val="558ED5"/>
              </a:solidFill>
              <a:latin typeface="微软雅黑"/>
              <a:ea typeface="微软雅黑"/>
              <a:cs typeface="微软雅黑"/>
            </a:endParaRPr>
          </a:p>
        </p:txBody>
      </p:sp>
      <p:grpSp>
        <p:nvGrpSpPr>
          <p:cNvPr id="30" name="组合 37"/>
          <p:cNvGrpSpPr>
            <a:grpSpLocks/>
          </p:cNvGrpSpPr>
          <p:nvPr/>
        </p:nvGrpSpPr>
        <p:grpSpPr bwMode="auto">
          <a:xfrm>
            <a:off x="294891" y="1412875"/>
            <a:ext cx="8626088" cy="1117107"/>
            <a:chOff x="0" y="3267763"/>
            <a:chExt cx="9429750" cy="1323000"/>
          </a:xfrm>
        </p:grpSpPr>
        <p:sp>
          <p:nvSpPr>
            <p:cNvPr id="31" name="矩形 30"/>
            <p:cNvSpPr/>
            <p:nvPr/>
          </p:nvSpPr>
          <p:spPr>
            <a:xfrm>
              <a:off x="0" y="3267763"/>
              <a:ext cx="9429750" cy="1089529"/>
            </a:xfrm>
            <a:prstGeom prst="rect">
              <a:avLst/>
            </a:prstGeom>
            <a:noFill/>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矩形 31"/>
            <p:cNvSpPr/>
            <p:nvPr/>
          </p:nvSpPr>
          <p:spPr>
            <a:xfrm>
              <a:off x="0" y="3267763"/>
              <a:ext cx="9429750" cy="132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zh-CN" altLang="en-US" sz="1400">
                  <a:solidFill>
                    <a:srgbClr val="000000"/>
                  </a:solidFill>
                  <a:latin typeface="微软雅黑" panose="020B0503020204020204" pitchFamily="34" charset="-122"/>
                  <a:ea typeface="微软雅黑" panose="020B0503020204020204" pitchFamily="34" charset="-122"/>
                </a:rPr>
                <a:t>组件，比如：库文件、框架和其它软件模块，几乎总是以全部的权限运行。如果一个带有漏洞的组件被利用，这种攻击可以造成更为严重的数据丢失或服务器接管。应用程序使用带有已知漏洞的组件会破坏应用程序防御系统，并使一系列可能的攻击和影响成为可能。</a:t>
              </a:r>
            </a:p>
          </p:txBody>
        </p:sp>
      </p:grpSp>
      <p:grpSp>
        <p:nvGrpSpPr>
          <p:cNvPr id="33" name="组合 38"/>
          <p:cNvGrpSpPr>
            <a:grpSpLocks/>
          </p:cNvGrpSpPr>
          <p:nvPr/>
        </p:nvGrpSpPr>
        <p:grpSpPr bwMode="auto">
          <a:xfrm>
            <a:off x="994978" y="1212850"/>
            <a:ext cx="6157017" cy="381131"/>
            <a:chOff x="471487" y="3216769"/>
            <a:chExt cx="6600825" cy="413280"/>
          </a:xfrm>
          <a:solidFill>
            <a:schemeClr val="tx2"/>
          </a:solidFill>
        </p:grpSpPr>
        <p:sp>
          <p:nvSpPr>
            <p:cNvPr id="34" name="圆角矩形 33"/>
            <p:cNvSpPr/>
            <p:nvPr/>
          </p:nvSpPr>
          <p:spPr>
            <a:xfrm>
              <a:off x="471487" y="321676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圆角矩形 14"/>
            <p:cNvSpPr/>
            <p:nvPr/>
          </p:nvSpPr>
          <p:spPr>
            <a:xfrm>
              <a:off x="491632" y="3237354"/>
              <a:ext cx="6560536" cy="372109"/>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r>
                <a:rPr kumimoji="0" lang="en-US" altLang="zh-CN" sz="1400">
                  <a:solidFill>
                    <a:srgbClr val="FFFFFF"/>
                  </a:solidFill>
                  <a:latin typeface="微软雅黑" panose="020B0503020204020204" pitchFamily="34" charset="-122"/>
                  <a:ea typeface="微软雅黑" panose="020B0503020204020204" pitchFamily="34" charset="-122"/>
                </a:rPr>
                <a:t>A9-</a:t>
              </a:r>
              <a:r>
                <a:rPr kumimoji="0" lang="zh-CN" altLang="en-US" sz="1400">
                  <a:solidFill>
                    <a:srgbClr val="FFFFFF"/>
                  </a:solidFill>
                  <a:latin typeface="微软雅黑" panose="020B0503020204020204" pitchFamily="34" charset="-122"/>
                  <a:ea typeface="微软雅黑" panose="020B0503020204020204" pitchFamily="34" charset="-122"/>
                </a:rPr>
                <a:t>使用含有已知漏洞的组件</a:t>
              </a:r>
              <a:endParaRPr lang="zh-CN" altLang="en-US" sz="1400">
                <a:solidFill>
                  <a:srgbClr val="FFFFFF"/>
                </a:solidFill>
                <a:latin typeface="微软雅黑" panose="020B0503020204020204" pitchFamily="34" charset="-122"/>
                <a:ea typeface="微软雅黑" panose="020B0503020204020204" pitchFamily="34" charset="-122"/>
              </a:endParaRPr>
            </a:p>
          </p:txBody>
        </p:sp>
      </p:grpSp>
      <p:grpSp>
        <p:nvGrpSpPr>
          <p:cNvPr id="36" name="组合 39"/>
          <p:cNvGrpSpPr>
            <a:grpSpLocks/>
          </p:cNvGrpSpPr>
          <p:nvPr/>
        </p:nvGrpSpPr>
        <p:grpSpPr bwMode="auto">
          <a:xfrm>
            <a:off x="294891" y="2627313"/>
            <a:ext cx="8626088" cy="985682"/>
            <a:chOff x="0" y="5034938"/>
            <a:chExt cx="9429750" cy="1323000"/>
          </a:xfrm>
        </p:grpSpPr>
        <p:sp>
          <p:nvSpPr>
            <p:cNvPr id="37" name="矩形 36"/>
            <p:cNvSpPr/>
            <p:nvPr/>
          </p:nvSpPr>
          <p:spPr>
            <a:xfrm>
              <a:off x="0" y="5034938"/>
              <a:ext cx="9429750" cy="1323000"/>
            </a:xfrm>
            <a:prstGeom prst="rect">
              <a:avLst/>
            </a:prstGeom>
            <a:ln>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矩形 37"/>
            <p:cNvSpPr/>
            <p:nvPr/>
          </p:nvSpPr>
          <p:spPr>
            <a:xfrm>
              <a:off x="0" y="5034938"/>
              <a:ext cx="9429750" cy="1323000"/>
            </a:xfrm>
            <a:prstGeom prst="rect">
              <a:avLst/>
            </a:prstGeom>
            <a:ln>
              <a:solidFill>
                <a:srgbClr val="C0000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31853" tIns="291592" rIns="731853" bIns="99568"/>
            <a:lstStyle>
              <a:lvl1pPr marL="342900" indent="-342900" defTabSz="622300">
                <a:defRPr kumimoji="1" sz="2400">
                  <a:solidFill>
                    <a:schemeClr val="tx1"/>
                  </a:solidFill>
                  <a:latin typeface="Arial" panose="020B0604020202020204" pitchFamily="34" charset="0"/>
                  <a:ea typeface="宋体" panose="02010600030101010101" pitchFamily="2" charset="-122"/>
                </a:defRPr>
              </a:lvl1pPr>
              <a:lvl2pPr defTabSz="622300">
                <a:defRPr kumimoji="1" sz="2400">
                  <a:solidFill>
                    <a:schemeClr val="tx1"/>
                  </a:solidFill>
                  <a:latin typeface="Arial" panose="020B0604020202020204" pitchFamily="34" charset="0"/>
                  <a:ea typeface="宋体" panose="02010600030101010101" pitchFamily="2" charset="-122"/>
                </a:defRPr>
              </a:lvl2pPr>
              <a:lvl3pPr marL="1143000" indent="-228600" defTabSz="622300">
                <a:defRPr kumimoji="1" sz="2400">
                  <a:solidFill>
                    <a:schemeClr val="tx1"/>
                  </a:solidFill>
                  <a:latin typeface="Arial" panose="020B0604020202020204" pitchFamily="34" charset="0"/>
                  <a:ea typeface="宋体" panose="02010600030101010101" pitchFamily="2" charset="-122"/>
                </a:defRPr>
              </a:lvl3pPr>
              <a:lvl4pPr marL="1600200" indent="-228600" defTabSz="622300">
                <a:defRPr kumimoji="1" sz="2400">
                  <a:solidFill>
                    <a:schemeClr val="tx1"/>
                  </a:solidFill>
                  <a:latin typeface="Arial" panose="020B0604020202020204" pitchFamily="34" charset="0"/>
                  <a:ea typeface="宋体" panose="02010600030101010101" pitchFamily="2" charset="-122"/>
                </a:defRPr>
              </a:lvl4pPr>
              <a:lvl5pPr marL="2057400" indent="-228600" defTabSz="622300">
                <a:defRPr kumimoji="1" sz="2400">
                  <a:solidFill>
                    <a:schemeClr val="tx1"/>
                  </a:solidFill>
                  <a:latin typeface="Arial" panose="020B0604020202020204" pitchFamily="34" charset="0"/>
                  <a:ea typeface="宋体" panose="02010600030101010101" pitchFamily="2" charset="-122"/>
                </a:defRPr>
              </a:lvl5pPr>
              <a:lvl6pPr marL="25146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6223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marL="0" lvl="1" indent="0">
                <a:lnSpc>
                  <a:spcPct val="90000"/>
                </a:lnSpc>
                <a:spcAft>
                  <a:spcPct val="15000"/>
                </a:spcAft>
                <a:defRPr/>
              </a:pPr>
              <a:r>
                <a:rPr kumimoji="0" lang="en-US" altLang="zh-CN" sz="1400">
                  <a:solidFill>
                    <a:srgbClr val="000000"/>
                  </a:solidFill>
                  <a:latin typeface="微软雅黑" panose="020B0503020204020204" pitchFamily="34" charset="-122"/>
                  <a:ea typeface="微软雅黑" panose="020B0503020204020204" pitchFamily="34" charset="-122"/>
                </a:rPr>
                <a:t>Web</a:t>
              </a:r>
              <a:r>
                <a:rPr kumimoji="0" lang="zh-CN" altLang="en-US" sz="1400">
                  <a:solidFill>
                    <a:srgbClr val="000000"/>
                  </a:solidFill>
                  <a:latin typeface="微软雅黑" panose="020B0503020204020204" pitchFamily="34" charset="-122"/>
                  <a:ea typeface="微软雅黑" panose="020B0503020204020204" pitchFamily="34" charset="-122"/>
                </a:rPr>
                <a:t>应用程序经常将用户重定向和转发到其他网页和网站，并且利用不可信的数据去判定目的页面。如果没有得到适当验证，攻击者可以重定向受害用户到钓鱼软件或恶意网站，或者使用转发去访问未授权的页面。</a:t>
              </a:r>
            </a:p>
            <a:p>
              <a:pPr marL="0" lvl="1" indent="0">
                <a:lnSpc>
                  <a:spcPct val="90000"/>
                </a:lnSpc>
                <a:spcAft>
                  <a:spcPct val="15000"/>
                </a:spcAft>
                <a:defRPr/>
              </a:pPr>
              <a:endParaRPr kumimoji="0" lang="zh-CN" altLang="en-US" sz="1400">
                <a:solidFill>
                  <a:srgbClr val="000000"/>
                </a:solidFill>
                <a:latin typeface="微软雅黑" panose="020B0503020204020204" pitchFamily="34" charset="-122"/>
                <a:ea typeface="微软雅黑" panose="020B0503020204020204" pitchFamily="34" charset="-122"/>
              </a:endParaRPr>
            </a:p>
          </p:txBody>
        </p:sp>
      </p:grpSp>
      <p:grpSp>
        <p:nvGrpSpPr>
          <p:cNvPr id="39" name="组合 40"/>
          <p:cNvGrpSpPr>
            <a:grpSpLocks/>
          </p:cNvGrpSpPr>
          <p:nvPr/>
        </p:nvGrpSpPr>
        <p:grpSpPr bwMode="auto">
          <a:xfrm>
            <a:off x="994978" y="2427289"/>
            <a:ext cx="6157017" cy="381130"/>
            <a:chOff x="471487" y="4822009"/>
            <a:chExt cx="6600825" cy="413280"/>
          </a:xfrm>
          <a:solidFill>
            <a:schemeClr val="tx2"/>
          </a:solidFill>
        </p:grpSpPr>
        <p:sp>
          <p:nvSpPr>
            <p:cNvPr id="40" name="圆角矩形 39"/>
            <p:cNvSpPr/>
            <p:nvPr/>
          </p:nvSpPr>
          <p:spPr>
            <a:xfrm>
              <a:off x="471487" y="4822009"/>
              <a:ext cx="6600825" cy="41328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圆角矩形 18"/>
            <p:cNvSpPr/>
            <p:nvPr/>
          </p:nvSpPr>
          <p:spPr>
            <a:xfrm>
              <a:off x="491632" y="4842593"/>
              <a:ext cx="6560536" cy="372111"/>
            </a:xfrm>
            <a:prstGeom prst="rect">
              <a:avLst/>
            </a:prstGeom>
            <a:grpFill/>
          </p:spPr>
          <p:style>
            <a:lnRef idx="0">
              <a:scrgbClr r="0" g="0" b="0"/>
            </a:lnRef>
            <a:fillRef idx="0">
              <a:scrgbClr r="0" g="0" b="0"/>
            </a:fillRef>
            <a:effectRef idx="0">
              <a:scrgbClr r="0" g="0" b="0"/>
            </a:effectRef>
            <a:fontRef idx="minor">
              <a:schemeClr val="lt1"/>
            </a:fontRef>
          </p:style>
          <p:txBody>
            <a:bodyPr lIns="249495" tIns="0" rIns="249495" bIns="0"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r>
                <a:rPr kumimoji="0" lang="en-US" altLang="zh-CN" sz="1400">
                  <a:solidFill>
                    <a:srgbClr val="FFFFFF"/>
                  </a:solidFill>
                  <a:latin typeface="微软雅黑" panose="020B0503020204020204" pitchFamily="34" charset="-122"/>
                  <a:ea typeface="微软雅黑" panose="020B0503020204020204" pitchFamily="34" charset="-122"/>
                </a:rPr>
                <a:t>A10-</a:t>
              </a:r>
              <a:r>
                <a:rPr kumimoji="0" lang="zh-CN" altLang="en-US" sz="1400">
                  <a:solidFill>
                    <a:srgbClr val="FFFFFF"/>
                  </a:solidFill>
                  <a:latin typeface="微软雅黑" panose="020B0503020204020204" pitchFamily="34" charset="-122"/>
                  <a:ea typeface="微软雅黑" panose="020B0503020204020204" pitchFamily="34" charset="-122"/>
                </a:rPr>
                <a:t>未验证的重定向和转发</a:t>
              </a:r>
              <a:endParaRPr lang="zh-CN" altLang="en-US" sz="140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2859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graphicFrame>
        <p:nvGraphicFramePr>
          <p:cNvPr id="5" name="图示 4"/>
          <p:cNvGraphicFramePr/>
          <p:nvPr>
            <p:extLst>
              <p:ext uri="{D42A27DB-BD31-4B8C-83A1-F6EECF244321}">
                <p14:modId xmlns:p14="http://schemas.microsoft.com/office/powerpoint/2010/main" val="3597635282"/>
              </p:ext>
            </p:extLst>
          </p:nvPr>
        </p:nvGraphicFramePr>
        <p:xfrm>
          <a:off x="684441" y="2612261"/>
          <a:ext cx="7795017" cy="1223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52861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资料参考</a:t>
            </a:r>
            <a:r>
              <a:rPr kumimoji="1" lang="en-US" altLang="zh-CN" sz="2800">
                <a:solidFill>
                  <a:srgbClr val="558ED5"/>
                </a:solidFill>
                <a:latin typeface="微软雅黑"/>
                <a:ea typeface="微软雅黑"/>
                <a:cs typeface="微软雅黑"/>
              </a:rPr>
              <a:t>1</a:t>
            </a:r>
            <a:endParaRPr kumimoji="1" lang="zh-CN" altLang="en-US" sz="2800">
              <a:solidFill>
                <a:srgbClr val="558ED5"/>
              </a:solidFill>
              <a:latin typeface="微软雅黑"/>
              <a:ea typeface="微软雅黑"/>
              <a:cs typeface="微软雅黑"/>
            </a:endParaRPr>
          </a:p>
        </p:txBody>
      </p:sp>
      <p:sp>
        <p:nvSpPr>
          <p:cNvPr id="19" name="文本框 18"/>
          <p:cNvSpPr txBox="1"/>
          <p:nvPr/>
        </p:nvSpPr>
        <p:spPr>
          <a:xfrm>
            <a:off x="468312" y="1207006"/>
            <a:ext cx="8207375" cy="3785652"/>
          </a:xfrm>
          <a:prstGeom prst="rect">
            <a:avLst/>
          </a:prstGeom>
          <a:noFill/>
        </p:spPr>
        <p:txBody>
          <a:bodyPr wrap="square" rtlCol="0">
            <a:spAutoFit/>
          </a:bodyPr>
          <a:lstStyle/>
          <a:p>
            <a:pPr>
              <a:lnSpc>
                <a:spcPct val="150000"/>
              </a:lnSpc>
            </a:pPr>
            <a:r>
              <a:rPr lang="zh-CN" altLang="en-US" sz="2000">
                <a:latin typeface="微软雅黑" panose="020B0503020204020204" pitchFamily="34" charset="-122"/>
                <a:ea typeface="微软雅黑" panose="020B0503020204020204" pitchFamily="34" charset="-122"/>
              </a:rPr>
              <a:t>攻击代码共享站点： </a:t>
            </a:r>
            <a:endParaRPr lang="en-US" altLang="zh-CN" sz="2000">
              <a:latin typeface="微软雅黑" panose="020B0503020204020204" pitchFamily="34" charset="-122"/>
              <a:ea typeface="微软雅黑" panose="020B0503020204020204" pitchFamily="34" charset="-122"/>
            </a:endParaRPr>
          </a:p>
          <a:p>
            <a:pPr>
              <a:lnSpc>
                <a:spcPct val="150000"/>
              </a:lnSpc>
            </a:pPr>
            <a:endParaRPr lang="en-US" altLang="zh-CN" sz="2000">
              <a:latin typeface="微软雅黑" panose="020B0503020204020204" pitchFamily="34" charset="-122"/>
              <a:ea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rPr>
              <a:t>http://www.rapid7.com/db/modules</a:t>
            </a:r>
          </a:p>
          <a:p>
            <a:pPr>
              <a:lnSpc>
                <a:spcPct val="150000"/>
              </a:lnSpc>
            </a:pPr>
            <a:r>
              <a:rPr lang="zh-CN" altLang="en-US" sz="2000">
                <a:latin typeface="微软雅黑" panose="020B0503020204020204" pitchFamily="34" charset="-122"/>
                <a:ea typeface="微软雅黑" panose="020B0503020204020204" pitchFamily="34" charset="-122"/>
              </a:rPr>
              <a:t>http://packetstormsecurity.com</a:t>
            </a:r>
          </a:p>
          <a:p>
            <a:pPr>
              <a:lnSpc>
                <a:spcPct val="150000"/>
              </a:lnSpc>
            </a:pPr>
            <a:r>
              <a:rPr lang="zh-CN" altLang="en-US" sz="2000">
                <a:latin typeface="微软雅黑" panose="020B0503020204020204" pitchFamily="34" charset="-122"/>
                <a:ea typeface="微软雅黑" panose="020B0503020204020204" pitchFamily="34" charset="-122"/>
              </a:rPr>
              <a:t>http://www.exploit-db.com</a:t>
            </a:r>
          </a:p>
          <a:p>
            <a:pPr>
              <a:lnSpc>
                <a:spcPct val="150000"/>
              </a:lnSpc>
            </a:pPr>
            <a:r>
              <a:rPr lang="zh-CN" altLang="en-US" sz="2000">
                <a:latin typeface="微软雅黑" panose="020B0503020204020204" pitchFamily="34" charset="-122"/>
                <a:ea typeface="微软雅黑" panose="020B0503020204020204" pitchFamily="34" charset="-122"/>
              </a:rPr>
              <a:t>http://www.securityfocus.com/bid</a:t>
            </a:r>
          </a:p>
          <a:p>
            <a:pPr>
              <a:lnSpc>
                <a:spcPct val="150000"/>
              </a:lnSpc>
            </a:pPr>
            <a:r>
              <a:rPr lang="zh-CN" altLang="en-US" sz="2000">
                <a:latin typeface="微软雅黑" panose="020B0503020204020204" pitchFamily="34" charset="-122"/>
                <a:ea typeface="微软雅黑" panose="020B0503020204020204" pitchFamily="34" charset="-122"/>
              </a:rPr>
              <a:t>http://securityvulns.com/exploits/</a:t>
            </a:r>
          </a:p>
          <a:p>
            <a:pPr>
              <a:lnSpc>
                <a:spcPct val="150000"/>
              </a:lnSpc>
            </a:pPr>
            <a:r>
              <a:rPr lang="zh-CN" altLang="en-US" sz="2000">
                <a:latin typeface="微软雅黑" panose="020B0503020204020204" pitchFamily="34" charset="-122"/>
                <a:ea typeface="微软雅黑" panose="020B0503020204020204" pitchFamily="34" charset="-122"/>
              </a:rPr>
              <a:t>http://1337day.com</a:t>
            </a:r>
          </a:p>
        </p:txBody>
      </p:sp>
    </p:spTree>
    <p:extLst>
      <p:ext uri="{BB962C8B-B14F-4D97-AF65-F5344CB8AC3E}">
        <p14:creationId xmlns:p14="http://schemas.microsoft.com/office/powerpoint/2010/main" val="392628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资料参考</a:t>
            </a:r>
            <a:r>
              <a:rPr kumimoji="1" lang="en-US" altLang="zh-CN" sz="2800">
                <a:solidFill>
                  <a:srgbClr val="558ED5"/>
                </a:solidFill>
                <a:latin typeface="微软雅黑"/>
                <a:ea typeface="微软雅黑"/>
                <a:cs typeface="微软雅黑"/>
              </a:rPr>
              <a:t>2</a:t>
            </a:r>
            <a:endParaRPr kumimoji="1" lang="zh-CN" altLang="en-US" sz="2800">
              <a:solidFill>
                <a:srgbClr val="558ED5"/>
              </a:solidFill>
              <a:latin typeface="微软雅黑"/>
              <a:ea typeface="微软雅黑"/>
              <a:cs typeface="微软雅黑"/>
            </a:endParaRPr>
          </a:p>
        </p:txBody>
      </p:sp>
      <p:sp>
        <p:nvSpPr>
          <p:cNvPr id="19" name="文本框 18"/>
          <p:cNvSpPr txBox="1"/>
          <p:nvPr/>
        </p:nvSpPr>
        <p:spPr>
          <a:xfrm>
            <a:off x="468312" y="1207006"/>
            <a:ext cx="8207375" cy="4192943"/>
          </a:xfrm>
          <a:prstGeom prst="rect">
            <a:avLst/>
          </a:prstGeom>
          <a:noFill/>
        </p:spPr>
        <p:txBody>
          <a:bodyPr wrap="square" rtlCol="0">
            <a:spAutoFit/>
          </a:bodyPr>
          <a:lstStyle/>
          <a:p>
            <a:pPr>
              <a:lnSpc>
                <a:spcPct val="150000"/>
              </a:lnSpc>
            </a:pPr>
            <a:r>
              <a:rPr lang="zh-CN" altLang="en-US" sz="2000">
                <a:latin typeface="微软雅黑" panose="020B0503020204020204" pitchFamily="34" charset="-122"/>
                <a:ea typeface="微软雅黑" panose="020B0503020204020204" pitchFamily="34" charset="-122"/>
              </a:rPr>
              <a:t>如何学习</a:t>
            </a:r>
            <a:r>
              <a:rPr lang="en-US" altLang="zh-CN" sz="2000">
                <a:latin typeface="微软雅黑" panose="020B0503020204020204" pitchFamily="34" charset="-122"/>
                <a:ea typeface="微软雅黑" panose="020B0503020204020204" pitchFamily="34" charset="-122"/>
              </a:rPr>
              <a:t>WEB</a:t>
            </a:r>
            <a:r>
              <a:rPr lang="zh-CN" altLang="en-US" sz="2000">
                <a:latin typeface="微软雅黑" panose="020B0503020204020204" pitchFamily="34" charset="-122"/>
                <a:ea typeface="微软雅黑" panose="020B0503020204020204" pitchFamily="34" charset="-122"/>
              </a:rPr>
              <a:t>应用安全：</a:t>
            </a:r>
            <a:endParaRPr lang="en-US" altLang="zh-CN" sz="2000">
              <a:latin typeface="微软雅黑" panose="020B0503020204020204" pitchFamily="34" charset="-122"/>
              <a:ea typeface="微软雅黑" panose="020B0503020204020204" pitchFamily="34" charset="-122"/>
            </a:endParaRPr>
          </a:p>
          <a:p>
            <a:pPr>
              <a:lnSpc>
                <a:spcPct val="150000"/>
              </a:lnSpc>
            </a:pPr>
            <a:endParaRPr lang="en-US" altLang="zh-CN" sz="2000">
              <a:latin typeface="微软雅黑" panose="020B0503020204020204" pitchFamily="34" charset="-122"/>
              <a:ea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rPr>
              <a:t>技能表：</a:t>
            </a:r>
            <a:endParaRPr lang="en-US" altLang="zh-CN" sz="2000">
              <a:latin typeface="微软雅黑" panose="020B0503020204020204" pitchFamily="34" charset="-122"/>
              <a:ea typeface="微软雅黑" panose="020B0503020204020204" pitchFamily="34" charset="-122"/>
            </a:endParaRPr>
          </a:p>
          <a:p>
            <a:pPr>
              <a:lnSpc>
                <a:spcPct val="150000"/>
              </a:lnSpc>
            </a:pPr>
            <a:r>
              <a:rPr lang="en-US" altLang="zh-CN" sz="2000">
                <a:latin typeface="微软雅黑" panose="020B0503020204020204" pitchFamily="34" charset="-122"/>
                <a:ea typeface="微软雅黑" panose="020B0503020204020204" pitchFamily="34" charset="-122"/>
              </a:rPr>
              <a:t>http://blog.knownsec.com/Knownsec_RD_Checklist/index.html</a:t>
            </a:r>
          </a:p>
          <a:p>
            <a:pPr>
              <a:lnSpc>
                <a:spcPct val="150000"/>
              </a:lnSpc>
            </a:pPr>
            <a:r>
              <a:rPr lang="en-US" altLang="zh-CN" sz="2000">
                <a:latin typeface="微软雅黑" panose="020B0503020204020204" pitchFamily="34" charset="-122"/>
                <a:ea typeface="微软雅黑" panose="020B0503020204020204" pitchFamily="34" charset="-122"/>
              </a:rPr>
              <a:t>http://www.sec-wiki.com/skill/2</a:t>
            </a:r>
          </a:p>
          <a:p>
            <a:pPr>
              <a:lnSpc>
                <a:spcPct val="150000"/>
              </a:lnSpc>
            </a:pPr>
            <a:r>
              <a:rPr lang="en-US" altLang="zh-CN" sz="2000">
                <a:latin typeface="微软雅黑" panose="020B0503020204020204" pitchFamily="34" charset="-122"/>
                <a:ea typeface="微软雅黑" panose="020B0503020204020204" pitchFamily="34" charset="-122"/>
              </a:rPr>
              <a:t>http://www.sec-wiki.com/skill/12</a:t>
            </a:r>
          </a:p>
          <a:p>
            <a:pPr>
              <a:lnSpc>
                <a:spcPct val="150000"/>
              </a:lnSpc>
            </a:pPr>
            <a:r>
              <a:rPr lang="zh-CN" altLang="en-US" sz="2000">
                <a:latin typeface="微软雅黑" panose="020B0503020204020204" pitchFamily="34" charset="-122"/>
                <a:ea typeface="微软雅黑" panose="020B0503020204020204" pitchFamily="34" charset="-122"/>
              </a:rPr>
              <a:t>资源：</a:t>
            </a:r>
            <a:endParaRPr lang="en-US" altLang="zh-CN" sz="2000">
              <a:latin typeface="微软雅黑" panose="020B0503020204020204" pitchFamily="34" charset="-122"/>
              <a:ea typeface="微软雅黑" panose="020B0503020204020204" pitchFamily="34" charset="-122"/>
            </a:endParaRPr>
          </a:p>
          <a:p>
            <a:pPr>
              <a:lnSpc>
                <a:spcPct val="150000"/>
              </a:lnSpc>
            </a:pPr>
            <a:r>
              <a:rPr lang="en-US" altLang="zh-CN" sz="2000">
                <a:latin typeface="微软雅黑" panose="020B0503020204020204" pitchFamily="34" charset="-122"/>
                <a:ea typeface="微软雅黑" panose="020B0503020204020204" pitchFamily="34" charset="-122"/>
              </a:rPr>
              <a:t>https://github.com/enaqx/awesome-pentest#online-resources</a:t>
            </a:r>
          </a:p>
          <a:p>
            <a:pPr>
              <a:lnSpc>
                <a:spcPct val="150000"/>
              </a:lnSpc>
            </a:pPr>
            <a:r>
              <a:rPr lang="en-US" altLang="zh-CN" sz="2000">
                <a:latin typeface="微软雅黑" panose="020B0503020204020204" pitchFamily="34" charset="-122"/>
                <a:ea typeface="微软雅黑" panose="020B0503020204020204" pitchFamily="34" charset="-122"/>
              </a:rPr>
              <a:t>http://bobao.360.cn/news/detail/1132.html</a:t>
            </a:r>
          </a:p>
        </p:txBody>
      </p:sp>
    </p:spTree>
    <p:extLst>
      <p:ext uri="{BB962C8B-B14F-4D97-AF65-F5344CB8AC3E}">
        <p14:creationId xmlns:p14="http://schemas.microsoft.com/office/powerpoint/2010/main" val="2168366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Tree>
    <p:extLst>
      <p:ext uri="{BB962C8B-B14F-4D97-AF65-F5344CB8AC3E}">
        <p14:creationId xmlns:p14="http://schemas.microsoft.com/office/powerpoint/2010/main" val="342120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应用安全现状分析</a:t>
            </a:r>
          </a:p>
        </p:txBody>
      </p:sp>
      <p:sp>
        <p:nvSpPr>
          <p:cNvPr id="19" name="文本框 18"/>
          <p:cNvSpPr txBox="1"/>
          <p:nvPr/>
        </p:nvSpPr>
        <p:spPr>
          <a:xfrm>
            <a:off x="468312" y="1207006"/>
            <a:ext cx="8207375" cy="3485570"/>
          </a:xfrm>
          <a:prstGeom prst="rect">
            <a:avLst/>
          </a:prstGeom>
          <a:noFill/>
        </p:spPr>
        <p:txBody>
          <a:bodyPr wrap="square" rtlCol="0">
            <a:spAutoFit/>
          </a:bodyPr>
          <a:lstStyle/>
          <a:p>
            <a:pPr>
              <a:lnSpc>
                <a:spcPct val="150000"/>
              </a:lnSpc>
            </a:pPr>
            <a:r>
              <a:rPr lang="en-US" altLang="zh-CN">
                <a:latin typeface="微软雅黑" panose="020B0503020204020204" pitchFamily="34" charset="-122"/>
                <a:ea typeface="微软雅黑" panose="020B0503020204020204" pitchFamily="34" charset="-122"/>
              </a:rPr>
              <a:t>      Web</a:t>
            </a:r>
            <a:r>
              <a:rPr lang="zh-CN" altLang="en-US">
                <a:latin typeface="微软雅黑" panose="020B0503020204020204" pitchFamily="34" charset="-122"/>
                <a:ea typeface="微软雅黑" panose="020B0503020204020204" pitchFamily="34" charset="-122"/>
              </a:rPr>
              <a:t>已经在企业信息化、电子商务、电子政务中等得到广泛的应用，</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的迅速发展同时，也带来了众多的安全威胁。</a:t>
            </a:r>
            <a:endParaRPr lang="en-US" altLang="zh-CN">
              <a:latin typeface="微软雅黑" panose="020B0503020204020204" pitchFamily="34" charset="-122"/>
              <a:ea typeface="微软雅黑" panose="020B0503020204020204" pitchFamily="34" charset="-122"/>
            </a:endParaRPr>
          </a:p>
          <a:p>
            <a:pPr>
              <a:lnSpc>
                <a:spcPct val="150000"/>
              </a:lnSpc>
            </a:pPr>
            <a:endParaRPr lang="zh-CN" altLang="en-US">
              <a:latin typeface="微软雅黑" panose="020B0503020204020204" pitchFamily="34" charset="-122"/>
              <a:ea typeface="微软雅黑" panose="020B0503020204020204" pitchFamily="34" charset="-122"/>
            </a:endParaRPr>
          </a:p>
          <a:p>
            <a:pPr>
              <a:lnSpc>
                <a:spcPct val="150000"/>
              </a:lnSpc>
              <a:spcBef>
                <a:spcPct val="5000"/>
              </a:spcBef>
              <a:spcAft>
                <a:spcPct val="5000"/>
              </a:spcAft>
              <a:buFont typeface="Wingdings" panose="05000000000000000000" pitchFamily="2" charset="2"/>
              <a:buChar char=" "/>
            </a:pPr>
            <a:r>
              <a:rPr lang="zh-CN" altLang="en-US">
                <a:latin typeface="微软雅黑" panose="020B0503020204020204" pitchFamily="34" charset="-122"/>
                <a:ea typeface="微软雅黑" panose="020B0503020204020204" pitchFamily="34" charset="-122"/>
              </a:rPr>
              <a:t>   网络攻击重心已转向应用层，</a:t>
            </a:r>
            <a:r>
              <a:rPr lang="en-US" altLang="zh-CN">
                <a:latin typeface="微软雅黑" panose="020B0503020204020204" pitchFamily="34" charset="-122"/>
                <a:ea typeface="微软雅黑" panose="020B0503020204020204" pitchFamily="34" charset="-122"/>
              </a:rPr>
              <a:t> Web</a:t>
            </a:r>
            <a:r>
              <a:rPr lang="zh-CN" altLang="en-US">
                <a:latin typeface="微软雅黑" panose="020B0503020204020204" pitchFamily="34" charset="-122"/>
                <a:ea typeface="微软雅黑" panose="020B0503020204020204" pitchFamily="34" charset="-122"/>
              </a:rPr>
              <a:t>已成为黑客首选攻击目标</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针对</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的攻击和破坏不断增长，据高盛统计数据表明，</a:t>
            </a:r>
            <a:r>
              <a:rPr lang="en-US" altLang="zh-CN">
                <a:latin typeface="微软雅黑" panose="020B0503020204020204" pitchFamily="34" charset="-122"/>
                <a:ea typeface="微软雅黑" panose="020B0503020204020204" pitchFamily="34" charset="-122"/>
              </a:rPr>
              <a:t>75%</a:t>
            </a:r>
            <a:r>
              <a:rPr lang="zh-CN" altLang="en-US">
                <a:latin typeface="微软雅黑" panose="020B0503020204020204" pitchFamily="34" charset="-122"/>
                <a:ea typeface="微软雅黑" panose="020B0503020204020204" pitchFamily="34" charset="-122"/>
              </a:rPr>
              <a:t>的攻击是针对</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应用的。</a:t>
            </a:r>
            <a:endParaRPr lang="en-US" altLang="zh-CN">
              <a:latin typeface="微软雅黑" panose="020B0503020204020204" pitchFamily="34" charset="-122"/>
              <a:ea typeface="微软雅黑" panose="020B0503020204020204" pitchFamily="34" charset="-122"/>
            </a:endParaRPr>
          </a:p>
          <a:p>
            <a:pPr>
              <a:lnSpc>
                <a:spcPct val="150000"/>
              </a:lnSpc>
              <a:spcBef>
                <a:spcPct val="5000"/>
              </a:spcBef>
              <a:spcAft>
                <a:spcPct val="5000"/>
              </a:spcAft>
              <a:buFont typeface="Wingdings" panose="05000000000000000000" pitchFamily="2" charset="2"/>
              <a:buChar char=" "/>
            </a:pPr>
            <a:endParaRPr lang="en-US" altLang="zh-CN">
              <a:latin typeface="微软雅黑" panose="020B0503020204020204" pitchFamily="34" charset="-122"/>
              <a:ea typeface="微软雅黑" panose="020B0503020204020204" pitchFamily="34" charset="-122"/>
            </a:endParaRPr>
          </a:p>
          <a:p>
            <a:pPr>
              <a:lnSpc>
                <a:spcPct val="150000"/>
              </a:lnSpc>
              <a:spcBef>
                <a:spcPct val="5000"/>
              </a:spcBef>
              <a:spcAft>
                <a:spcPct val="5000"/>
              </a:spcAft>
              <a:buFont typeface="Wingdings" panose="05000000000000000000" pitchFamily="2" charset="2"/>
              <a:buChar char=" "/>
            </a:pPr>
            <a:r>
              <a:rPr lang="zh-CN" altLang="en-US">
                <a:latin typeface="微软雅黑" panose="020B0503020204020204" pitchFamily="34" charset="-122"/>
                <a:ea typeface="微软雅黑" panose="020B0503020204020204" pitchFamily="34" charset="-122"/>
              </a:rPr>
              <a:t>   然而，对于</a:t>
            </a:r>
            <a:r>
              <a:rPr lang="en-US" altLang="zh-CN">
                <a:latin typeface="微软雅黑" panose="020B0503020204020204" pitchFamily="34" charset="-122"/>
                <a:ea typeface="微软雅黑" panose="020B0503020204020204" pitchFamily="34" charset="-122"/>
              </a:rPr>
              <a:t>Web</a:t>
            </a:r>
            <a:r>
              <a:rPr lang="zh-CN" altLang="en-US">
                <a:latin typeface="微软雅黑" panose="020B0503020204020204" pitchFamily="34" charset="-122"/>
                <a:ea typeface="微软雅黑" panose="020B0503020204020204" pitchFamily="34" charset="-122"/>
              </a:rPr>
              <a:t>应用安全是领域，很多企业还没有充分的认识、没有做好准备；许多开发人员也没有相应的经验，这给了黑客可乘之机。</a:t>
            </a:r>
          </a:p>
        </p:txBody>
      </p:sp>
    </p:spTree>
    <p:extLst>
      <p:ext uri="{BB962C8B-B14F-4D97-AF65-F5344CB8AC3E}">
        <p14:creationId xmlns:p14="http://schemas.microsoft.com/office/powerpoint/2010/main" val="143935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err="1">
                <a:solidFill>
                  <a:srgbClr val="558ED5"/>
                </a:solidFill>
                <a:latin typeface="微软雅黑"/>
                <a:ea typeface="微软雅黑"/>
                <a:cs typeface="微软雅黑"/>
              </a:rPr>
              <a:t>CNCERT</a:t>
            </a:r>
            <a:r>
              <a:rPr kumimoji="1" lang="zh-CN" altLang="en-US" sz="2800">
                <a:solidFill>
                  <a:srgbClr val="558ED5"/>
                </a:solidFill>
                <a:latin typeface="微软雅黑"/>
                <a:ea typeface="微软雅黑"/>
                <a:cs typeface="微软雅黑"/>
              </a:rPr>
              <a:t>数据统计</a:t>
            </a:r>
          </a:p>
        </p:txBody>
      </p:sp>
      <p:pic>
        <p:nvPicPr>
          <p:cNvPr id="5" name="图片 4"/>
          <p:cNvPicPr>
            <a:picLocks noChangeAspect="1"/>
          </p:cNvPicPr>
          <p:nvPr/>
        </p:nvPicPr>
        <p:blipFill>
          <a:blip r:embed="rId5"/>
          <a:stretch>
            <a:fillRect/>
          </a:stretch>
        </p:blipFill>
        <p:spPr>
          <a:xfrm>
            <a:off x="613810" y="1071233"/>
            <a:ext cx="7916380" cy="4715533"/>
          </a:xfrm>
          <a:prstGeom prst="rect">
            <a:avLst/>
          </a:prstGeom>
        </p:spPr>
      </p:pic>
    </p:spTree>
    <p:extLst>
      <p:ext uri="{BB962C8B-B14F-4D97-AF65-F5344CB8AC3E}">
        <p14:creationId xmlns:p14="http://schemas.microsoft.com/office/powerpoint/2010/main" val="356506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err="1">
                <a:solidFill>
                  <a:srgbClr val="558ED5"/>
                </a:solidFill>
                <a:latin typeface="微软雅黑"/>
                <a:ea typeface="微软雅黑"/>
                <a:cs typeface="微软雅黑"/>
              </a:rPr>
              <a:t>CNCERT</a:t>
            </a:r>
            <a:r>
              <a:rPr kumimoji="1" lang="zh-CN" altLang="en-US" sz="2800">
                <a:solidFill>
                  <a:srgbClr val="558ED5"/>
                </a:solidFill>
                <a:latin typeface="微软雅黑"/>
                <a:ea typeface="微软雅黑"/>
                <a:cs typeface="微软雅黑"/>
              </a:rPr>
              <a:t>数据统计</a:t>
            </a:r>
          </a:p>
        </p:txBody>
      </p:sp>
      <p:pic>
        <p:nvPicPr>
          <p:cNvPr id="8" name="图片 7"/>
          <p:cNvPicPr>
            <a:picLocks noChangeAspect="1"/>
          </p:cNvPicPr>
          <p:nvPr/>
        </p:nvPicPr>
        <p:blipFill>
          <a:blip r:embed="rId5"/>
          <a:stretch>
            <a:fillRect/>
          </a:stretch>
        </p:blipFill>
        <p:spPr>
          <a:xfrm>
            <a:off x="651915" y="1370482"/>
            <a:ext cx="7840169" cy="4686954"/>
          </a:xfrm>
          <a:prstGeom prst="rect">
            <a:avLst/>
          </a:prstGeom>
        </p:spPr>
      </p:pic>
    </p:spTree>
    <p:extLst>
      <p:ext uri="{BB962C8B-B14F-4D97-AF65-F5344CB8AC3E}">
        <p14:creationId xmlns:p14="http://schemas.microsoft.com/office/powerpoint/2010/main" val="335699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en-US" altLang="zh-CN" sz="2800" err="1">
                <a:solidFill>
                  <a:srgbClr val="558ED5"/>
                </a:solidFill>
                <a:latin typeface="微软雅黑"/>
                <a:ea typeface="微软雅黑"/>
                <a:cs typeface="微软雅黑"/>
              </a:rPr>
              <a:t>CNCERT</a:t>
            </a:r>
            <a:r>
              <a:rPr kumimoji="1" lang="zh-CN" altLang="en-US" sz="2800">
                <a:solidFill>
                  <a:srgbClr val="558ED5"/>
                </a:solidFill>
                <a:latin typeface="微软雅黑"/>
                <a:ea typeface="微软雅黑"/>
                <a:cs typeface="微软雅黑"/>
              </a:rPr>
              <a:t>数据统计</a:t>
            </a:r>
          </a:p>
        </p:txBody>
      </p:sp>
      <p:pic>
        <p:nvPicPr>
          <p:cNvPr id="4" name="图片 3"/>
          <p:cNvPicPr>
            <a:picLocks noChangeAspect="1"/>
          </p:cNvPicPr>
          <p:nvPr/>
        </p:nvPicPr>
        <p:blipFill>
          <a:blip r:embed="rId5"/>
          <a:stretch>
            <a:fillRect/>
          </a:stretch>
        </p:blipFill>
        <p:spPr>
          <a:xfrm>
            <a:off x="323257" y="980733"/>
            <a:ext cx="8497486" cy="4896533"/>
          </a:xfrm>
          <a:prstGeom prst="rect">
            <a:avLst/>
          </a:prstGeom>
        </p:spPr>
      </p:pic>
    </p:spTree>
    <p:extLst>
      <p:ext uri="{BB962C8B-B14F-4D97-AF65-F5344CB8AC3E}">
        <p14:creationId xmlns:p14="http://schemas.microsoft.com/office/powerpoint/2010/main" val="418559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应用安全现状分析</a:t>
            </a:r>
          </a:p>
        </p:txBody>
      </p:sp>
      <p:sp>
        <p:nvSpPr>
          <p:cNvPr id="19" name="文本框 18"/>
          <p:cNvSpPr txBox="1"/>
          <p:nvPr/>
        </p:nvSpPr>
        <p:spPr>
          <a:xfrm>
            <a:off x="468312" y="1207006"/>
            <a:ext cx="8207375" cy="4278094"/>
          </a:xfrm>
          <a:prstGeom prst="rect">
            <a:avLst/>
          </a:prstGeom>
          <a:noFill/>
        </p:spPr>
        <p:txBody>
          <a:bodyPr wrap="square" rtlCol="0">
            <a:spAutoFit/>
          </a:bodyPr>
          <a:lstStyle/>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21</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CSDN</a:t>
            </a:r>
            <a:r>
              <a:rPr lang="en-US" altLang="zh-CN" sz="1600">
                <a:latin typeface="微软雅黑" panose="020B0503020204020204" pitchFamily="34" charset="-122"/>
                <a:ea typeface="微软雅黑" panose="020B0503020204020204" pitchFamily="34" charset="-122"/>
              </a:rPr>
              <a:t> </a:t>
            </a:r>
            <a:r>
              <a:rPr lang="en-US" altLang="zh-CN" sz="1600" err="1">
                <a:latin typeface="微软雅黑" panose="020B0503020204020204" pitchFamily="34" charset="-122"/>
                <a:ea typeface="微软雅黑" panose="020B0503020204020204" pitchFamily="34" charset="-122"/>
              </a:rPr>
              <a:t>640W</a:t>
            </a:r>
            <a:r>
              <a:rPr lang="zh-CN" altLang="en-US" sz="1600">
                <a:latin typeface="微软雅黑" panose="020B0503020204020204" pitchFamily="34" charset="-122"/>
                <a:ea typeface="微软雅黑" panose="020B0503020204020204" pitchFamily="34" charset="-122"/>
              </a:rPr>
              <a:t>用户帐户，密码，邮箱遭到黑客泄露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22</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中国各大知名网站全面沦陷</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涉及范围甚广</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泄露信息涉及用户相关业务甚多</a:t>
            </a:r>
            <a:r>
              <a:rPr lang="en-US" altLang="zh-CN" sz="1600">
                <a:latin typeface="微软雅黑" panose="020B0503020204020204" pitchFamily="34" charset="-122"/>
                <a:ea typeface="微软雅黑" panose="020B0503020204020204" pitchFamily="34" charset="-122"/>
              </a:rPr>
              <a:t>.... </a:t>
            </a:r>
          </a:p>
          <a:p>
            <a:r>
              <a:rPr lang="zh-CN" altLang="en-US" sz="1600">
                <a:latin typeface="微软雅黑" panose="020B0503020204020204" pitchFamily="34" charset="-122"/>
                <a:ea typeface="微软雅黑" panose="020B0503020204020204" pitchFamily="34" charset="-122"/>
              </a:rPr>
              <a:t>一场席卷全中国的密码安全问题爆发了</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23</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经过确认 </a:t>
            </a:r>
            <a:r>
              <a:rPr lang="en-US" altLang="zh-CN" sz="1600" err="1">
                <a:latin typeface="微软雅黑" panose="020B0503020204020204" pitchFamily="34" charset="-122"/>
                <a:ea typeface="微软雅黑" panose="020B0503020204020204" pitchFamily="34" charset="-122"/>
              </a:rPr>
              <a:t>CSDN</a:t>
            </a: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、多玩 泄露 梦幻西游帐户通过木马泄露 人人网部分泄露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23</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网友爆料 天涯沦陷</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7K7K</a:t>
            </a:r>
            <a:r>
              <a:rPr lang="zh-CN" altLang="en-US" sz="1600">
                <a:latin typeface="微软雅黑" panose="020B0503020204020204" pitchFamily="34" charset="-122"/>
                <a:ea typeface="微软雅黑" panose="020B0503020204020204" pitchFamily="34" charset="-122"/>
              </a:rPr>
              <a:t>包中包含天涯帐户密码</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互联网安全何在</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24</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:178</a:t>
            </a:r>
            <a:r>
              <a:rPr lang="zh-CN" altLang="en-US" sz="1600">
                <a:latin typeface="微软雅黑" panose="020B0503020204020204" pitchFamily="34" charset="-122"/>
                <a:ea typeface="微软雅黑" panose="020B0503020204020204" pitchFamily="34" charset="-122"/>
              </a:rPr>
              <a:t>沦陷 </a:t>
            </a:r>
            <a:r>
              <a:rPr lang="en-US" altLang="zh-CN" sz="1600" err="1">
                <a:latin typeface="微软雅黑" panose="020B0503020204020204" pitchFamily="34" charset="-122"/>
                <a:ea typeface="微软雅黑" panose="020B0503020204020204" pitchFamily="34" charset="-122"/>
              </a:rPr>
              <a:t>UUU9</a:t>
            </a:r>
            <a:r>
              <a:rPr lang="zh-CN" altLang="en-US" sz="1600">
                <a:latin typeface="微软雅黑" panose="020B0503020204020204" pitchFamily="34" charset="-122"/>
                <a:ea typeface="微软雅黑" panose="020B0503020204020204" pitchFamily="34" charset="-122"/>
              </a:rPr>
              <a:t>沦陷 事态蔓延</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已通知厂商</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24</a:t>
            </a:r>
            <a:r>
              <a:rPr lang="zh-CN" altLang="en-US" sz="1600">
                <a:solidFill>
                  <a:srgbClr val="FF0000"/>
                </a:solidFill>
                <a:latin typeface="微软雅黑" panose="020B0503020204020204" pitchFamily="34" charset="-122"/>
                <a:ea typeface="微软雅黑" panose="020B0503020204020204" pitchFamily="34" charset="-122"/>
              </a:rPr>
              <a:t>日 </a:t>
            </a:r>
            <a:r>
              <a:rPr lang="en-US" altLang="zh-CN" sz="1600">
                <a:latin typeface="微软雅黑" panose="020B0503020204020204" pitchFamily="34" charset="-122"/>
                <a:ea typeface="微软雅黑" panose="020B0503020204020204" pitchFamily="34" charset="-122"/>
              </a:rPr>
              <a:t>15:30:</a:t>
            </a:r>
            <a:r>
              <a:rPr lang="zh-CN" altLang="en-US" sz="1600">
                <a:latin typeface="微软雅黑" panose="020B0503020204020204" pitchFamily="34" charset="-122"/>
                <a:ea typeface="微软雅黑" panose="020B0503020204020204" pitchFamily="34" charset="-122"/>
              </a:rPr>
              <a:t>天涯全面沦陷 泄露多达</a:t>
            </a:r>
            <a:r>
              <a:rPr lang="en-US" altLang="zh-CN" sz="1600" err="1">
                <a:latin typeface="微软雅黑" panose="020B0503020204020204" pitchFamily="34" charset="-122"/>
                <a:ea typeface="微软雅黑" panose="020B0503020204020204" pitchFamily="34" charset="-122"/>
              </a:rPr>
              <a:t>900W</a:t>
            </a:r>
            <a:r>
              <a:rPr lang="zh-CN" altLang="en-US" sz="1600">
                <a:latin typeface="微软雅黑" panose="020B0503020204020204" pitchFamily="34" charset="-122"/>
                <a:ea typeface="微软雅黑" panose="020B0503020204020204" pitchFamily="34" charset="-122"/>
              </a:rPr>
              <a:t>帐户信息</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24</a:t>
            </a:r>
            <a:r>
              <a:rPr lang="zh-CN" altLang="en-US" sz="1600">
                <a:solidFill>
                  <a:srgbClr val="FF0000"/>
                </a:solidFill>
                <a:latin typeface="微软雅黑" panose="020B0503020204020204" pitchFamily="34" charset="-122"/>
                <a:ea typeface="微软雅黑" panose="020B0503020204020204" pitchFamily="34" charset="-122"/>
              </a:rPr>
              <a:t>日 </a:t>
            </a:r>
            <a:r>
              <a:rPr lang="en-US" altLang="zh-CN" sz="1600">
                <a:latin typeface="微软雅黑" panose="020B0503020204020204" pitchFamily="34" charset="-122"/>
                <a:ea typeface="微软雅黑" panose="020B0503020204020204" pitchFamily="34" charset="-122"/>
              </a:rPr>
              <a:t>17:00:</a:t>
            </a:r>
            <a:r>
              <a:rPr lang="zh-CN" altLang="en-US" sz="1600">
                <a:latin typeface="微软雅黑" panose="020B0503020204020204" pitchFamily="34" charset="-122"/>
                <a:ea typeface="微软雅黑" panose="020B0503020204020204" pitchFamily="34" charset="-122"/>
              </a:rPr>
              <a:t>网易土木在线也沦陷，数据量惊人</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25</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百度疑因帐号开放平台泄露帐户信息</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25</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北京麒麟网信息科技有限公司疑泄露百度与</a:t>
            </a:r>
            <a:r>
              <a:rPr lang="en-US" altLang="zh-CN" sz="1600" err="1">
                <a:latin typeface="微软雅黑" panose="020B0503020204020204" pitchFamily="34" charset="-122"/>
                <a:ea typeface="微软雅黑" panose="020B0503020204020204" pitchFamily="34" charset="-122"/>
              </a:rPr>
              <a:t>PPLive</a:t>
            </a:r>
            <a:r>
              <a:rPr lang="zh-CN" altLang="en-US" sz="1600">
                <a:latin typeface="微软雅黑" panose="020B0503020204020204" pitchFamily="34" charset="-122"/>
                <a:ea typeface="微软雅黑" panose="020B0503020204020204" pitchFamily="34" charset="-122"/>
              </a:rPr>
              <a:t>帐户与密码</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并且自身帐户信息全部泄露</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已通知厂商</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25</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UUU9.COM</a:t>
            </a:r>
            <a:r>
              <a:rPr lang="zh-CN" altLang="en-US" sz="1600">
                <a:latin typeface="微软雅黑" panose="020B0503020204020204" pitchFamily="34" charset="-122"/>
                <a:ea typeface="微软雅黑" panose="020B0503020204020204" pitchFamily="34" charset="-122"/>
              </a:rPr>
              <a:t>被黑客两次拖库</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已通知厂商</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25</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网络流传腾讯数据库泄露</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25</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事态升级天涯疑泄露</a:t>
            </a:r>
            <a:r>
              <a:rPr lang="en-US" altLang="zh-CN" sz="1600" err="1">
                <a:latin typeface="微软雅黑" panose="020B0503020204020204" pitchFamily="34" charset="-122"/>
                <a:ea typeface="微软雅黑" panose="020B0503020204020204" pitchFamily="34" charset="-122"/>
              </a:rPr>
              <a:t>4000W</a:t>
            </a:r>
            <a:r>
              <a:rPr lang="zh-CN" altLang="en-US" sz="1600">
                <a:latin typeface="微软雅黑" panose="020B0503020204020204" pitchFamily="34" charset="-122"/>
                <a:ea typeface="微软雅黑" panose="020B0503020204020204" pitchFamily="34" charset="-122"/>
              </a:rPr>
              <a:t>用户资料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25</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:178</a:t>
            </a:r>
            <a:r>
              <a:rPr lang="zh-CN" altLang="en-US" sz="1600">
                <a:latin typeface="微软雅黑" panose="020B0503020204020204" pitchFamily="34" charset="-122"/>
                <a:ea typeface="微软雅黑" panose="020B0503020204020204" pitchFamily="34" charset="-122"/>
              </a:rPr>
              <a:t>第二次被拖库泄露数据</a:t>
            </a:r>
            <a:r>
              <a:rPr lang="en-US" altLang="zh-CN" sz="1600" err="1">
                <a:latin typeface="微软雅黑" panose="020B0503020204020204" pitchFamily="34" charset="-122"/>
                <a:ea typeface="微软雅黑" panose="020B0503020204020204" pitchFamily="34" charset="-122"/>
              </a:rPr>
              <a:t>110W</a:t>
            </a:r>
            <a:r>
              <a:rPr lang="zh-CN" altLang="en-US" sz="1600">
                <a:latin typeface="微软雅黑" panose="020B0503020204020204" pitchFamily="34" charset="-122"/>
                <a:ea typeface="微软雅黑" panose="020B0503020204020204" pitchFamily="34" charset="-122"/>
              </a:rPr>
              <a:t>条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25</a:t>
            </a:r>
            <a:r>
              <a:rPr lang="zh-CN" altLang="en-US" sz="1600">
                <a:solidFill>
                  <a:srgbClr val="FF0000"/>
                </a:solidFill>
                <a:latin typeface="微软雅黑" panose="020B0503020204020204" pitchFamily="34" charset="-122"/>
                <a:ea typeface="微软雅黑" panose="020B0503020204020204" pitchFamily="34" charset="-122"/>
              </a:rPr>
              <a:t>日</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木蚂蚁被爆加密密文用户数据</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约</a:t>
            </a:r>
            <a:r>
              <a:rPr lang="en-US" altLang="zh-CN" sz="1600" err="1">
                <a:latin typeface="微软雅黑" panose="020B0503020204020204" pitchFamily="34" charset="-122"/>
                <a:ea typeface="微软雅黑" panose="020B0503020204020204" pitchFamily="34" charset="-122"/>
              </a:rPr>
              <a:t>13W</a:t>
            </a:r>
            <a:r>
              <a:rPr lang="zh-CN" altLang="en-US" sz="1600">
                <a:latin typeface="微软雅黑" panose="020B0503020204020204" pitchFamily="34" charset="-122"/>
                <a:ea typeface="微软雅黑" panose="020B0503020204020204" pitchFamily="34" charset="-122"/>
              </a:rPr>
              <a:t>数据</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已通知厂商</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厂商已做修复中</a:t>
            </a:r>
            <a:r>
              <a:rPr lang="en-US" altLang="zh-CN" sz="1600">
                <a:latin typeface="微软雅黑" panose="020B0503020204020204" pitchFamily="34" charset="-122"/>
                <a:ea typeface="微软雅黑" panose="020B0503020204020204" pitchFamily="34" charset="-122"/>
              </a:rPr>
              <a:t>.) </a:t>
            </a:r>
          </a:p>
          <a:p>
            <a:r>
              <a:rPr lang="en-US" altLang="zh-CN" sz="1600">
                <a:solidFill>
                  <a:srgbClr val="FF0000"/>
                </a:solidFill>
                <a:latin typeface="微软雅黑" panose="020B0503020204020204" pitchFamily="34" charset="-122"/>
                <a:ea typeface="微软雅黑" panose="020B0503020204020204" pitchFamily="34" charset="-122"/>
              </a:rPr>
              <a:t>12</a:t>
            </a:r>
            <a:r>
              <a:rPr lang="zh-CN" altLang="en-US" sz="1600">
                <a:solidFill>
                  <a:srgbClr val="FF0000"/>
                </a:solidFill>
                <a:latin typeface="微软雅黑" panose="020B0503020204020204" pitchFamily="34" charset="-122"/>
                <a:ea typeface="微软雅黑" panose="020B0503020204020204" pitchFamily="34" charset="-122"/>
              </a:rPr>
              <a:t>月</a:t>
            </a:r>
            <a:r>
              <a:rPr lang="en-US" altLang="zh-CN" sz="1600">
                <a:solidFill>
                  <a:srgbClr val="FF0000"/>
                </a:solidFill>
                <a:latin typeface="微软雅黑" panose="020B0503020204020204" pitchFamily="34" charset="-122"/>
                <a:ea typeface="微软雅黑" panose="020B0503020204020204" pitchFamily="34" charset="-122"/>
              </a:rPr>
              <a:t>25</a:t>
            </a:r>
            <a:r>
              <a:rPr lang="zh-CN" altLang="en-US" sz="1600">
                <a:solidFill>
                  <a:srgbClr val="FF0000"/>
                </a:solidFill>
                <a:latin typeface="微软雅黑" panose="020B0503020204020204" pitchFamily="34" charset="-122"/>
                <a:ea typeface="微软雅黑" panose="020B0503020204020204" pitchFamily="34" charset="-122"/>
              </a:rPr>
              <a:t>日 </a:t>
            </a:r>
            <a:r>
              <a:rPr lang="en-US" altLang="zh-CN" sz="1600">
                <a:latin typeface="微软雅黑" panose="020B0503020204020204" pitchFamily="34" charset="-122"/>
                <a:ea typeface="微软雅黑" panose="020B0503020204020204" pitchFamily="34" charset="-122"/>
              </a:rPr>
              <a:t>23:32:</a:t>
            </a:r>
            <a:r>
              <a:rPr lang="zh-CN" altLang="en-US" sz="1600">
                <a:latin typeface="微软雅黑" panose="020B0503020204020204" pitchFamily="34" charset="-122"/>
                <a:ea typeface="微软雅黑" panose="020B0503020204020204" pitchFamily="34" charset="-122"/>
              </a:rPr>
              <a:t>知名婚恋网站</a:t>
            </a:r>
            <a:r>
              <a:rPr lang="en-US" altLang="zh-CN" sz="1600">
                <a:latin typeface="微软雅黑" panose="020B0503020204020204" pitchFamily="34" charset="-122"/>
                <a:ea typeface="微软雅黑" panose="020B0503020204020204" pitchFamily="34" charset="-122"/>
              </a:rPr>
              <a:t>5261302</a:t>
            </a:r>
            <a:r>
              <a:rPr lang="zh-CN" altLang="en-US" sz="1600">
                <a:latin typeface="微软雅黑" panose="020B0503020204020204" pitchFamily="34" charset="-122"/>
                <a:ea typeface="微软雅黑" panose="020B0503020204020204" pitchFamily="34" charset="-122"/>
              </a:rPr>
              <a:t>条帐户信息证实</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已通知厂商</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厂商已做技术屏蔽</a:t>
            </a:r>
            <a:r>
              <a:rPr lang="en-US" altLang="zh-CN" sz="1600">
                <a:latin typeface="微软雅黑" panose="020B0503020204020204" pitchFamily="34" charset="-122"/>
                <a:ea typeface="微软雅黑" panose="020B0503020204020204" pitchFamily="34" charset="-122"/>
              </a:rPr>
              <a:t>.) </a:t>
            </a:r>
          </a:p>
        </p:txBody>
      </p:sp>
      <p:sp>
        <p:nvSpPr>
          <p:cNvPr id="2" name="文本框 1"/>
          <p:cNvSpPr txBox="1"/>
          <p:nvPr/>
        </p:nvSpPr>
        <p:spPr>
          <a:xfrm>
            <a:off x="2364059" y="5954751"/>
            <a:ext cx="4727576" cy="400110"/>
          </a:xfrm>
          <a:prstGeom prst="rect">
            <a:avLst/>
          </a:prstGeom>
          <a:noFill/>
        </p:spPr>
        <p:txBody>
          <a:bodyPr wrap="none" rtlCol="0">
            <a:spAutoFit/>
          </a:bodyPr>
          <a:lstStyle/>
          <a:p>
            <a:pPr algn="ctr"/>
            <a:r>
              <a:rPr lang="en-US" altLang="zh-CN" sz="2000" b="1">
                <a:solidFill>
                  <a:srgbClr val="202020"/>
                </a:solidFill>
                <a:latin typeface="微软雅黑" panose="020B0503020204020204" pitchFamily="34" charset="-122"/>
                <a:ea typeface="微软雅黑" panose="020B0503020204020204" pitchFamily="34" charset="-122"/>
              </a:rPr>
              <a:t>2011</a:t>
            </a:r>
            <a:r>
              <a:rPr lang="zh-CN" altLang="en-US" sz="2000" b="1">
                <a:solidFill>
                  <a:srgbClr val="202020"/>
                </a:solidFill>
                <a:latin typeface="微软雅黑" panose="020B0503020204020204" pitchFamily="34" charset="-122"/>
                <a:ea typeface="微软雅黑" panose="020B0503020204020204" pitchFamily="34" charset="-122"/>
              </a:rPr>
              <a:t>年</a:t>
            </a:r>
            <a:r>
              <a:rPr lang="en-US" altLang="zh-CN" sz="2000" b="1">
                <a:solidFill>
                  <a:srgbClr val="202020"/>
                </a:solidFill>
                <a:latin typeface="微软雅黑" panose="020B0503020204020204" pitchFamily="34" charset="-122"/>
                <a:ea typeface="微软雅黑" panose="020B0503020204020204" pitchFamily="34" charset="-122"/>
              </a:rPr>
              <a:t>12</a:t>
            </a:r>
            <a:r>
              <a:rPr lang="zh-CN" altLang="en-US" sz="2000" b="1">
                <a:solidFill>
                  <a:srgbClr val="202020"/>
                </a:solidFill>
                <a:latin typeface="微软雅黑" panose="020B0503020204020204" pitchFamily="34" charset="-122"/>
                <a:ea typeface="微软雅黑" panose="020B0503020204020204" pitchFamily="34" charset="-122"/>
              </a:rPr>
              <a:t>月开始各大平台论坛信息泄露</a:t>
            </a:r>
          </a:p>
        </p:txBody>
      </p:sp>
    </p:spTree>
    <p:extLst>
      <p:ext uri="{BB962C8B-B14F-4D97-AF65-F5344CB8AC3E}">
        <p14:creationId xmlns:p14="http://schemas.microsoft.com/office/powerpoint/2010/main" val="364768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60350"/>
            <a:ext cx="1449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6523038"/>
            <a:ext cx="9169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直接连接符 3"/>
          <p:cNvSpPr>
            <a:spLocks noChangeShapeType="1"/>
          </p:cNvSpPr>
          <p:nvPr/>
        </p:nvSpPr>
        <p:spPr bwMode="auto">
          <a:xfrm>
            <a:off x="468313" y="908050"/>
            <a:ext cx="8207375" cy="1588"/>
          </a:xfrm>
          <a:prstGeom prst="line">
            <a:avLst/>
          </a:prstGeom>
          <a:noFill/>
          <a:ln w="15875">
            <a:solidFill>
              <a:srgbClr val="D8D8D8"/>
            </a:solidFill>
            <a:miter lim="800000"/>
            <a:headEnd/>
            <a:tailEnd/>
          </a:ln>
          <a:extLst>
            <a:ext uri="{909E8E84-426E-40DD-AFC4-6F175D3DCCD1}">
              <a14:hiddenFill xmlns:a14="http://schemas.microsoft.com/office/drawing/2010/main">
                <a:noFill/>
              </a14:hiddenFill>
            </a:ext>
          </a:extLst>
        </p:spPr>
        <p:txBody>
          <a:bodyPr/>
          <a:lstStyle/>
          <a:p>
            <a:pPr eaLnBrk="0" hangingPunct="0"/>
            <a:endParaRPr lang="zh-CN" altLang="en-US">
              <a:latin typeface="Arial" charset="0"/>
              <a:ea typeface="宋体" charset="0"/>
              <a:cs typeface="宋体" charset="0"/>
            </a:endParaRPr>
          </a:p>
        </p:txBody>
      </p:sp>
      <p:sp>
        <p:nvSpPr>
          <p:cNvPr id="3" name="文本框 2"/>
          <p:cNvSpPr txBox="1"/>
          <p:nvPr/>
        </p:nvSpPr>
        <p:spPr>
          <a:xfrm>
            <a:off x="468313" y="384039"/>
            <a:ext cx="6674436" cy="523220"/>
          </a:xfrm>
          <a:prstGeom prst="rect">
            <a:avLst/>
          </a:prstGeom>
          <a:noFill/>
        </p:spPr>
        <p:txBody>
          <a:bodyPr wrap="square" rtlCol="0">
            <a:spAutoFit/>
          </a:bodyPr>
          <a:lstStyle/>
          <a:p>
            <a:r>
              <a:rPr kumimoji="1" lang="zh-CN" altLang="en-US" sz="2800">
                <a:solidFill>
                  <a:srgbClr val="558ED5"/>
                </a:solidFill>
                <a:latin typeface="微软雅黑"/>
                <a:ea typeface="微软雅黑"/>
                <a:cs typeface="微软雅黑"/>
              </a:rPr>
              <a:t>应用安全现状分析</a:t>
            </a: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838" y="1096171"/>
            <a:ext cx="8306567" cy="3975410"/>
          </a:xfrm>
          <a:prstGeom prst="rect">
            <a:avLst/>
          </a:prstGeom>
          <a:noFill/>
          <a:ln>
            <a:noFill/>
          </a:ln>
          <a:effectLst>
            <a:outerShdw dist="17961" dir="2700000" algn="ctr" rotWithShape="0">
              <a:srgbClr val="70868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6"/>
          <a:srcRect/>
          <a:stretch>
            <a:fillRect/>
          </a:stretch>
        </p:blipFill>
        <p:spPr bwMode="auto">
          <a:xfrm>
            <a:off x="5872683" y="3396090"/>
            <a:ext cx="3333750" cy="3200403"/>
          </a:xfrm>
          <a:prstGeom prst="rect">
            <a:avLst/>
          </a:prstGeom>
          <a:ln>
            <a:noFill/>
          </a:ln>
          <a:effectLst>
            <a:softEdge rad="112500"/>
          </a:effectLst>
        </p:spPr>
      </p:pic>
    </p:spTree>
    <p:extLst>
      <p:ext uri="{BB962C8B-B14F-4D97-AF65-F5344CB8AC3E}">
        <p14:creationId xmlns:p14="http://schemas.microsoft.com/office/powerpoint/2010/main" val="13768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MoonShape"/>
</p:tagLst>
</file>

<file path=ppt/tags/tag2.xml><?xml version="1.0" encoding="utf-8"?>
<p:tagLst xmlns:a="http://schemas.openxmlformats.org/drawingml/2006/main" xmlns:r="http://schemas.openxmlformats.org/officeDocument/2006/relationships" xmlns:p="http://schemas.openxmlformats.org/presentationml/2006/main">
  <p:tag name="ANGLE" val="2"/>
  <p:tag name="NAME" val="MoonHalfShape"/>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3426</TotalTime>
  <Words>2259</Words>
  <Application>Microsoft Office PowerPoint</Application>
  <PresentationFormat>全屏显示(4:3)</PresentationFormat>
  <Paragraphs>226</Paragraphs>
  <Slides>32</Slides>
  <Notes>30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1.WEB安全简介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sangfor</dc:creator>
  <cp:lastModifiedBy>zx</cp:lastModifiedBy>
  <cp:revision>323</cp:revision>
  <dcterms:created xsi:type="dcterms:W3CDTF">2015-11-09T06:25:36Z</dcterms:created>
  <dcterms:modified xsi:type="dcterms:W3CDTF">2018-07-23T03:30:45Z</dcterms:modified>
</cp:coreProperties>
</file>