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73" r:id="rId5"/>
    <p:sldId id="369" r:id="rId6"/>
    <p:sldId id="367" r:id="rId7"/>
    <p:sldId id="335" r:id="rId8"/>
    <p:sldId id="341" r:id="rId9"/>
    <p:sldId id="378" r:id="rId10"/>
    <p:sldId id="380" r:id="rId11"/>
    <p:sldId id="379" r:id="rId12"/>
    <p:sldId id="376" r:id="rId13"/>
    <p:sldId id="377" r:id="rId14"/>
    <p:sldId id="375" r:id="rId15"/>
    <p:sldId id="374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漏洞检测</a:t>
          </a: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1CC7F25C-E490-4709-863B-EBB02ADEEFEC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  <a:endParaRPr lang="en-US" altLang="zh-CN" sz="2800" b="1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2349D0-4991-41C1-B687-D191CEB40F71}" type="par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720F1C68-5572-4E5A-9671-28590011ACC9}" type="sib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漏洞分类</a:t>
          </a: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en-US" altLang="zh-CN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攻击原理概要</a:t>
          </a:r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4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4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4">
        <dgm:presLayoutVars>
          <dgm:bulletEnabled val="1"/>
        </dgm:presLayoutVars>
      </dgm:prSet>
      <dgm:spPr/>
    </dgm:pt>
    <dgm:pt modelId="{939AB88B-0E0F-4E2E-B417-5883B00B47E3}" type="pres">
      <dgm:prSet presAssocID="{4D0CC405-57D2-4953-871A-D28692A6A776}" presName="spaceBetweenRectangles" presStyleCnt="0"/>
      <dgm:spPr/>
    </dgm:pt>
    <dgm:pt modelId="{F3B68775-3309-4E73-8CD6-B51CBBFA57A5}" type="pres">
      <dgm:prSet presAssocID="{1CC7F25C-E490-4709-863B-EBB02ADEEFEC}" presName="parentLin" presStyleCnt="0"/>
      <dgm:spPr/>
    </dgm:pt>
    <dgm:pt modelId="{4D4DF2F7-29C3-47C6-A0AC-B3520AC2FB90}" type="pres">
      <dgm:prSet presAssocID="{1CC7F25C-E490-4709-863B-EBB02ADEEFE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C5B087B-7616-4962-96F8-53819DF29377}" type="pres">
      <dgm:prSet presAssocID="{1CC7F25C-E490-4709-863B-EBB02ADEEF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6590F3-CCDD-4039-ACB7-475BDD581C2F}" type="pres">
      <dgm:prSet presAssocID="{1CC7F25C-E490-4709-863B-EBB02ADEEFEC}" presName="negativeSpace" presStyleCnt="0"/>
      <dgm:spPr/>
    </dgm:pt>
    <dgm:pt modelId="{EC497596-9AD3-4C8C-B9FB-1CF29FE6916C}" type="pres">
      <dgm:prSet presAssocID="{1CC7F25C-E490-4709-863B-EBB02ADEEF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03DC5DA0-B1F0-4DE8-BCEB-9869442C15CF}" type="presOf" srcId="{1CC7F25C-E490-4709-863B-EBB02ADEEFEC}" destId="{4D4DF2F7-29C3-47C6-A0AC-B3520AC2FB90}" srcOrd="0" destOrd="0" presId="urn:microsoft.com/office/officeart/2005/8/layout/list1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D199495E-2EB4-47DB-A901-BD69807325A3}" type="presOf" srcId="{1CC7F25C-E490-4709-863B-EBB02ADEEFEC}" destId="{FC5B087B-7616-4962-96F8-53819DF29377}" srcOrd="1" destOrd="0" presId="urn:microsoft.com/office/officeart/2005/8/layout/list1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CD7DBB4A-E3DA-4E94-90F5-DF65F4953459}" srcId="{F31C8278-D12D-4823-A466-1DC79C55EB4D}" destId="{1CC7F25C-E490-4709-863B-EBB02ADEEFEC}" srcOrd="3" destOrd="0" parTransId="{022349D0-4991-41C1-B687-D191CEB40F71}" sibTransId="{720F1C68-5572-4E5A-9671-28590011ACC9}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  <dgm:cxn modelId="{6F235914-8524-42A9-811D-D895F3F5AF64}" type="presParOf" srcId="{022C0433-942F-4932-95D7-C7F59F0E311A}" destId="{939AB88B-0E0F-4E2E-B417-5883B00B47E3}" srcOrd="11" destOrd="0" presId="urn:microsoft.com/office/officeart/2005/8/layout/list1"/>
    <dgm:cxn modelId="{557A4967-145A-48F3-B256-DD609096E80D}" type="presParOf" srcId="{022C0433-942F-4932-95D7-C7F59F0E311A}" destId="{F3B68775-3309-4E73-8CD6-B51CBBFA57A5}" srcOrd="12" destOrd="0" presId="urn:microsoft.com/office/officeart/2005/8/layout/list1"/>
    <dgm:cxn modelId="{A445CB02-230E-4099-AC2F-08E622156C7C}" type="presParOf" srcId="{F3B68775-3309-4E73-8CD6-B51CBBFA57A5}" destId="{4D4DF2F7-29C3-47C6-A0AC-B3520AC2FB90}" srcOrd="0" destOrd="0" presId="urn:microsoft.com/office/officeart/2005/8/layout/list1"/>
    <dgm:cxn modelId="{0D424AFF-004D-4A59-B8DB-0B37B55C429B}" type="presParOf" srcId="{F3B68775-3309-4E73-8CD6-B51CBBFA57A5}" destId="{FC5B087B-7616-4962-96F8-53819DF29377}" srcOrd="1" destOrd="0" presId="urn:microsoft.com/office/officeart/2005/8/layout/list1"/>
    <dgm:cxn modelId="{26F78662-A172-4BAD-8DDA-794DD3DF91D1}" type="presParOf" srcId="{022C0433-942F-4932-95D7-C7F59F0E311A}" destId="{556590F3-CCDD-4039-ACB7-475BDD581C2F}" srcOrd="13" destOrd="0" presId="urn:microsoft.com/office/officeart/2005/8/layout/list1"/>
    <dgm:cxn modelId="{66B924A0-E94D-44A4-9244-F5151E78A1DB}" type="presParOf" srcId="{022C0433-942F-4932-95D7-C7F59F0E311A}" destId="{EC497596-9AD3-4C8C-B9FB-1CF29FE6916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攻击原理概要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漏洞分类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漏洞检测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397656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72936"/>
          <a:ext cx="5745162" cy="6494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攻击原理概要</a:t>
          </a:r>
        </a:p>
      </dsp:txBody>
      <dsp:txXfrm>
        <a:off x="442071" y="104639"/>
        <a:ext cx="5681756" cy="586034"/>
      </dsp:txXfrm>
    </dsp:sp>
    <dsp:sp modelId="{56F6496C-A91A-497F-88B8-3BAA979F48E0}">
      <dsp:nvSpPr>
        <dsp:cNvPr id="0" name=""/>
        <dsp:cNvSpPr/>
      </dsp:nvSpPr>
      <dsp:spPr>
        <a:xfrm>
          <a:off x="0" y="1395576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1070856"/>
          <a:ext cx="5745162" cy="649440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漏洞分类</a:t>
          </a:r>
        </a:p>
      </dsp:txBody>
      <dsp:txXfrm>
        <a:off x="442071" y="1102559"/>
        <a:ext cx="5681756" cy="586034"/>
      </dsp:txXfrm>
    </dsp:sp>
    <dsp:sp modelId="{585C67D2-E3A6-467C-A1DE-20CC608A1562}">
      <dsp:nvSpPr>
        <dsp:cNvPr id="0" name=""/>
        <dsp:cNvSpPr/>
      </dsp:nvSpPr>
      <dsp:spPr>
        <a:xfrm>
          <a:off x="0" y="2393496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2068776"/>
          <a:ext cx="5745162" cy="649440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漏洞检测</a:t>
          </a:r>
        </a:p>
      </dsp:txBody>
      <dsp:txXfrm>
        <a:off x="442071" y="2100479"/>
        <a:ext cx="5681756" cy="586034"/>
      </dsp:txXfrm>
    </dsp:sp>
    <dsp:sp modelId="{EC497596-9AD3-4C8C-B9FB-1CF29FE6916C}">
      <dsp:nvSpPr>
        <dsp:cNvPr id="0" name=""/>
        <dsp:cNvSpPr/>
      </dsp:nvSpPr>
      <dsp:spPr>
        <a:xfrm>
          <a:off x="0" y="3391416"/>
          <a:ext cx="8207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B087B-7616-4962-96F8-53819DF29377}">
      <dsp:nvSpPr>
        <dsp:cNvPr id="0" name=""/>
        <dsp:cNvSpPr/>
      </dsp:nvSpPr>
      <dsp:spPr>
        <a:xfrm>
          <a:off x="410368" y="3066696"/>
          <a:ext cx="5745162" cy="64944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  <a:endParaRPr lang="en-US" altLang="zh-CN" sz="2800" b="1" kern="120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071" y="3098399"/>
        <a:ext cx="568175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攻击原理概要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CSRF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漏洞分类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39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28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93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28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04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0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0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5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http://wooyun.org/bugs/wooyun-2010-023783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http://wooyun.org/bugs/wooyun-2010-027258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29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http://wooyun.org/bugs/wooyun-2010-026622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http://wooyun.org/bugs/wooyun-2010-022895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06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10.CSRF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跨站请求伪造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POST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这种类型的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危害没有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GET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型的大，利用起来通常使用的是一个自动提交的表单，如：</a:t>
            </a:r>
          </a:p>
          <a:p>
            <a:endParaRPr kumimoji="1"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&lt;form action=http://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 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method=POST&gt;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&lt;input type="text" name="xx" value="11" /&gt;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&lt;/form&gt;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&lt;script&gt; document.forms[0].submit(); &lt;/script&gt; </a:t>
            </a:r>
          </a:p>
          <a:p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访问该页面后，表单会自动提交，相当于模拟用户完成了一次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POST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操作。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73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常见的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&lt;img&gt;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标签属性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&lt;img src=“http://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”&gt;</a:t>
            </a:r>
          </a:p>
          <a:p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&lt;script&gt;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标签属性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&lt;script src=“http://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”&gt;</a:t>
            </a:r>
          </a:p>
          <a:p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&lt;iframe&gt;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标签属性</a:t>
            </a:r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&lt;iframe src=“http://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”&gt;</a:t>
            </a:r>
          </a:p>
          <a:p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JavaScript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方法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Image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&lt;script&gt;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var foo = new Image();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foo.src = “http://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”</a:t>
            </a: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&lt;/script&gt;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0679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6415683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683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漏洞检测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自动检测：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应用扫描器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半自动检测：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CSRFTester</a:t>
            </a:r>
          </a:p>
        </p:txBody>
      </p:sp>
    </p:spTree>
    <p:extLst>
      <p:ext uri="{BB962C8B-B14F-4D97-AF65-F5344CB8AC3E}">
        <p14:creationId xmlns:p14="http://schemas.microsoft.com/office/powerpoint/2010/main" val="389420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928986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391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漏洞防御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验证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 Referer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字段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Token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验证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添加验证码</a:t>
            </a:r>
            <a:endParaRPr kumimoji="1"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3283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41156988"/>
              </p:ext>
            </p:extLst>
          </p:nvPr>
        </p:nvGraphicFramePr>
        <p:xfrm>
          <a:off x="468313" y="1096172"/>
          <a:ext cx="8207375" cy="401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60214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攻击原理概要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CSRF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Cross-Site Request Forgery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）是指跨站请求伪造，通常缩写为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或者是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XSRF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</a:t>
            </a:r>
            <a:r>
              <a:rPr kumimoji="1"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也可以这么理解</a:t>
            </a:r>
            <a:r>
              <a:rPr kumimoji="1"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攻击：攻击者盗用了你的身份，以你的名义进行某些非法操作。</a:t>
            </a:r>
            <a:r>
              <a:rPr kumimoji="1"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能够使用你的账户发送邮件，获取你的敏感信息，甚至盗走你的财产等。</a:t>
            </a:r>
            <a:endParaRPr kumimoji="1"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176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攻击原理概要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要完成一次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攻击，受害者必须依次完成两个步骤：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登录受信任网站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，并在本地生成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pPr marL="457200" lvl="1" indent="0">
              <a:buFontTx/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在不登出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的情况下，访问恶意网站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攻击原理概要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109537" y="1432492"/>
            <a:ext cx="34004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Web A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为存在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Web B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为攻击者的恶意网站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User C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Web 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的用户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4510" r="1538" b="24805"/>
          <a:stretch>
            <a:fillRect/>
          </a:stretch>
        </p:blipFill>
        <p:spPr bwMode="auto">
          <a:xfrm>
            <a:off x="3890708" y="1068388"/>
            <a:ext cx="513899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109537" y="3434256"/>
            <a:ext cx="89249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打开浏览器，访问受信任网站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，输入用户名和密码请求登录网站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在用户信息通过验证后，网站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信息并返回给浏览器，此时用户登录网站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成功；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用户未退出网站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的情况下，在同一浏览器中访问网站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接收到用户请求后，返回攻击代码，并发出一个请求要求访问第三方站点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浏览器在接收到这些攻击性代码后，根据网站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的请求，在用户不知情的情况下携带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信息，向网站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发出请求。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并不知道该请求其实是由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发起的，所以会根据用户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信息以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的权限处理该请求，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导致网站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的恶意代码被执行。</a:t>
            </a:r>
          </a:p>
        </p:txBody>
      </p:sp>
    </p:spTree>
    <p:extLst>
      <p:ext uri="{BB962C8B-B14F-4D97-AF65-F5344CB8AC3E}">
        <p14:creationId xmlns:p14="http://schemas.microsoft.com/office/powerpoint/2010/main" val="36431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XSS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攻击者发现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XSS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构造代码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发送给受害人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受害人打开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攻击者获取受害人的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cookie——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完成攻击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攻击者需要登录后台完成攻击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攻击者发现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构造代码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发送给受害人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受害人打开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受害人执行代码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完成攻击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攻击是管理员自己实现的，攻击者只负责了构造代码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少了获取</a:t>
            </a: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cookie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的步骤，为什么会少了呢。因为受害人在执行恶意代码的时候就已经完成了攻击，而攻击者并没有参与进来。</a:t>
            </a:r>
            <a:endParaRPr kumimoji="1"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952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337762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119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CSRF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这种类型的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一般是由于程序员安全意识不强造成的。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GET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类型的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利用非常简单，只需要一个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请求，所以，一般会这样利用：</a:t>
            </a:r>
          </a:p>
          <a:p>
            <a:endParaRPr kumimoji="1"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&lt;img src=http://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&gt; </a:t>
            </a:r>
          </a:p>
          <a:p>
            <a:endParaRPr kumimoji="1"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在访问含有这个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img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的页面后，成功向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漏洞地址，发出了一次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请求。所以，如果将该网址替换为存在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GET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型</a:t>
            </a:r>
            <a:r>
              <a:rPr kumimoji="1"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CSRF</a:t>
            </a:r>
            <a:r>
              <a:rPr kumimoji="1"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的地址，就能完成攻击了。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95" y="3189333"/>
            <a:ext cx="752380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4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754</Words>
  <Application>Microsoft Office PowerPoint</Application>
  <PresentationFormat>全屏显示(4:3)</PresentationFormat>
  <Paragraphs>104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10.CSRF跨站请求伪造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544</cp:revision>
  <dcterms:created xsi:type="dcterms:W3CDTF">2015-11-09T06:25:36Z</dcterms:created>
  <dcterms:modified xsi:type="dcterms:W3CDTF">2018-07-23T03:32:40Z</dcterms:modified>
</cp:coreProperties>
</file>