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02" r:id="rId3"/>
    <p:sldId id="303" r:id="rId4"/>
    <p:sldId id="335" r:id="rId5"/>
    <p:sldId id="341" r:id="rId6"/>
    <p:sldId id="342" r:id="rId7"/>
    <p:sldId id="343" r:id="rId8"/>
    <p:sldId id="344" r:id="rId9"/>
    <p:sldId id="345" r:id="rId10"/>
    <p:sldId id="336" r:id="rId11"/>
    <p:sldId id="340" r:id="rId12"/>
    <p:sldId id="349" r:id="rId13"/>
    <p:sldId id="351" r:id="rId14"/>
    <p:sldId id="348" r:id="rId15"/>
    <p:sldId id="352" r:id="rId16"/>
    <p:sldId id="337" r:id="rId17"/>
    <p:sldId id="339" r:id="rId18"/>
    <p:sldId id="353" r:id="rId19"/>
    <p:sldId id="355" r:id="rId20"/>
    <p:sldId id="354" r:id="rId21"/>
    <p:sldId id="356" r:id="rId22"/>
    <p:sldId id="346" r:id="rId23"/>
    <p:sldId id="347" r:id="rId24"/>
    <p:sldId id="357" r:id="rId25"/>
    <p:sldId id="273" r:id="rId2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7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6628" autoAdjust="0"/>
  </p:normalViewPr>
  <p:slideViewPr>
    <p:cSldViewPr snapToGrid="0" snapToObjects="1">
      <p:cViewPr varScale="1">
        <p:scale>
          <a:sx n="98" d="100"/>
          <a:sy n="98" d="100"/>
        </p:scale>
        <p:origin x="-20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C8278-D12D-4823-A466-1DC79C55EB4D}" type="doc">
      <dgm:prSet loTypeId="urn:microsoft.com/office/officeart/2005/8/layout/list1" loCatId="list" qsTypeId="urn:microsoft.com/office/officeart/2005/8/quickstyle/simple2" qsCatId="simple" csTypeId="urn:microsoft.com/office/officeart/2005/8/colors/accent1_3" csCatId="accent1" phldr="1"/>
      <dgm:spPr/>
      <dgm:t>
        <a:bodyPr/>
        <a:lstStyle/>
        <a:p>
          <a:endParaRPr lang="zh-CN" altLang="en-US"/>
        </a:p>
      </dgm:t>
    </dgm:pt>
    <dgm:pt modelId="{5411884D-980D-4B2E-A82A-7DD4695FEA20}">
      <dgm:prSet phldrT="[文本]" custT="1"/>
      <dgm:spPr/>
      <dgm:t>
        <a:bodyPr/>
        <a:lstStyle/>
        <a:p>
          <a:r>
            <a:rPr lang="zh-CN" altLang="en-US" sz="2800" b="1">
              <a:solidFill>
                <a:schemeClr val="tx2">
                  <a:lumMod val="50000"/>
                </a:schemeClr>
              </a:solidFill>
              <a:latin typeface="微软雅黑" panose="020B0503020204020204" pitchFamily="34" charset="-122"/>
              <a:ea typeface="微软雅黑" panose="020B0503020204020204" pitchFamily="34" charset="-122"/>
            </a:rPr>
            <a:t>文件上传概要</a:t>
          </a:r>
        </a:p>
      </dgm:t>
    </dgm:pt>
    <dgm:pt modelId="{30065234-9712-443F-9279-C348D61F9FA5}" type="parTrans" cxnId="{F4B685CB-61DC-4214-88F5-147B88ED113A}">
      <dgm:prSet/>
      <dgm:spPr/>
      <dgm:t>
        <a:bodyPr/>
        <a:lstStyle/>
        <a:p>
          <a:endParaRPr lang="zh-CN" altLang="en-US"/>
        </a:p>
      </dgm:t>
    </dgm:pt>
    <dgm:pt modelId="{43A0069C-C86E-409B-B975-653B85FA5463}" type="sibTrans" cxnId="{F4B685CB-61DC-4214-88F5-147B88ED113A}">
      <dgm:prSet/>
      <dgm:spPr/>
      <dgm:t>
        <a:bodyPr/>
        <a:lstStyle/>
        <a:p>
          <a:endParaRPr lang="zh-CN" altLang="en-US"/>
        </a:p>
      </dgm:t>
    </dgm:pt>
    <dgm:pt modelId="{9C505637-5ABD-4C1C-A2DD-6ADC05644D9B}">
      <dgm:prSet phldrT="[文本]" custT="1"/>
      <dgm:spPr/>
      <dgm:t>
        <a:bodyPr/>
        <a:lstStyle/>
        <a:p>
          <a:r>
            <a:rPr lang="zh-CN" altLang="en-US" sz="2800" b="1">
              <a:solidFill>
                <a:schemeClr val="tx2">
                  <a:lumMod val="50000"/>
                </a:schemeClr>
              </a:solidFill>
              <a:latin typeface="微软雅黑" panose="020B0503020204020204" pitchFamily="34" charset="-122"/>
              <a:ea typeface="微软雅黑" panose="020B0503020204020204" pitchFamily="34" charset="-122"/>
            </a:rPr>
            <a:t>解析漏洞</a:t>
          </a:r>
        </a:p>
      </dgm:t>
    </dgm:pt>
    <dgm:pt modelId="{4FE62B66-E7A0-4F48-9981-10BC8AFCA747}" type="parTrans" cxnId="{174A9816-E955-4D90-AAE3-BF532E579053}">
      <dgm:prSet/>
      <dgm:spPr/>
      <dgm:t>
        <a:bodyPr/>
        <a:lstStyle/>
        <a:p>
          <a:endParaRPr lang="zh-CN" altLang="en-US"/>
        </a:p>
      </dgm:t>
    </dgm:pt>
    <dgm:pt modelId="{4D0CC405-57D2-4953-871A-D28692A6A776}" type="sibTrans" cxnId="{174A9816-E955-4D90-AAE3-BF532E579053}">
      <dgm:prSet/>
      <dgm:spPr/>
      <dgm:t>
        <a:bodyPr/>
        <a:lstStyle/>
        <a:p>
          <a:endParaRPr lang="zh-CN" altLang="en-US"/>
        </a:p>
      </dgm:t>
    </dgm:pt>
    <dgm:pt modelId="{1CC7F25C-E490-4709-863B-EBB02ADEEFEC}">
      <dgm:prSet phldrT="[文本]" custT="1"/>
      <dgm:spPr/>
      <dgm:t>
        <a:bodyPr/>
        <a:lstStyle/>
        <a:p>
          <a:r>
            <a:rPr lang="zh-CN" altLang="en-US" sz="2800" b="1">
              <a:solidFill>
                <a:schemeClr val="tx2">
                  <a:lumMod val="50000"/>
                </a:schemeClr>
              </a:solidFill>
              <a:latin typeface="微软雅黑" panose="020B0503020204020204" pitchFamily="34" charset="-122"/>
              <a:ea typeface="微软雅黑" panose="020B0503020204020204" pitchFamily="34" charset="-122"/>
            </a:rPr>
            <a:t>绕过上传验证</a:t>
          </a:r>
          <a:endParaRPr lang="en-US" altLang="zh-CN" sz="2800" b="1">
            <a:solidFill>
              <a:schemeClr val="tx2">
                <a:lumMod val="50000"/>
              </a:schemeClr>
            </a:solidFill>
            <a:latin typeface="微软雅黑" panose="020B0503020204020204" pitchFamily="34" charset="-122"/>
            <a:ea typeface="微软雅黑" panose="020B0503020204020204" pitchFamily="34" charset="-122"/>
          </a:endParaRPr>
        </a:p>
      </dgm:t>
    </dgm:pt>
    <dgm:pt modelId="{022349D0-4991-41C1-B687-D191CEB40F71}" type="parTrans" cxnId="{CD7DBB4A-E3DA-4E94-90F5-DF65F4953459}">
      <dgm:prSet/>
      <dgm:spPr/>
      <dgm:t>
        <a:bodyPr/>
        <a:lstStyle/>
        <a:p>
          <a:endParaRPr lang="zh-CN" altLang="en-US"/>
        </a:p>
      </dgm:t>
    </dgm:pt>
    <dgm:pt modelId="{720F1C68-5572-4E5A-9671-28590011ACC9}" type="sibTrans" cxnId="{CD7DBB4A-E3DA-4E94-90F5-DF65F4953459}">
      <dgm:prSet/>
      <dgm:spPr/>
      <dgm:t>
        <a:bodyPr/>
        <a:lstStyle/>
        <a:p>
          <a:endParaRPr lang="zh-CN" altLang="en-US"/>
        </a:p>
      </dgm:t>
    </dgm:pt>
    <dgm:pt modelId="{DA6AF6E5-D200-4CAF-9D23-07A82A63D346}">
      <dgm:prSet phldrT="[文本]" custT="1"/>
      <dgm:spPr/>
      <dgm:t>
        <a:bodyPr/>
        <a:lstStyle/>
        <a:p>
          <a:r>
            <a:rPr lang="zh-CN" altLang="en-US" sz="2800" b="1">
              <a:solidFill>
                <a:schemeClr val="tx2">
                  <a:lumMod val="50000"/>
                </a:schemeClr>
              </a:solidFill>
              <a:latin typeface="微软雅黑" panose="020B0503020204020204" pitchFamily="34" charset="-122"/>
              <a:ea typeface="微软雅黑" panose="020B0503020204020204" pitchFamily="34" charset="-122"/>
            </a:rPr>
            <a:t>漏洞成因</a:t>
          </a:r>
        </a:p>
      </dgm:t>
    </dgm:pt>
    <dgm:pt modelId="{84D1D317-B61E-4D60-9D98-72B63863EC66}" type="parTrans" cxnId="{A51BF520-F9DF-4A3D-9895-6C34F5425547}">
      <dgm:prSet/>
      <dgm:spPr/>
      <dgm:t>
        <a:bodyPr/>
        <a:lstStyle/>
        <a:p>
          <a:endParaRPr lang="zh-CN" altLang="en-US"/>
        </a:p>
      </dgm:t>
    </dgm:pt>
    <dgm:pt modelId="{3F75B28D-1CDA-495B-9AB6-86136C0FCD99}" type="sibTrans" cxnId="{A51BF520-F9DF-4A3D-9895-6C34F5425547}">
      <dgm:prSet/>
      <dgm:spPr/>
      <dgm:t>
        <a:bodyPr/>
        <a:lstStyle/>
        <a:p>
          <a:endParaRPr lang="zh-CN" altLang="en-US"/>
        </a:p>
      </dgm:t>
    </dgm:pt>
    <dgm:pt modelId="{6D127108-DF03-4877-9955-6C2633C60B98}">
      <dgm:prSet phldrT="[文本]" custT="1"/>
      <dgm:spPr/>
      <dgm:t>
        <a:bodyPr/>
        <a:lstStyle/>
        <a:p>
          <a:r>
            <a:rPr lang="zh-CN" altLang="en-US" sz="2800" b="1">
              <a:solidFill>
                <a:schemeClr val="tx2">
                  <a:lumMod val="50000"/>
                </a:schemeClr>
              </a:solidFill>
              <a:latin typeface="微软雅黑" panose="020B0503020204020204" pitchFamily="34" charset="-122"/>
              <a:ea typeface="微软雅黑" panose="020B0503020204020204" pitchFamily="34" charset="-122"/>
            </a:rPr>
            <a:t>漏洞修复</a:t>
          </a:r>
          <a:endParaRPr lang="en-US" altLang="zh-CN" sz="2800" b="1">
            <a:solidFill>
              <a:schemeClr val="tx2">
                <a:lumMod val="50000"/>
              </a:schemeClr>
            </a:solidFill>
            <a:latin typeface="微软雅黑" panose="020B0503020204020204" pitchFamily="34" charset="-122"/>
            <a:ea typeface="微软雅黑" panose="020B0503020204020204" pitchFamily="34" charset="-122"/>
          </a:endParaRPr>
        </a:p>
      </dgm:t>
    </dgm:pt>
    <dgm:pt modelId="{5E94FC2C-5A51-4D8B-9BF8-0C9A7A943DB5}" type="parTrans" cxnId="{CF4EF432-328D-4A50-8B35-8EA44E120E30}">
      <dgm:prSet/>
      <dgm:spPr/>
      <dgm:t>
        <a:bodyPr/>
        <a:lstStyle/>
        <a:p>
          <a:endParaRPr lang="zh-CN" altLang="en-US"/>
        </a:p>
      </dgm:t>
    </dgm:pt>
    <dgm:pt modelId="{0C7A45B9-4B57-4803-9651-5F86E09222AF}" type="sibTrans" cxnId="{CF4EF432-328D-4A50-8B35-8EA44E120E30}">
      <dgm:prSet/>
      <dgm:spPr/>
      <dgm:t>
        <a:bodyPr/>
        <a:lstStyle/>
        <a:p>
          <a:endParaRPr lang="zh-CN" altLang="en-US"/>
        </a:p>
      </dgm:t>
    </dgm:pt>
    <dgm:pt modelId="{022C0433-942F-4932-95D7-C7F59F0E311A}" type="pres">
      <dgm:prSet presAssocID="{F31C8278-D12D-4823-A466-1DC79C55EB4D}" presName="linear" presStyleCnt="0">
        <dgm:presLayoutVars>
          <dgm:dir/>
          <dgm:animLvl val="lvl"/>
          <dgm:resizeHandles val="exact"/>
        </dgm:presLayoutVars>
      </dgm:prSet>
      <dgm:spPr/>
      <dgm:t>
        <a:bodyPr/>
        <a:lstStyle/>
        <a:p>
          <a:endParaRPr lang="zh-CN" altLang="en-US"/>
        </a:p>
      </dgm:t>
    </dgm:pt>
    <dgm:pt modelId="{7BDA0F87-1535-40AB-9278-9739A55E7069}" type="pres">
      <dgm:prSet presAssocID="{5411884D-980D-4B2E-A82A-7DD4695FEA20}" presName="parentLin" presStyleCnt="0"/>
      <dgm:spPr/>
    </dgm:pt>
    <dgm:pt modelId="{D5A585F6-F9CB-44FE-B849-6CAFBE847FC6}" type="pres">
      <dgm:prSet presAssocID="{5411884D-980D-4B2E-A82A-7DD4695FEA20}" presName="parentLeftMargin" presStyleLbl="node1" presStyleIdx="0" presStyleCnt="5"/>
      <dgm:spPr/>
      <dgm:t>
        <a:bodyPr/>
        <a:lstStyle/>
        <a:p>
          <a:endParaRPr lang="zh-CN" altLang="en-US"/>
        </a:p>
      </dgm:t>
    </dgm:pt>
    <dgm:pt modelId="{8B4E51A9-54D5-404B-BA68-9AB0868B7BB0}" type="pres">
      <dgm:prSet presAssocID="{5411884D-980D-4B2E-A82A-7DD4695FEA20}" presName="parentText" presStyleLbl="node1" presStyleIdx="0" presStyleCnt="5">
        <dgm:presLayoutVars>
          <dgm:chMax val="0"/>
          <dgm:bulletEnabled val="1"/>
        </dgm:presLayoutVars>
      </dgm:prSet>
      <dgm:spPr/>
      <dgm:t>
        <a:bodyPr/>
        <a:lstStyle/>
        <a:p>
          <a:endParaRPr lang="zh-CN" altLang="en-US"/>
        </a:p>
      </dgm:t>
    </dgm:pt>
    <dgm:pt modelId="{ECFBF722-37F6-4977-A1D9-FA7F23B8BDE5}" type="pres">
      <dgm:prSet presAssocID="{5411884D-980D-4B2E-A82A-7DD4695FEA20}" presName="negativeSpace" presStyleCnt="0"/>
      <dgm:spPr/>
    </dgm:pt>
    <dgm:pt modelId="{C9CA8BEC-2A1F-4043-A946-228EC802D4C8}" type="pres">
      <dgm:prSet presAssocID="{5411884D-980D-4B2E-A82A-7DD4695FEA20}" presName="childText" presStyleLbl="conFgAcc1" presStyleIdx="0" presStyleCnt="5">
        <dgm:presLayoutVars>
          <dgm:bulletEnabled val="1"/>
        </dgm:presLayoutVars>
      </dgm:prSet>
      <dgm:spPr/>
    </dgm:pt>
    <dgm:pt modelId="{AC2E4A44-EC5F-4CC2-9293-24CAA7E9B740}" type="pres">
      <dgm:prSet presAssocID="{43A0069C-C86E-409B-B975-653B85FA5463}" presName="spaceBetweenRectangles" presStyleCnt="0"/>
      <dgm:spPr/>
    </dgm:pt>
    <dgm:pt modelId="{29C378AB-5A73-471A-930E-8018870990B8}" type="pres">
      <dgm:prSet presAssocID="{DA6AF6E5-D200-4CAF-9D23-07A82A63D346}" presName="parentLin" presStyleCnt="0"/>
      <dgm:spPr/>
    </dgm:pt>
    <dgm:pt modelId="{6BF284F6-B4CF-41AD-B727-058327CCBBE5}" type="pres">
      <dgm:prSet presAssocID="{DA6AF6E5-D200-4CAF-9D23-07A82A63D346}" presName="parentLeftMargin" presStyleLbl="node1" presStyleIdx="0" presStyleCnt="5"/>
      <dgm:spPr/>
      <dgm:t>
        <a:bodyPr/>
        <a:lstStyle/>
        <a:p>
          <a:endParaRPr lang="zh-CN" altLang="en-US"/>
        </a:p>
      </dgm:t>
    </dgm:pt>
    <dgm:pt modelId="{BF6678D0-48D9-4DEC-8659-3089CE6B98EC}" type="pres">
      <dgm:prSet presAssocID="{DA6AF6E5-D200-4CAF-9D23-07A82A63D346}" presName="parentText" presStyleLbl="node1" presStyleIdx="1" presStyleCnt="5">
        <dgm:presLayoutVars>
          <dgm:chMax val="0"/>
          <dgm:bulletEnabled val="1"/>
        </dgm:presLayoutVars>
      </dgm:prSet>
      <dgm:spPr/>
      <dgm:t>
        <a:bodyPr/>
        <a:lstStyle/>
        <a:p>
          <a:endParaRPr lang="zh-CN" altLang="en-US"/>
        </a:p>
      </dgm:t>
    </dgm:pt>
    <dgm:pt modelId="{AF1B878E-299D-4E51-BCD1-3ACD118FF60A}" type="pres">
      <dgm:prSet presAssocID="{DA6AF6E5-D200-4CAF-9D23-07A82A63D346}" presName="negativeSpace" presStyleCnt="0"/>
      <dgm:spPr/>
    </dgm:pt>
    <dgm:pt modelId="{56F6496C-A91A-497F-88B8-3BAA979F48E0}" type="pres">
      <dgm:prSet presAssocID="{DA6AF6E5-D200-4CAF-9D23-07A82A63D346}" presName="childText" presStyleLbl="conFgAcc1" presStyleIdx="1" presStyleCnt="5">
        <dgm:presLayoutVars>
          <dgm:bulletEnabled val="1"/>
        </dgm:presLayoutVars>
      </dgm:prSet>
      <dgm:spPr/>
    </dgm:pt>
    <dgm:pt modelId="{4311C07A-C05C-4571-BC79-3C3FE758B2C4}" type="pres">
      <dgm:prSet presAssocID="{3F75B28D-1CDA-495B-9AB6-86136C0FCD99}" presName="spaceBetweenRectangles" presStyleCnt="0"/>
      <dgm:spPr/>
    </dgm:pt>
    <dgm:pt modelId="{EA8C5584-BFD2-4988-8298-35D4A5B4341B}" type="pres">
      <dgm:prSet presAssocID="{9C505637-5ABD-4C1C-A2DD-6ADC05644D9B}" presName="parentLin" presStyleCnt="0"/>
      <dgm:spPr/>
    </dgm:pt>
    <dgm:pt modelId="{034A669D-A45E-465A-8320-A4264CABDFDE}" type="pres">
      <dgm:prSet presAssocID="{9C505637-5ABD-4C1C-A2DD-6ADC05644D9B}" presName="parentLeftMargin" presStyleLbl="node1" presStyleIdx="1" presStyleCnt="5"/>
      <dgm:spPr/>
      <dgm:t>
        <a:bodyPr/>
        <a:lstStyle/>
        <a:p>
          <a:endParaRPr lang="zh-CN" altLang="en-US"/>
        </a:p>
      </dgm:t>
    </dgm:pt>
    <dgm:pt modelId="{D2494911-9929-4822-BA12-3607699E0790}" type="pres">
      <dgm:prSet presAssocID="{9C505637-5ABD-4C1C-A2DD-6ADC05644D9B}" presName="parentText" presStyleLbl="node1" presStyleIdx="2" presStyleCnt="5">
        <dgm:presLayoutVars>
          <dgm:chMax val="0"/>
          <dgm:bulletEnabled val="1"/>
        </dgm:presLayoutVars>
      </dgm:prSet>
      <dgm:spPr/>
      <dgm:t>
        <a:bodyPr/>
        <a:lstStyle/>
        <a:p>
          <a:endParaRPr lang="zh-CN" altLang="en-US"/>
        </a:p>
      </dgm:t>
    </dgm:pt>
    <dgm:pt modelId="{764DB06C-1AB0-459C-938C-6AD6B9A99E94}" type="pres">
      <dgm:prSet presAssocID="{9C505637-5ABD-4C1C-A2DD-6ADC05644D9B}" presName="negativeSpace" presStyleCnt="0"/>
      <dgm:spPr/>
    </dgm:pt>
    <dgm:pt modelId="{585C67D2-E3A6-467C-A1DE-20CC608A1562}" type="pres">
      <dgm:prSet presAssocID="{9C505637-5ABD-4C1C-A2DD-6ADC05644D9B}" presName="childText" presStyleLbl="conFgAcc1" presStyleIdx="2" presStyleCnt="5">
        <dgm:presLayoutVars>
          <dgm:bulletEnabled val="1"/>
        </dgm:presLayoutVars>
      </dgm:prSet>
      <dgm:spPr/>
    </dgm:pt>
    <dgm:pt modelId="{939AB88B-0E0F-4E2E-B417-5883B00B47E3}" type="pres">
      <dgm:prSet presAssocID="{4D0CC405-57D2-4953-871A-D28692A6A776}" presName="spaceBetweenRectangles" presStyleCnt="0"/>
      <dgm:spPr/>
    </dgm:pt>
    <dgm:pt modelId="{F3B68775-3309-4E73-8CD6-B51CBBFA57A5}" type="pres">
      <dgm:prSet presAssocID="{1CC7F25C-E490-4709-863B-EBB02ADEEFEC}" presName="parentLin" presStyleCnt="0"/>
      <dgm:spPr/>
    </dgm:pt>
    <dgm:pt modelId="{4D4DF2F7-29C3-47C6-A0AC-B3520AC2FB90}" type="pres">
      <dgm:prSet presAssocID="{1CC7F25C-E490-4709-863B-EBB02ADEEFEC}" presName="parentLeftMargin" presStyleLbl="node1" presStyleIdx="2" presStyleCnt="5"/>
      <dgm:spPr/>
      <dgm:t>
        <a:bodyPr/>
        <a:lstStyle/>
        <a:p>
          <a:endParaRPr lang="zh-CN" altLang="en-US"/>
        </a:p>
      </dgm:t>
    </dgm:pt>
    <dgm:pt modelId="{FC5B087B-7616-4962-96F8-53819DF29377}" type="pres">
      <dgm:prSet presAssocID="{1CC7F25C-E490-4709-863B-EBB02ADEEFEC}" presName="parentText" presStyleLbl="node1" presStyleIdx="3" presStyleCnt="5">
        <dgm:presLayoutVars>
          <dgm:chMax val="0"/>
          <dgm:bulletEnabled val="1"/>
        </dgm:presLayoutVars>
      </dgm:prSet>
      <dgm:spPr/>
      <dgm:t>
        <a:bodyPr/>
        <a:lstStyle/>
        <a:p>
          <a:endParaRPr lang="zh-CN" altLang="en-US"/>
        </a:p>
      </dgm:t>
    </dgm:pt>
    <dgm:pt modelId="{556590F3-CCDD-4039-ACB7-475BDD581C2F}" type="pres">
      <dgm:prSet presAssocID="{1CC7F25C-E490-4709-863B-EBB02ADEEFEC}" presName="negativeSpace" presStyleCnt="0"/>
      <dgm:spPr/>
    </dgm:pt>
    <dgm:pt modelId="{EC497596-9AD3-4C8C-B9FB-1CF29FE6916C}" type="pres">
      <dgm:prSet presAssocID="{1CC7F25C-E490-4709-863B-EBB02ADEEFEC}" presName="childText" presStyleLbl="conFgAcc1" presStyleIdx="3" presStyleCnt="5">
        <dgm:presLayoutVars>
          <dgm:bulletEnabled val="1"/>
        </dgm:presLayoutVars>
      </dgm:prSet>
      <dgm:spPr/>
    </dgm:pt>
    <dgm:pt modelId="{9E618EF1-296E-40C4-AB48-AD4565DFCB80}" type="pres">
      <dgm:prSet presAssocID="{720F1C68-5572-4E5A-9671-28590011ACC9}" presName="spaceBetweenRectangles" presStyleCnt="0"/>
      <dgm:spPr/>
    </dgm:pt>
    <dgm:pt modelId="{8AE07C4F-D6FA-4B3B-AB3C-A45C2B78637E}" type="pres">
      <dgm:prSet presAssocID="{6D127108-DF03-4877-9955-6C2633C60B98}" presName="parentLin" presStyleCnt="0"/>
      <dgm:spPr/>
    </dgm:pt>
    <dgm:pt modelId="{1E392B0D-F115-4254-9AC9-DA4C6BA005F0}" type="pres">
      <dgm:prSet presAssocID="{6D127108-DF03-4877-9955-6C2633C60B98}" presName="parentLeftMargin" presStyleLbl="node1" presStyleIdx="3" presStyleCnt="5"/>
      <dgm:spPr/>
      <dgm:t>
        <a:bodyPr/>
        <a:lstStyle/>
        <a:p>
          <a:endParaRPr lang="zh-CN" altLang="en-US"/>
        </a:p>
      </dgm:t>
    </dgm:pt>
    <dgm:pt modelId="{A1FCB496-EE75-425A-8104-3765FD3CCAE3}" type="pres">
      <dgm:prSet presAssocID="{6D127108-DF03-4877-9955-6C2633C60B98}" presName="parentText" presStyleLbl="node1" presStyleIdx="4" presStyleCnt="5">
        <dgm:presLayoutVars>
          <dgm:chMax val="0"/>
          <dgm:bulletEnabled val="1"/>
        </dgm:presLayoutVars>
      </dgm:prSet>
      <dgm:spPr/>
      <dgm:t>
        <a:bodyPr/>
        <a:lstStyle/>
        <a:p>
          <a:endParaRPr lang="zh-CN" altLang="en-US"/>
        </a:p>
      </dgm:t>
    </dgm:pt>
    <dgm:pt modelId="{2C495011-D6C3-420E-9B83-5A0C747CDC36}" type="pres">
      <dgm:prSet presAssocID="{6D127108-DF03-4877-9955-6C2633C60B98}" presName="negativeSpace" presStyleCnt="0"/>
      <dgm:spPr/>
    </dgm:pt>
    <dgm:pt modelId="{4FAD8913-4E23-4696-8F70-4D6BCCDFD0AB}" type="pres">
      <dgm:prSet presAssocID="{6D127108-DF03-4877-9955-6C2633C60B98}" presName="childText" presStyleLbl="conFgAcc1" presStyleIdx="4" presStyleCnt="5">
        <dgm:presLayoutVars>
          <dgm:bulletEnabled val="1"/>
        </dgm:presLayoutVars>
      </dgm:prSet>
      <dgm:spPr/>
    </dgm:pt>
  </dgm:ptLst>
  <dgm:cxnLst>
    <dgm:cxn modelId="{CF4EF432-328D-4A50-8B35-8EA44E120E30}" srcId="{F31C8278-D12D-4823-A466-1DC79C55EB4D}" destId="{6D127108-DF03-4877-9955-6C2633C60B98}" srcOrd="4" destOrd="0" parTransId="{5E94FC2C-5A51-4D8B-9BF8-0C9A7A943DB5}" sibTransId="{0C7A45B9-4B57-4803-9651-5F86E09222AF}"/>
    <dgm:cxn modelId="{297506B5-9BD9-4FE9-8588-601BAF10755C}" type="presOf" srcId="{DA6AF6E5-D200-4CAF-9D23-07A82A63D346}" destId="{BF6678D0-48D9-4DEC-8659-3089CE6B98EC}" srcOrd="1" destOrd="0" presId="urn:microsoft.com/office/officeart/2005/8/layout/list1"/>
    <dgm:cxn modelId="{03DC5DA0-B1F0-4DE8-BCEB-9869442C15CF}" type="presOf" srcId="{1CC7F25C-E490-4709-863B-EBB02ADEEFEC}" destId="{4D4DF2F7-29C3-47C6-A0AC-B3520AC2FB90}" srcOrd="0" destOrd="0" presId="urn:microsoft.com/office/officeart/2005/8/layout/list1"/>
    <dgm:cxn modelId="{D6FC345B-E676-4EEA-B9B7-A009252F9635}" type="presOf" srcId="{5411884D-980D-4B2E-A82A-7DD4695FEA20}" destId="{8B4E51A9-54D5-404B-BA68-9AB0868B7BB0}" srcOrd="1" destOrd="0" presId="urn:microsoft.com/office/officeart/2005/8/layout/list1"/>
    <dgm:cxn modelId="{B432CC88-4CDE-47C0-9D47-9342D26B4F87}" type="presOf" srcId="{6D127108-DF03-4877-9955-6C2633C60B98}" destId="{1E392B0D-F115-4254-9AC9-DA4C6BA005F0}" srcOrd="0" destOrd="0" presId="urn:microsoft.com/office/officeart/2005/8/layout/list1"/>
    <dgm:cxn modelId="{4F4C9AA8-FDB6-47AF-8A5F-07D951D7C187}" type="presOf" srcId="{F31C8278-D12D-4823-A466-1DC79C55EB4D}" destId="{022C0433-942F-4932-95D7-C7F59F0E311A}" srcOrd="0" destOrd="0" presId="urn:microsoft.com/office/officeart/2005/8/layout/list1"/>
    <dgm:cxn modelId="{A51BF520-F9DF-4A3D-9895-6C34F5425547}" srcId="{F31C8278-D12D-4823-A466-1DC79C55EB4D}" destId="{DA6AF6E5-D200-4CAF-9D23-07A82A63D346}" srcOrd="1" destOrd="0" parTransId="{84D1D317-B61E-4D60-9D98-72B63863EC66}" sibTransId="{3F75B28D-1CDA-495B-9AB6-86136C0FCD99}"/>
    <dgm:cxn modelId="{54B1D4C9-818A-4E77-921B-367A90A658AC}" type="presOf" srcId="{9C505637-5ABD-4C1C-A2DD-6ADC05644D9B}" destId="{034A669D-A45E-465A-8320-A4264CABDFDE}" srcOrd="0" destOrd="0" presId="urn:microsoft.com/office/officeart/2005/8/layout/list1"/>
    <dgm:cxn modelId="{F5427B88-255D-4C47-88DC-A786E01951E3}" type="presOf" srcId="{DA6AF6E5-D200-4CAF-9D23-07A82A63D346}" destId="{6BF284F6-B4CF-41AD-B727-058327CCBBE5}" srcOrd="0" destOrd="0" presId="urn:microsoft.com/office/officeart/2005/8/layout/list1"/>
    <dgm:cxn modelId="{F55A5F56-007E-40BD-8152-EBB72B7002E7}" type="presOf" srcId="{6D127108-DF03-4877-9955-6C2633C60B98}" destId="{A1FCB496-EE75-425A-8104-3765FD3CCAE3}" srcOrd="1" destOrd="0" presId="urn:microsoft.com/office/officeart/2005/8/layout/list1"/>
    <dgm:cxn modelId="{CD7DBB4A-E3DA-4E94-90F5-DF65F4953459}" srcId="{F31C8278-D12D-4823-A466-1DC79C55EB4D}" destId="{1CC7F25C-E490-4709-863B-EBB02ADEEFEC}" srcOrd="3" destOrd="0" parTransId="{022349D0-4991-41C1-B687-D191CEB40F71}" sibTransId="{720F1C68-5572-4E5A-9671-28590011ACC9}"/>
    <dgm:cxn modelId="{40B73EA0-E42E-486A-8D65-ABE0C58D39F1}" type="presOf" srcId="{9C505637-5ABD-4C1C-A2DD-6ADC05644D9B}" destId="{D2494911-9929-4822-BA12-3607699E0790}" srcOrd="1" destOrd="0" presId="urn:microsoft.com/office/officeart/2005/8/layout/list1"/>
    <dgm:cxn modelId="{FA536CE6-74F9-42AA-8B43-4725B60B79F6}" type="presOf" srcId="{5411884D-980D-4B2E-A82A-7DD4695FEA20}" destId="{D5A585F6-F9CB-44FE-B849-6CAFBE847FC6}" srcOrd="0" destOrd="0" presId="urn:microsoft.com/office/officeart/2005/8/layout/list1"/>
    <dgm:cxn modelId="{D199495E-2EB4-47DB-A901-BD69807325A3}" type="presOf" srcId="{1CC7F25C-E490-4709-863B-EBB02ADEEFEC}" destId="{FC5B087B-7616-4962-96F8-53819DF29377}" srcOrd="1" destOrd="0" presId="urn:microsoft.com/office/officeart/2005/8/layout/list1"/>
    <dgm:cxn modelId="{174A9816-E955-4D90-AAE3-BF532E579053}" srcId="{F31C8278-D12D-4823-A466-1DC79C55EB4D}" destId="{9C505637-5ABD-4C1C-A2DD-6ADC05644D9B}" srcOrd="2" destOrd="0" parTransId="{4FE62B66-E7A0-4F48-9981-10BC8AFCA747}" sibTransId="{4D0CC405-57D2-4953-871A-D28692A6A776}"/>
    <dgm:cxn modelId="{F4B685CB-61DC-4214-88F5-147B88ED113A}" srcId="{F31C8278-D12D-4823-A466-1DC79C55EB4D}" destId="{5411884D-980D-4B2E-A82A-7DD4695FEA20}" srcOrd="0" destOrd="0" parTransId="{30065234-9712-443F-9279-C348D61F9FA5}" sibTransId="{43A0069C-C86E-409B-B975-653B85FA5463}"/>
    <dgm:cxn modelId="{12565E2E-4D81-4EBA-BE76-5A3B93C28780}" type="presParOf" srcId="{022C0433-942F-4932-95D7-C7F59F0E311A}" destId="{7BDA0F87-1535-40AB-9278-9739A55E7069}" srcOrd="0" destOrd="0" presId="urn:microsoft.com/office/officeart/2005/8/layout/list1"/>
    <dgm:cxn modelId="{C38AC3E0-42E4-4AAF-AE35-CC16A87D2EB9}" type="presParOf" srcId="{7BDA0F87-1535-40AB-9278-9739A55E7069}" destId="{D5A585F6-F9CB-44FE-B849-6CAFBE847FC6}" srcOrd="0" destOrd="0" presId="urn:microsoft.com/office/officeart/2005/8/layout/list1"/>
    <dgm:cxn modelId="{CC202C8E-A7C5-4A9C-BF80-9A3322F854BE}" type="presParOf" srcId="{7BDA0F87-1535-40AB-9278-9739A55E7069}" destId="{8B4E51A9-54D5-404B-BA68-9AB0868B7BB0}" srcOrd="1" destOrd="0" presId="urn:microsoft.com/office/officeart/2005/8/layout/list1"/>
    <dgm:cxn modelId="{85AB9F57-63C2-4FA6-BCFF-9080A0C86382}" type="presParOf" srcId="{022C0433-942F-4932-95D7-C7F59F0E311A}" destId="{ECFBF722-37F6-4977-A1D9-FA7F23B8BDE5}" srcOrd="1" destOrd="0" presId="urn:microsoft.com/office/officeart/2005/8/layout/list1"/>
    <dgm:cxn modelId="{F781CCDE-1C88-4A66-9FDC-576B61C93FAA}" type="presParOf" srcId="{022C0433-942F-4932-95D7-C7F59F0E311A}" destId="{C9CA8BEC-2A1F-4043-A946-228EC802D4C8}" srcOrd="2" destOrd="0" presId="urn:microsoft.com/office/officeart/2005/8/layout/list1"/>
    <dgm:cxn modelId="{18268E62-E6B8-4418-BFD7-AFACCAC4C0C2}" type="presParOf" srcId="{022C0433-942F-4932-95D7-C7F59F0E311A}" destId="{AC2E4A44-EC5F-4CC2-9293-24CAA7E9B740}" srcOrd="3" destOrd="0" presId="urn:microsoft.com/office/officeart/2005/8/layout/list1"/>
    <dgm:cxn modelId="{B3D90B75-2FCF-4BBB-B669-046BDFB2E881}" type="presParOf" srcId="{022C0433-942F-4932-95D7-C7F59F0E311A}" destId="{29C378AB-5A73-471A-930E-8018870990B8}" srcOrd="4" destOrd="0" presId="urn:microsoft.com/office/officeart/2005/8/layout/list1"/>
    <dgm:cxn modelId="{13470BFA-D2C3-424D-A8D2-27266E40562B}" type="presParOf" srcId="{29C378AB-5A73-471A-930E-8018870990B8}" destId="{6BF284F6-B4CF-41AD-B727-058327CCBBE5}" srcOrd="0" destOrd="0" presId="urn:microsoft.com/office/officeart/2005/8/layout/list1"/>
    <dgm:cxn modelId="{05869A52-729F-4961-A668-26E46F1FD050}" type="presParOf" srcId="{29C378AB-5A73-471A-930E-8018870990B8}" destId="{BF6678D0-48D9-4DEC-8659-3089CE6B98EC}" srcOrd="1" destOrd="0" presId="urn:microsoft.com/office/officeart/2005/8/layout/list1"/>
    <dgm:cxn modelId="{AE1EBB58-84BC-4498-9AD3-13A3DF070C07}" type="presParOf" srcId="{022C0433-942F-4932-95D7-C7F59F0E311A}" destId="{AF1B878E-299D-4E51-BCD1-3ACD118FF60A}" srcOrd="5" destOrd="0" presId="urn:microsoft.com/office/officeart/2005/8/layout/list1"/>
    <dgm:cxn modelId="{A230D7BB-0C1C-4478-A26D-D89B8879A037}" type="presParOf" srcId="{022C0433-942F-4932-95D7-C7F59F0E311A}" destId="{56F6496C-A91A-497F-88B8-3BAA979F48E0}" srcOrd="6" destOrd="0" presId="urn:microsoft.com/office/officeart/2005/8/layout/list1"/>
    <dgm:cxn modelId="{9658953D-C1B2-463A-BCBF-F08C386C42E7}" type="presParOf" srcId="{022C0433-942F-4932-95D7-C7F59F0E311A}" destId="{4311C07A-C05C-4571-BC79-3C3FE758B2C4}" srcOrd="7" destOrd="0" presId="urn:microsoft.com/office/officeart/2005/8/layout/list1"/>
    <dgm:cxn modelId="{3DE099E1-86F6-49D2-A0D1-7187418C6312}" type="presParOf" srcId="{022C0433-942F-4932-95D7-C7F59F0E311A}" destId="{EA8C5584-BFD2-4988-8298-35D4A5B4341B}" srcOrd="8" destOrd="0" presId="urn:microsoft.com/office/officeart/2005/8/layout/list1"/>
    <dgm:cxn modelId="{731C773A-0C03-4DED-A152-C1FA1E04AB4A}" type="presParOf" srcId="{EA8C5584-BFD2-4988-8298-35D4A5B4341B}" destId="{034A669D-A45E-465A-8320-A4264CABDFDE}" srcOrd="0" destOrd="0" presId="urn:microsoft.com/office/officeart/2005/8/layout/list1"/>
    <dgm:cxn modelId="{1EC59FBD-3270-466F-A554-B339A60EE74F}" type="presParOf" srcId="{EA8C5584-BFD2-4988-8298-35D4A5B4341B}" destId="{D2494911-9929-4822-BA12-3607699E0790}" srcOrd="1" destOrd="0" presId="urn:microsoft.com/office/officeart/2005/8/layout/list1"/>
    <dgm:cxn modelId="{15AB550C-7C86-41E8-ADC5-F67E93462599}" type="presParOf" srcId="{022C0433-942F-4932-95D7-C7F59F0E311A}" destId="{764DB06C-1AB0-459C-938C-6AD6B9A99E94}" srcOrd="9" destOrd="0" presId="urn:microsoft.com/office/officeart/2005/8/layout/list1"/>
    <dgm:cxn modelId="{41A41E33-BB5C-4351-80BC-F67C4EAA4B4B}" type="presParOf" srcId="{022C0433-942F-4932-95D7-C7F59F0E311A}" destId="{585C67D2-E3A6-467C-A1DE-20CC608A1562}" srcOrd="10" destOrd="0" presId="urn:microsoft.com/office/officeart/2005/8/layout/list1"/>
    <dgm:cxn modelId="{6F235914-8524-42A9-811D-D895F3F5AF64}" type="presParOf" srcId="{022C0433-942F-4932-95D7-C7F59F0E311A}" destId="{939AB88B-0E0F-4E2E-B417-5883B00B47E3}" srcOrd="11" destOrd="0" presId="urn:microsoft.com/office/officeart/2005/8/layout/list1"/>
    <dgm:cxn modelId="{557A4967-145A-48F3-B256-DD609096E80D}" type="presParOf" srcId="{022C0433-942F-4932-95D7-C7F59F0E311A}" destId="{F3B68775-3309-4E73-8CD6-B51CBBFA57A5}" srcOrd="12" destOrd="0" presId="urn:microsoft.com/office/officeart/2005/8/layout/list1"/>
    <dgm:cxn modelId="{A445CB02-230E-4099-AC2F-08E622156C7C}" type="presParOf" srcId="{F3B68775-3309-4E73-8CD6-B51CBBFA57A5}" destId="{4D4DF2F7-29C3-47C6-A0AC-B3520AC2FB90}" srcOrd="0" destOrd="0" presId="urn:microsoft.com/office/officeart/2005/8/layout/list1"/>
    <dgm:cxn modelId="{0D424AFF-004D-4A59-B8DB-0B37B55C429B}" type="presParOf" srcId="{F3B68775-3309-4E73-8CD6-B51CBBFA57A5}" destId="{FC5B087B-7616-4962-96F8-53819DF29377}" srcOrd="1" destOrd="0" presId="urn:microsoft.com/office/officeart/2005/8/layout/list1"/>
    <dgm:cxn modelId="{26F78662-A172-4BAD-8DDA-794DD3DF91D1}" type="presParOf" srcId="{022C0433-942F-4932-95D7-C7F59F0E311A}" destId="{556590F3-CCDD-4039-ACB7-475BDD581C2F}" srcOrd="13" destOrd="0" presId="urn:microsoft.com/office/officeart/2005/8/layout/list1"/>
    <dgm:cxn modelId="{66B924A0-E94D-44A4-9244-F5151E78A1DB}" type="presParOf" srcId="{022C0433-942F-4932-95D7-C7F59F0E311A}" destId="{EC497596-9AD3-4C8C-B9FB-1CF29FE6916C}" srcOrd="14" destOrd="0" presId="urn:microsoft.com/office/officeart/2005/8/layout/list1"/>
    <dgm:cxn modelId="{63C61C26-F1D3-4745-A554-03460333C188}" type="presParOf" srcId="{022C0433-942F-4932-95D7-C7F59F0E311A}" destId="{9E618EF1-296E-40C4-AB48-AD4565DFCB80}" srcOrd="15" destOrd="0" presId="urn:microsoft.com/office/officeart/2005/8/layout/list1"/>
    <dgm:cxn modelId="{7367A641-3043-489B-AAD5-5C6590593A7E}" type="presParOf" srcId="{022C0433-942F-4932-95D7-C7F59F0E311A}" destId="{8AE07C4F-D6FA-4B3B-AB3C-A45C2B78637E}" srcOrd="16" destOrd="0" presId="urn:microsoft.com/office/officeart/2005/8/layout/list1"/>
    <dgm:cxn modelId="{7BD16000-89A0-406D-A989-7A1F62B6EF67}" type="presParOf" srcId="{8AE07C4F-D6FA-4B3B-AB3C-A45C2B78637E}" destId="{1E392B0D-F115-4254-9AC9-DA4C6BA005F0}" srcOrd="0" destOrd="0" presId="urn:microsoft.com/office/officeart/2005/8/layout/list1"/>
    <dgm:cxn modelId="{6F4F2D2E-7294-4B74-BB15-794967191561}" type="presParOf" srcId="{8AE07C4F-D6FA-4B3B-AB3C-A45C2B78637E}" destId="{A1FCB496-EE75-425A-8104-3765FD3CCAE3}" srcOrd="1" destOrd="0" presId="urn:microsoft.com/office/officeart/2005/8/layout/list1"/>
    <dgm:cxn modelId="{67FE5425-0B9C-4361-8E44-9530D3B00F0C}" type="presParOf" srcId="{022C0433-942F-4932-95D7-C7F59F0E311A}" destId="{2C495011-D6C3-420E-9B83-5A0C747CDC36}" srcOrd="17" destOrd="0" presId="urn:microsoft.com/office/officeart/2005/8/layout/list1"/>
    <dgm:cxn modelId="{6A4EFD23-1F87-409C-8E37-5101579F2631}" type="presParOf" srcId="{022C0433-942F-4932-95D7-C7F59F0E311A}" destId="{4FAD8913-4E23-4696-8F70-4D6BCCDFD0AB}" srcOrd="18"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文件上传概要</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漏洞成因</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解析漏洞</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绕过上传漏洞</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漏洞修复</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A8BEC-2A1F-4043-A946-228EC802D4C8}">
      <dsp:nvSpPr>
        <dsp:cNvPr id="0" name=""/>
        <dsp:cNvSpPr/>
      </dsp:nvSpPr>
      <dsp:spPr>
        <a:xfrm>
          <a:off x="0" y="41156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4E51A9-54D5-404B-BA68-9AB0868B7BB0}">
      <dsp:nvSpPr>
        <dsp:cNvPr id="0" name=""/>
        <dsp:cNvSpPr/>
      </dsp:nvSpPr>
      <dsp:spPr>
        <a:xfrm>
          <a:off x="410368" y="72083"/>
          <a:ext cx="5745162" cy="678960"/>
        </a:xfrm>
        <a:prstGeom prst="round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244600">
            <a:lnSpc>
              <a:spcPct val="90000"/>
            </a:lnSpc>
            <a:spcBef>
              <a:spcPct val="0"/>
            </a:spcBef>
            <a:spcAft>
              <a:spcPct val="35000"/>
            </a:spcAft>
          </a:pPr>
          <a:r>
            <a:rPr lang="zh-CN" altLang="en-US" sz="2800" b="1" kern="1200">
              <a:solidFill>
                <a:schemeClr val="tx2">
                  <a:lumMod val="50000"/>
                </a:schemeClr>
              </a:solidFill>
              <a:latin typeface="微软雅黑" panose="020B0503020204020204" pitchFamily="34" charset="-122"/>
              <a:ea typeface="微软雅黑" panose="020B0503020204020204" pitchFamily="34" charset="-122"/>
            </a:rPr>
            <a:t>文件上传概要</a:t>
          </a:r>
        </a:p>
      </dsp:txBody>
      <dsp:txXfrm>
        <a:off x="443512" y="105227"/>
        <a:ext cx="5678874" cy="612672"/>
      </dsp:txXfrm>
    </dsp:sp>
    <dsp:sp modelId="{56F6496C-A91A-497F-88B8-3BAA979F48E0}">
      <dsp:nvSpPr>
        <dsp:cNvPr id="0" name=""/>
        <dsp:cNvSpPr/>
      </dsp:nvSpPr>
      <dsp:spPr>
        <a:xfrm>
          <a:off x="0" y="145484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76561"/>
              <a:satOff val="-1098"/>
              <a:lumOff val="6404"/>
              <a:alphaOff val="0"/>
            </a:schemeClr>
          </a:solidFill>
          <a:prstDash val="solid"/>
        </a:ln>
        <a:effectLst/>
      </dsp:spPr>
      <dsp:style>
        <a:lnRef idx="2">
          <a:scrgbClr r="0" g="0" b="0"/>
        </a:lnRef>
        <a:fillRef idx="1">
          <a:scrgbClr r="0" g="0" b="0"/>
        </a:fillRef>
        <a:effectRef idx="0">
          <a:scrgbClr r="0" g="0" b="0"/>
        </a:effectRef>
        <a:fontRef idx="minor"/>
      </dsp:style>
    </dsp:sp>
    <dsp:sp modelId="{BF6678D0-48D9-4DEC-8659-3089CE6B98EC}">
      <dsp:nvSpPr>
        <dsp:cNvPr id="0" name=""/>
        <dsp:cNvSpPr/>
      </dsp:nvSpPr>
      <dsp:spPr>
        <a:xfrm>
          <a:off x="410368" y="1115363"/>
          <a:ext cx="5745162" cy="678960"/>
        </a:xfrm>
        <a:prstGeom prst="roundRect">
          <a:avLst/>
        </a:prstGeom>
        <a:solidFill>
          <a:schemeClr val="accent1">
            <a:shade val="80000"/>
            <a:hueOff val="76561"/>
            <a:satOff val="-1098"/>
            <a:lumOff val="640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244600">
            <a:lnSpc>
              <a:spcPct val="90000"/>
            </a:lnSpc>
            <a:spcBef>
              <a:spcPct val="0"/>
            </a:spcBef>
            <a:spcAft>
              <a:spcPct val="35000"/>
            </a:spcAft>
          </a:pPr>
          <a:r>
            <a:rPr lang="zh-CN" altLang="en-US" sz="2800" b="1" kern="1200">
              <a:solidFill>
                <a:schemeClr val="tx2">
                  <a:lumMod val="50000"/>
                </a:schemeClr>
              </a:solidFill>
              <a:latin typeface="微软雅黑" panose="020B0503020204020204" pitchFamily="34" charset="-122"/>
              <a:ea typeface="微软雅黑" panose="020B0503020204020204" pitchFamily="34" charset="-122"/>
            </a:rPr>
            <a:t>漏洞成因</a:t>
          </a:r>
        </a:p>
      </dsp:txBody>
      <dsp:txXfrm>
        <a:off x="443512" y="1148507"/>
        <a:ext cx="5678874" cy="612672"/>
      </dsp:txXfrm>
    </dsp:sp>
    <dsp:sp modelId="{585C67D2-E3A6-467C-A1DE-20CC608A1562}">
      <dsp:nvSpPr>
        <dsp:cNvPr id="0" name=""/>
        <dsp:cNvSpPr/>
      </dsp:nvSpPr>
      <dsp:spPr>
        <a:xfrm>
          <a:off x="0" y="249812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dsp:style>
    </dsp:sp>
    <dsp:sp modelId="{D2494911-9929-4822-BA12-3607699E0790}">
      <dsp:nvSpPr>
        <dsp:cNvPr id="0" name=""/>
        <dsp:cNvSpPr/>
      </dsp:nvSpPr>
      <dsp:spPr>
        <a:xfrm>
          <a:off x="410368" y="2158643"/>
          <a:ext cx="5745162" cy="678960"/>
        </a:xfrm>
        <a:prstGeom prst="roundRect">
          <a:avLst/>
        </a:prstGeom>
        <a:solidFill>
          <a:schemeClr val="accent1">
            <a:shade val="80000"/>
            <a:hueOff val="153123"/>
            <a:satOff val="-2196"/>
            <a:lumOff val="1280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244600">
            <a:lnSpc>
              <a:spcPct val="90000"/>
            </a:lnSpc>
            <a:spcBef>
              <a:spcPct val="0"/>
            </a:spcBef>
            <a:spcAft>
              <a:spcPct val="35000"/>
            </a:spcAft>
          </a:pPr>
          <a:r>
            <a:rPr lang="zh-CN" altLang="en-US" sz="2800" b="1" kern="1200">
              <a:solidFill>
                <a:schemeClr val="tx2">
                  <a:lumMod val="50000"/>
                </a:schemeClr>
              </a:solidFill>
              <a:latin typeface="微软雅黑" panose="020B0503020204020204" pitchFamily="34" charset="-122"/>
              <a:ea typeface="微软雅黑" panose="020B0503020204020204" pitchFamily="34" charset="-122"/>
            </a:rPr>
            <a:t>解析漏洞</a:t>
          </a:r>
        </a:p>
      </dsp:txBody>
      <dsp:txXfrm>
        <a:off x="443512" y="2191787"/>
        <a:ext cx="5678874" cy="612672"/>
      </dsp:txXfrm>
    </dsp:sp>
    <dsp:sp modelId="{EC497596-9AD3-4C8C-B9FB-1CF29FE6916C}">
      <dsp:nvSpPr>
        <dsp:cNvPr id="0" name=""/>
        <dsp:cNvSpPr/>
      </dsp:nvSpPr>
      <dsp:spPr>
        <a:xfrm>
          <a:off x="0" y="354140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229684"/>
              <a:satOff val="-3294"/>
              <a:lumOff val="19211"/>
              <a:alphaOff val="0"/>
            </a:schemeClr>
          </a:solidFill>
          <a:prstDash val="solid"/>
        </a:ln>
        <a:effectLst/>
      </dsp:spPr>
      <dsp:style>
        <a:lnRef idx="2">
          <a:scrgbClr r="0" g="0" b="0"/>
        </a:lnRef>
        <a:fillRef idx="1">
          <a:scrgbClr r="0" g="0" b="0"/>
        </a:fillRef>
        <a:effectRef idx="0">
          <a:scrgbClr r="0" g="0" b="0"/>
        </a:effectRef>
        <a:fontRef idx="minor"/>
      </dsp:style>
    </dsp:sp>
    <dsp:sp modelId="{FC5B087B-7616-4962-96F8-53819DF29377}">
      <dsp:nvSpPr>
        <dsp:cNvPr id="0" name=""/>
        <dsp:cNvSpPr/>
      </dsp:nvSpPr>
      <dsp:spPr>
        <a:xfrm>
          <a:off x="410368" y="3201923"/>
          <a:ext cx="5745162" cy="678960"/>
        </a:xfrm>
        <a:prstGeom prst="roundRect">
          <a:avLst/>
        </a:prstGeom>
        <a:solidFill>
          <a:schemeClr val="accent1">
            <a:shade val="80000"/>
            <a:hueOff val="229684"/>
            <a:satOff val="-3294"/>
            <a:lumOff val="1921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244600">
            <a:lnSpc>
              <a:spcPct val="90000"/>
            </a:lnSpc>
            <a:spcBef>
              <a:spcPct val="0"/>
            </a:spcBef>
            <a:spcAft>
              <a:spcPct val="35000"/>
            </a:spcAft>
          </a:pPr>
          <a:r>
            <a:rPr lang="zh-CN" altLang="en-US" sz="2800" b="1" kern="1200">
              <a:solidFill>
                <a:schemeClr val="tx2">
                  <a:lumMod val="50000"/>
                </a:schemeClr>
              </a:solidFill>
              <a:latin typeface="微软雅黑" panose="020B0503020204020204" pitchFamily="34" charset="-122"/>
              <a:ea typeface="微软雅黑" panose="020B0503020204020204" pitchFamily="34" charset="-122"/>
            </a:rPr>
            <a:t>绕过上传验证</a:t>
          </a:r>
          <a:endParaRPr lang="en-US" altLang="zh-CN" sz="2800" b="1" kern="1200">
            <a:solidFill>
              <a:schemeClr val="tx2">
                <a:lumMod val="50000"/>
              </a:schemeClr>
            </a:solidFill>
            <a:latin typeface="微软雅黑" panose="020B0503020204020204" pitchFamily="34" charset="-122"/>
            <a:ea typeface="微软雅黑" panose="020B0503020204020204" pitchFamily="34" charset="-122"/>
          </a:endParaRPr>
        </a:p>
      </dsp:txBody>
      <dsp:txXfrm>
        <a:off x="443512" y="3235067"/>
        <a:ext cx="5678874" cy="612672"/>
      </dsp:txXfrm>
    </dsp:sp>
    <dsp:sp modelId="{4FAD8913-4E23-4696-8F70-4D6BCCDFD0AB}">
      <dsp:nvSpPr>
        <dsp:cNvPr id="0" name=""/>
        <dsp:cNvSpPr/>
      </dsp:nvSpPr>
      <dsp:spPr>
        <a:xfrm>
          <a:off x="0" y="458468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dsp:style>
    </dsp:sp>
    <dsp:sp modelId="{A1FCB496-EE75-425A-8104-3765FD3CCAE3}">
      <dsp:nvSpPr>
        <dsp:cNvPr id="0" name=""/>
        <dsp:cNvSpPr/>
      </dsp:nvSpPr>
      <dsp:spPr>
        <a:xfrm>
          <a:off x="410368" y="4245203"/>
          <a:ext cx="5745162" cy="678960"/>
        </a:xfrm>
        <a:prstGeom prst="roundRect">
          <a:avLst/>
        </a:prstGeom>
        <a:solidFill>
          <a:schemeClr val="accent1">
            <a:shade val="80000"/>
            <a:hueOff val="306246"/>
            <a:satOff val="-4392"/>
            <a:lumOff val="256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244600">
            <a:lnSpc>
              <a:spcPct val="90000"/>
            </a:lnSpc>
            <a:spcBef>
              <a:spcPct val="0"/>
            </a:spcBef>
            <a:spcAft>
              <a:spcPct val="35000"/>
            </a:spcAft>
          </a:pPr>
          <a:r>
            <a:rPr lang="zh-CN" altLang="en-US" sz="2800" b="1" kern="1200">
              <a:solidFill>
                <a:schemeClr val="tx2">
                  <a:lumMod val="50000"/>
                </a:schemeClr>
              </a:solidFill>
              <a:latin typeface="微软雅黑" panose="020B0503020204020204" pitchFamily="34" charset="-122"/>
              <a:ea typeface="微软雅黑" panose="020B0503020204020204" pitchFamily="34" charset="-122"/>
            </a:rPr>
            <a:t>漏洞修复</a:t>
          </a:r>
          <a:endParaRPr lang="en-US" altLang="zh-CN" sz="2800" b="1" kern="1200">
            <a:solidFill>
              <a:schemeClr val="tx2">
                <a:lumMod val="50000"/>
              </a:schemeClr>
            </a:solidFill>
            <a:latin typeface="微软雅黑" panose="020B0503020204020204" pitchFamily="34" charset="-122"/>
            <a:ea typeface="微软雅黑" panose="020B0503020204020204" pitchFamily="34" charset="-122"/>
          </a:endParaRPr>
        </a:p>
      </dsp:txBody>
      <dsp:txXfrm>
        <a:off x="443512" y="4278347"/>
        <a:ext cx="5678874"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zh-CN" altLang="en-US" sz="3200" b="1" kern="1200">
              <a:solidFill>
                <a:schemeClr val="tx2">
                  <a:lumMod val="75000"/>
                </a:schemeClr>
              </a:solidFill>
              <a:latin typeface="微软雅黑" panose="020B0503020204020204" pitchFamily="34" charset="-122"/>
              <a:ea typeface="微软雅黑" panose="020B0503020204020204" pitchFamily="34" charset="-122"/>
            </a:rPr>
            <a:t>文件上传概要</a:t>
          </a: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zh-CN" altLang="en-US" sz="3200" b="1" kern="1200">
              <a:solidFill>
                <a:schemeClr val="tx2">
                  <a:lumMod val="75000"/>
                </a:schemeClr>
              </a:solidFill>
              <a:latin typeface="微软雅黑" panose="020B0503020204020204" pitchFamily="34" charset="-122"/>
              <a:ea typeface="微软雅黑" panose="020B0503020204020204" pitchFamily="34" charset="-122"/>
            </a:rPr>
            <a:t>漏洞成因</a:t>
          </a: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485BF-6212-7E47-A2B4-3C05EE0FCECF}" type="datetimeFigureOut">
              <a:rPr kumimoji="1" lang="zh-CN" altLang="en-US" smtClean="0"/>
              <a:t>2018/7/23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1C0D88-6A2E-E747-9634-F302DB9CD7D3}" type="slidenum">
              <a:rPr kumimoji="1" lang="zh-CN" altLang="en-US" smtClean="0"/>
              <a:t>‹#›</a:t>
            </a:fld>
            <a:endParaRPr kumimoji="1" lang="zh-CN" altLang="en-US"/>
          </a:p>
        </p:txBody>
      </p:sp>
    </p:spTree>
    <p:extLst>
      <p:ext uri="{BB962C8B-B14F-4D97-AF65-F5344CB8AC3E}">
        <p14:creationId xmlns:p14="http://schemas.microsoft.com/office/powerpoint/2010/main" val="37432996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a:t>
            </a:fld>
            <a:endParaRPr kumimoji="1" lang="zh-CN" altLang="en-US"/>
          </a:p>
        </p:txBody>
      </p:sp>
    </p:spTree>
    <p:extLst>
      <p:ext uri="{BB962C8B-B14F-4D97-AF65-F5344CB8AC3E}">
        <p14:creationId xmlns:p14="http://schemas.microsoft.com/office/powerpoint/2010/main" val="346560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11</a:t>
            </a:fld>
            <a:endParaRPr kumimoji="1" lang="zh-CN" altLang="en-US"/>
          </a:p>
        </p:txBody>
      </p:sp>
    </p:spTree>
    <p:extLst>
      <p:ext uri="{BB962C8B-B14F-4D97-AF65-F5344CB8AC3E}">
        <p14:creationId xmlns:p14="http://schemas.microsoft.com/office/powerpoint/2010/main" val="1698364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12</a:t>
            </a:fld>
            <a:endParaRPr kumimoji="1" lang="zh-CN" altLang="en-US"/>
          </a:p>
        </p:txBody>
      </p:sp>
    </p:spTree>
    <p:extLst>
      <p:ext uri="{BB962C8B-B14F-4D97-AF65-F5344CB8AC3E}">
        <p14:creationId xmlns:p14="http://schemas.microsoft.com/office/powerpoint/2010/main" val="3240965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13</a:t>
            </a:fld>
            <a:endParaRPr kumimoji="1" lang="zh-CN" altLang="en-US"/>
          </a:p>
        </p:txBody>
      </p:sp>
    </p:spTree>
    <p:extLst>
      <p:ext uri="{BB962C8B-B14F-4D97-AF65-F5344CB8AC3E}">
        <p14:creationId xmlns:p14="http://schemas.microsoft.com/office/powerpoint/2010/main" val="3877330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14</a:t>
            </a:fld>
            <a:endParaRPr kumimoji="1" lang="zh-CN" altLang="en-US"/>
          </a:p>
        </p:txBody>
      </p:sp>
    </p:spTree>
    <p:extLst>
      <p:ext uri="{BB962C8B-B14F-4D97-AF65-F5344CB8AC3E}">
        <p14:creationId xmlns:p14="http://schemas.microsoft.com/office/powerpoint/2010/main" val="69012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15</a:t>
            </a:fld>
            <a:endParaRPr kumimoji="1" lang="zh-CN" altLang="en-US"/>
          </a:p>
        </p:txBody>
      </p:sp>
    </p:spTree>
    <p:extLst>
      <p:ext uri="{BB962C8B-B14F-4D97-AF65-F5344CB8AC3E}">
        <p14:creationId xmlns:p14="http://schemas.microsoft.com/office/powerpoint/2010/main" val="2045851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16</a:t>
            </a:fld>
            <a:endParaRPr kumimoji="1" lang="zh-CN" altLang="en-US"/>
          </a:p>
        </p:txBody>
      </p:sp>
    </p:spTree>
    <p:extLst>
      <p:ext uri="{BB962C8B-B14F-4D97-AF65-F5344CB8AC3E}">
        <p14:creationId xmlns:p14="http://schemas.microsoft.com/office/powerpoint/2010/main" val="421130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17</a:t>
            </a:fld>
            <a:endParaRPr kumimoji="1" lang="zh-CN" altLang="en-US"/>
          </a:p>
        </p:txBody>
      </p:sp>
    </p:spTree>
    <p:extLst>
      <p:ext uri="{BB962C8B-B14F-4D97-AF65-F5344CB8AC3E}">
        <p14:creationId xmlns:p14="http://schemas.microsoft.com/office/powerpoint/2010/main" val="889020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18</a:t>
            </a:fld>
            <a:endParaRPr kumimoji="1" lang="zh-CN" altLang="en-US"/>
          </a:p>
        </p:txBody>
      </p:sp>
    </p:spTree>
    <p:extLst>
      <p:ext uri="{BB962C8B-B14F-4D97-AF65-F5344CB8AC3E}">
        <p14:creationId xmlns:p14="http://schemas.microsoft.com/office/powerpoint/2010/main" val="2504635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100">
                <a:latin typeface="微软雅黑" panose="020B0503020204020204" pitchFamily="34" charset="-122"/>
                <a:ea typeface="微软雅黑" panose="020B0503020204020204" pitchFamily="34" charset="-122"/>
              </a:rPr>
              <a:t>图片一句话木马 </a:t>
            </a:r>
            <a:r>
              <a:rPr kumimoji="1" lang="en-US" altLang="zh-CN" sz="1100">
                <a:latin typeface="微软雅黑" panose="020B0503020204020204" pitchFamily="34" charset="-122"/>
                <a:ea typeface="微软雅黑" panose="020B0503020204020204" pitchFamily="34" charset="-122"/>
              </a:rPr>
              <a:t>copy test.jpg/b+test.php/a test1.jpg</a:t>
            </a: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19</a:t>
            </a:fld>
            <a:endParaRPr kumimoji="1" lang="zh-CN" altLang="en-US"/>
          </a:p>
        </p:txBody>
      </p:sp>
    </p:spTree>
    <p:extLst>
      <p:ext uri="{BB962C8B-B14F-4D97-AF65-F5344CB8AC3E}">
        <p14:creationId xmlns:p14="http://schemas.microsoft.com/office/powerpoint/2010/main" val="3589587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20</a:t>
            </a:fld>
            <a:endParaRPr kumimoji="1" lang="zh-CN" altLang="en-US"/>
          </a:p>
        </p:txBody>
      </p:sp>
    </p:spTree>
    <p:extLst>
      <p:ext uri="{BB962C8B-B14F-4D97-AF65-F5344CB8AC3E}">
        <p14:creationId xmlns:p14="http://schemas.microsoft.com/office/powerpoint/2010/main" val="271496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3</a:t>
            </a:fld>
            <a:endParaRPr kumimoji="1" lang="zh-CN" altLang="en-US"/>
          </a:p>
        </p:txBody>
      </p:sp>
    </p:spTree>
    <p:extLst>
      <p:ext uri="{BB962C8B-B14F-4D97-AF65-F5344CB8AC3E}">
        <p14:creationId xmlns:p14="http://schemas.microsoft.com/office/powerpoint/2010/main" val="2622238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21</a:t>
            </a:fld>
            <a:endParaRPr kumimoji="1" lang="zh-CN" altLang="en-US"/>
          </a:p>
        </p:txBody>
      </p:sp>
    </p:spTree>
    <p:extLst>
      <p:ext uri="{BB962C8B-B14F-4D97-AF65-F5344CB8AC3E}">
        <p14:creationId xmlns:p14="http://schemas.microsoft.com/office/powerpoint/2010/main" val="2010452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22</a:t>
            </a:fld>
            <a:endParaRPr kumimoji="1" lang="zh-CN" altLang="en-US"/>
          </a:p>
        </p:txBody>
      </p:sp>
    </p:spTree>
    <p:extLst>
      <p:ext uri="{BB962C8B-B14F-4D97-AF65-F5344CB8AC3E}">
        <p14:creationId xmlns:p14="http://schemas.microsoft.com/office/powerpoint/2010/main" val="2320760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23</a:t>
            </a:fld>
            <a:endParaRPr kumimoji="1" lang="zh-CN" altLang="en-US"/>
          </a:p>
        </p:txBody>
      </p:sp>
    </p:spTree>
    <p:extLst>
      <p:ext uri="{BB962C8B-B14F-4D97-AF65-F5344CB8AC3E}">
        <p14:creationId xmlns:p14="http://schemas.microsoft.com/office/powerpoint/2010/main" val="2459634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24</a:t>
            </a:fld>
            <a:endParaRPr kumimoji="1" lang="zh-CN" altLang="en-US"/>
          </a:p>
        </p:txBody>
      </p:sp>
    </p:spTree>
    <p:extLst>
      <p:ext uri="{BB962C8B-B14F-4D97-AF65-F5344CB8AC3E}">
        <p14:creationId xmlns:p14="http://schemas.microsoft.com/office/powerpoint/2010/main" val="155433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4</a:t>
            </a:fld>
            <a:endParaRPr kumimoji="1" lang="zh-CN" altLang="en-US"/>
          </a:p>
        </p:txBody>
      </p:sp>
    </p:spTree>
    <p:extLst>
      <p:ext uri="{BB962C8B-B14F-4D97-AF65-F5344CB8AC3E}">
        <p14:creationId xmlns:p14="http://schemas.microsoft.com/office/powerpoint/2010/main" val="1185303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5</a:t>
            </a:fld>
            <a:endParaRPr kumimoji="1" lang="zh-CN" altLang="en-US"/>
          </a:p>
        </p:txBody>
      </p:sp>
    </p:spTree>
    <p:extLst>
      <p:ext uri="{BB962C8B-B14F-4D97-AF65-F5344CB8AC3E}">
        <p14:creationId xmlns:p14="http://schemas.microsoft.com/office/powerpoint/2010/main" val="83045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6</a:t>
            </a:fld>
            <a:endParaRPr kumimoji="1" lang="zh-CN" altLang="en-US"/>
          </a:p>
        </p:txBody>
      </p:sp>
    </p:spTree>
    <p:extLst>
      <p:ext uri="{BB962C8B-B14F-4D97-AF65-F5344CB8AC3E}">
        <p14:creationId xmlns:p14="http://schemas.microsoft.com/office/powerpoint/2010/main" val="293699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7</a:t>
            </a:fld>
            <a:endParaRPr kumimoji="1" lang="zh-CN" altLang="en-US"/>
          </a:p>
        </p:txBody>
      </p:sp>
    </p:spTree>
    <p:extLst>
      <p:ext uri="{BB962C8B-B14F-4D97-AF65-F5344CB8AC3E}">
        <p14:creationId xmlns:p14="http://schemas.microsoft.com/office/powerpoint/2010/main" val="1191675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a:latin typeface="微软雅黑" panose="020B0503020204020204" pitchFamily="34" charset="-122"/>
                <a:ea typeface="微软雅黑" panose="020B0503020204020204" pitchFamily="34" charset="-122"/>
              </a:rPr>
              <a:t>常用的一些可执行的文件脚本的后缀</a:t>
            </a:r>
          </a:p>
          <a:p>
            <a:endParaRPr lang="zh-CN" altLang="en-US" sz="1100">
              <a:latin typeface="微软雅黑" panose="020B0503020204020204" pitchFamily="34" charset="-122"/>
              <a:ea typeface="微软雅黑" panose="020B0503020204020204" pitchFamily="34" charset="-122"/>
            </a:endParaRPr>
          </a:p>
          <a:p>
            <a:r>
              <a:rPr lang="en-US" altLang="zh-CN" sz="1100">
                <a:latin typeface="微软雅黑" panose="020B0503020204020204" pitchFamily="34" charset="-122"/>
                <a:ea typeface="微软雅黑" panose="020B0503020204020204" pitchFamily="34" charset="-122"/>
              </a:rPr>
              <a:t>php</a:t>
            </a:r>
          </a:p>
          <a:p>
            <a:r>
              <a:rPr lang="en-US" altLang="zh-CN" sz="1100">
                <a:latin typeface="微软雅黑" panose="020B0503020204020204" pitchFamily="34" charset="-122"/>
                <a:ea typeface="微软雅黑" panose="020B0503020204020204" pitchFamily="34" charset="-122"/>
              </a:rPr>
              <a:t>php2</a:t>
            </a:r>
          </a:p>
          <a:p>
            <a:r>
              <a:rPr lang="en-US" altLang="zh-CN" sz="1100">
                <a:latin typeface="微软雅黑" panose="020B0503020204020204" pitchFamily="34" charset="-122"/>
                <a:ea typeface="微软雅黑" panose="020B0503020204020204" pitchFamily="34" charset="-122"/>
              </a:rPr>
              <a:t>php3</a:t>
            </a:r>
          </a:p>
          <a:p>
            <a:r>
              <a:rPr lang="en-US" altLang="zh-CN" sz="1100">
                <a:latin typeface="微软雅黑" panose="020B0503020204020204" pitchFamily="34" charset="-122"/>
                <a:ea typeface="微软雅黑" panose="020B0503020204020204" pitchFamily="34" charset="-122"/>
              </a:rPr>
              <a:t>php5</a:t>
            </a:r>
          </a:p>
          <a:p>
            <a:r>
              <a:rPr lang="en-US" altLang="zh-CN" sz="1100">
                <a:latin typeface="微软雅黑" panose="020B0503020204020204" pitchFamily="34" charset="-122"/>
                <a:ea typeface="微软雅黑" panose="020B0503020204020204" pitchFamily="34" charset="-122"/>
              </a:rPr>
              <a:t>phtml</a:t>
            </a:r>
          </a:p>
          <a:p>
            <a:r>
              <a:rPr lang="en-US" altLang="zh-CN" sz="1100">
                <a:latin typeface="微软雅黑" panose="020B0503020204020204" pitchFamily="34" charset="-122"/>
                <a:ea typeface="微软雅黑" panose="020B0503020204020204" pitchFamily="34" charset="-122"/>
              </a:rPr>
              <a:t>asp</a:t>
            </a:r>
          </a:p>
          <a:p>
            <a:r>
              <a:rPr lang="en-US" altLang="zh-CN" sz="1100">
                <a:latin typeface="微软雅黑" panose="020B0503020204020204" pitchFamily="34" charset="-122"/>
                <a:ea typeface="微软雅黑" panose="020B0503020204020204" pitchFamily="34" charset="-122"/>
              </a:rPr>
              <a:t>aspx</a:t>
            </a:r>
          </a:p>
          <a:p>
            <a:r>
              <a:rPr lang="en-US" altLang="zh-CN" sz="1100">
                <a:latin typeface="微软雅黑" panose="020B0503020204020204" pitchFamily="34" charset="-122"/>
                <a:ea typeface="微软雅黑" panose="020B0503020204020204" pitchFamily="34" charset="-122"/>
              </a:rPr>
              <a:t>ascx</a:t>
            </a:r>
          </a:p>
          <a:p>
            <a:r>
              <a:rPr lang="en-US" altLang="zh-CN" sz="1100">
                <a:latin typeface="微软雅黑" panose="020B0503020204020204" pitchFamily="34" charset="-122"/>
                <a:ea typeface="微软雅黑" panose="020B0503020204020204" pitchFamily="34" charset="-122"/>
              </a:rPr>
              <a:t>ashx</a:t>
            </a:r>
          </a:p>
          <a:p>
            <a:r>
              <a:rPr lang="en-US" altLang="zh-CN" sz="1100">
                <a:latin typeface="微软雅黑" panose="020B0503020204020204" pitchFamily="34" charset="-122"/>
                <a:ea typeface="微软雅黑" panose="020B0503020204020204" pitchFamily="34" charset="-122"/>
              </a:rPr>
              <a:t>cer</a:t>
            </a:r>
          </a:p>
          <a:p>
            <a:r>
              <a:rPr lang="en-US" altLang="zh-CN" sz="1100">
                <a:latin typeface="微软雅黑" panose="020B0503020204020204" pitchFamily="34" charset="-122"/>
                <a:ea typeface="微软雅黑" panose="020B0503020204020204" pitchFamily="34" charset="-122"/>
              </a:rPr>
              <a:t>jsp</a:t>
            </a:r>
          </a:p>
          <a:p>
            <a:r>
              <a:rPr lang="en-US" altLang="zh-CN" sz="1100">
                <a:latin typeface="微软雅黑" panose="020B0503020204020204" pitchFamily="34" charset="-122"/>
                <a:ea typeface="微软雅黑" panose="020B0503020204020204" pitchFamily="34" charset="-122"/>
              </a:rPr>
              <a:t>jspx</a:t>
            </a:r>
            <a:endParaRPr lang="zh-CN" altLang="en-US" sz="1100">
              <a:latin typeface="微软雅黑" panose="020B0503020204020204" pitchFamily="34" charset="-122"/>
              <a:ea typeface="微软雅黑" panose="020B0503020204020204" pitchFamily="34" charset="-122"/>
            </a:endParaRPr>
          </a:p>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8</a:t>
            </a:fld>
            <a:endParaRPr kumimoji="1" lang="zh-CN" altLang="en-US"/>
          </a:p>
        </p:txBody>
      </p:sp>
    </p:spTree>
    <p:extLst>
      <p:ext uri="{BB962C8B-B14F-4D97-AF65-F5344CB8AC3E}">
        <p14:creationId xmlns:p14="http://schemas.microsoft.com/office/powerpoint/2010/main" val="212447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9</a:t>
            </a:fld>
            <a:endParaRPr kumimoji="1" lang="zh-CN" altLang="en-US"/>
          </a:p>
        </p:txBody>
      </p:sp>
    </p:spTree>
    <p:extLst>
      <p:ext uri="{BB962C8B-B14F-4D97-AF65-F5344CB8AC3E}">
        <p14:creationId xmlns:p14="http://schemas.microsoft.com/office/powerpoint/2010/main" val="132648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10</a:t>
            </a:fld>
            <a:endParaRPr kumimoji="1" lang="zh-CN" altLang="en-US"/>
          </a:p>
        </p:txBody>
      </p:sp>
    </p:spTree>
    <p:extLst>
      <p:ext uri="{BB962C8B-B14F-4D97-AF65-F5344CB8AC3E}">
        <p14:creationId xmlns:p14="http://schemas.microsoft.com/office/powerpoint/2010/main" val="200875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524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36298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3390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99395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018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71451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57635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339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8120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71778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41793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448030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png"/><Relationship Id="rId7" Type="http://schemas.openxmlformats.org/officeDocument/2006/relationships/diagramQuickStyle" Target="../diagrams/quickStyle6.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cjw\桌面\01 办公系统.jpg"/>
          <p:cNvPicPr>
            <a:picLocks noChangeAspect="1" noChangeArrowheads="1"/>
          </p:cNvPicPr>
          <p:nvPr/>
        </p:nvPicPr>
        <p:blipFill>
          <a:blip r:embed="rId2">
            <a:extLst>
              <a:ext uri="{28A0092B-C50C-407E-A947-70E740481C1C}">
                <a14:useLocalDpi xmlns:a14="http://schemas.microsoft.com/office/drawing/2010/main" val="0"/>
              </a:ext>
            </a:extLst>
          </a:blip>
          <a:srcRect l="394" t="211" r="156" b="397"/>
          <a:stretch>
            <a:fillRect/>
          </a:stretch>
        </p:blipFill>
        <p:spPr bwMode="auto">
          <a:xfrm>
            <a:off x="1364" y="-393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20080" y="269895"/>
            <a:ext cx="6768644" cy="1470025"/>
          </a:xfrm>
        </p:spPr>
        <p:txBody>
          <a:bodyPr>
            <a:normAutofit/>
          </a:bodyPr>
          <a:lstStyle/>
          <a:p>
            <a:pPr algn="l"/>
            <a:r>
              <a:rPr kumimoji="1" lang="en-US" altLang="zh-CN" sz="4000">
                <a:solidFill>
                  <a:schemeClr val="bg1"/>
                </a:solidFill>
                <a:latin typeface="微软雅黑"/>
                <a:ea typeface="微软雅黑"/>
                <a:cs typeface="微软雅黑"/>
              </a:rPr>
              <a:t>7.</a:t>
            </a:r>
            <a:r>
              <a:rPr kumimoji="1" lang="zh-CN" altLang="en-US" sz="4000">
                <a:solidFill>
                  <a:schemeClr val="bg1"/>
                </a:solidFill>
                <a:latin typeface="微软雅黑"/>
                <a:ea typeface="微软雅黑"/>
                <a:cs typeface="微软雅黑"/>
              </a:rPr>
              <a:t>上传漏洞</a:t>
            </a:r>
            <a:endParaRPr kumimoji="1" lang="zh-CN" altLang="en-US" sz="40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239974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574952414"/>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3946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解析漏洞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解析漏洞是指</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服务器因对</a:t>
            </a:r>
            <a:r>
              <a:rPr lang="en-US" altLang="zh-CN">
                <a:latin typeface="微软雅黑" panose="020B0503020204020204" pitchFamily="34" charset="-122"/>
                <a:ea typeface="微软雅黑" panose="020B0503020204020204" pitchFamily="34" charset="-122"/>
              </a:rPr>
              <a:t>http</a:t>
            </a:r>
            <a:r>
              <a:rPr lang="zh-CN" altLang="en-US">
                <a:latin typeface="微软雅黑" panose="020B0503020204020204" pitchFamily="34" charset="-122"/>
                <a:ea typeface="微软雅黑" panose="020B0503020204020204" pitchFamily="34" charset="-122"/>
              </a:rPr>
              <a:t>请求处理不当导致将非可执行的脚本，文件等当做可执行的脚本，文件等执行。该漏洞一般配合服务器的文件上传功能使用，以获取服务器的权限。</a:t>
            </a:r>
            <a:endParaRPr lang="en-US" altLang="zh-CN">
              <a:latin typeface="微软雅黑" panose="020B0503020204020204" pitchFamily="34" charset="-122"/>
              <a:ea typeface="微软雅黑" panose="020B0503020204020204" pitchFamily="34" charset="-122"/>
            </a:endParaRPr>
          </a:p>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r>
              <a:rPr kumimoji="1" lang="en-US" altLang="zh-CN" sz="1600" b="1">
                <a:solidFill>
                  <a:schemeClr val="tx1">
                    <a:lumMod val="95000"/>
                    <a:lumOff val="5000"/>
                  </a:schemeClr>
                </a:solidFill>
                <a:latin typeface="微软雅黑" panose="020B0503020204020204" pitchFamily="34" charset="-122"/>
                <a:ea typeface="微软雅黑" panose="020B0503020204020204" pitchFamily="34" charset="-122"/>
                <a:cs typeface="微软雅黑"/>
              </a:rPr>
              <a:t>Apache</a:t>
            </a:r>
            <a:endParaRPr kumimoji="1" lang="zh-CN" altLang="en-US" sz="1600" b="1">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r>
              <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Xxx.php.jpg</a:t>
            </a:r>
          </a:p>
          <a:p>
            <a:pPr>
              <a:lnSpc>
                <a:spcPct val="150000"/>
              </a:lnSpc>
            </a:pPr>
            <a:r>
              <a:rPr kumimoji="1" lang="en-US" altLang="zh-CN" sz="1600" b="1">
                <a:solidFill>
                  <a:schemeClr val="tx1">
                    <a:lumMod val="95000"/>
                    <a:lumOff val="5000"/>
                  </a:schemeClr>
                </a:solidFill>
                <a:latin typeface="微软雅黑" panose="020B0503020204020204" pitchFamily="34" charset="-122"/>
                <a:ea typeface="微软雅黑" panose="020B0503020204020204" pitchFamily="34" charset="-122"/>
                <a:cs typeface="微软雅黑"/>
              </a:rPr>
              <a:t>Nginx</a:t>
            </a:r>
            <a:endParaRPr kumimoji="1" lang="zh-CN" altLang="en-US" sz="1600" b="1">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r>
              <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Xxx.php%00xx.jpg</a:t>
            </a:r>
          </a:p>
          <a:p>
            <a:pPr>
              <a:lnSpc>
                <a:spcPct val="150000"/>
              </a:lnSpc>
            </a:pPr>
            <a:r>
              <a:rPr kumimoji="1" lang="en-US" altLang="zh-CN" sz="1600" b="1">
                <a:solidFill>
                  <a:schemeClr val="tx1">
                    <a:lumMod val="95000"/>
                    <a:lumOff val="5000"/>
                  </a:schemeClr>
                </a:solidFill>
                <a:latin typeface="微软雅黑" panose="020B0503020204020204" pitchFamily="34" charset="-122"/>
                <a:ea typeface="微软雅黑" panose="020B0503020204020204" pitchFamily="34" charset="-122"/>
                <a:cs typeface="微软雅黑"/>
              </a:rPr>
              <a:t>IIS</a:t>
            </a:r>
            <a:endParaRPr kumimoji="1" lang="zh-CN" altLang="en-US" sz="1600" b="1">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r>
              <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Xxx.asp;xxx.jpg</a:t>
            </a:r>
          </a:p>
          <a:p>
            <a:pPr>
              <a:lnSpc>
                <a:spcPct val="150000"/>
              </a:lnSpc>
            </a:pPr>
            <a:r>
              <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Xxx.asp/xxx.jpg</a:t>
            </a:r>
          </a:p>
        </p:txBody>
      </p:sp>
    </p:spTree>
    <p:extLst>
      <p:ext uri="{BB962C8B-B14F-4D97-AF65-F5344CB8AC3E}">
        <p14:creationId xmlns:p14="http://schemas.microsoft.com/office/powerpoint/2010/main" val="6044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解析漏洞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448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sz="1600" b="1">
              <a:solidFill>
                <a:schemeClr val="tx1">
                  <a:lumMod val="95000"/>
                  <a:lumOff val="5000"/>
                </a:schemeClr>
              </a:solidFill>
              <a:latin typeface="微软雅黑"/>
              <a:ea typeface="微软雅黑"/>
              <a:cs typeface="微软雅黑"/>
            </a:endParaRPr>
          </a:p>
          <a:p>
            <a:pPr>
              <a:lnSpc>
                <a:spcPct val="150000"/>
              </a:lnSpc>
            </a:pPr>
            <a:r>
              <a:rPr kumimoji="1" lang="en-US" altLang="zh-CN" sz="1600" b="1">
                <a:solidFill>
                  <a:schemeClr val="tx1">
                    <a:lumMod val="95000"/>
                    <a:lumOff val="5000"/>
                  </a:schemeClr>
                </a:solidFill>
                <a:latin typeface="微软雅黑"/>
                <a:ea typeface="微软雅黑"/>
                <a:cs typeface="微软雅黑"/>
              </a:rPr>
              <a:t>IIS 5.x/6.0</a:t>
            </a:r>
            <a:r>
              <a:rPr kumimoji="1" lang="zh-CN" altLang="en-US" sz="1600" b="1">
                <a:solidFill>
                  <a:schemeClr val="tx1">
                    <a:lumMod val="95000"/>
                    <a:lumOff val="5000"/>
                  </a:schemeClr>
                </a:solidFill>
                <a:latin typeface="微软雅黑"/>
                <a:ea typeface="微软雅黑"/>
                <a:cs typeface="微软雅黑"/>
              </a:rPr>
              <a:t>解析漏洞</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zh-CN" altLang="en-US" sz="1600">
                <a:solidFill>
                  <a:schemeClr val="tx1">
                    <a:lumMod val="95000"/>
                    <a:lumOff val="5000"/>
                  </a:schemeClr>
                </a:solidFill>
                <a:latin typeface="微软雅黑"/>
                <a:ea typeface="微软雅黑"/>
                <a:cs typeface="微软雅黑"/>
              </a:rPr>
              <a:t>目录解析</a:t>
            </a:r>
            <a:r>
              <a:rPr kumimoji="1" lang="en-US" altLang="zh-CN" sz="1600">
                <a:solidFill>
                  <a:schemeClr val="tx1">
                    <a:lumMod val="95000"/>
                    <a:lumOff val="5000"/>
                  </a:schemeClr>
                </a:solidFill>
                <a:latin typeface="微软雅黑"/>
                <a:ea typeface="微软雅黑"/>
                <a:cs typeface="微软雅黑"/>
              </a:rPr>
              <a:t>:</a:t>
            </a:r>
            <a:r>
              <a:rPr kumimoji="1" lang="zh-CN" altLang="en-US" sz="1600">
                <a:solidFill>
                  <a:schemeClr val="tx1">
                    <a:lumMod val="95000"/>
                    <a:lumOff val="5000"/>
                  </a:schemeClr>
                </a:solidFill>
                <a:latin typeface="微软雅黑"/>
                <a:ea typeface="微软雅黑"/>
                <a:cs typeface="微软雅黑"/>
              </a:rPr>
              <a:t>在网站下建立文件夹的名称中带有</a:t>
            </a:r>
            <a:r>
              <a:rPr kumimoji="1" lang="en-US" altLang="zh-CN" sz="1600">
                <a:solidFill>
                  <a:schemeClr val="tx1">
                    <a:lumMod val="95000"/>
                    <a:lumOff val="5000"/>
                  </a:schemeClr>
                </a:solidFill>
                <a:latin typeface="微软雅黑"/>
                <a:ea typeface="微软雅黑"/>
                <a:cs typeface="微软雅黑"/>
              </a:rPr>
              <a:t>.asp</a:t>
            </a:r>
            <a:r>
              <a:rPr kumimoji="1" lang="zh-CN" altLang="en-US" sz="1600">
                <a:solidFill>
                  <a:schemeClr val="tx1">
                    <a:lumMod val="95000"/>
                    <a:lumOff val="5000"/>
                  </a:schemeClr>
                </a:solidFill>
                <a:latin typeface="微软雅黑"/>
                <a:ea typeface="微软雅黑"/>
                <a:cs typeface="微软雅黑"/>
              </a:rPr>
              <a:t>、</a:t>
            </a:r>
            <a:r>
              <a:rPr kumimoji="1" lang="en-US" altLang="zh-CN" sz="1600">
                <a:solidFill>
                  <a:schemeClr val="tx1">
                    <a:lumMod val="95000"/>
                    <a:lumOff val="5000"/>
                  </a:schemeClr>
                </a:solidFill>
                <a:latin typeface="微软雅黑"/>
                <a:ea typeface="微软雅黑"/>
                <a:cs typeface="微软雅黑"/>
              </a:rPr>
              <a:t>.asa</a:t>
            </a:r>
            <a:r>
              <a:rPr kumimoji="1" lang="zh-CN" altLang="en-US" sz="1600">
                <a:solidFill>
                  <a:schemeClr val="tx1">
                    <a:lumMod val="95000"/>
                    <a:lumOff val="5000"/>
                  </a:schemeClr>
                </a:solidFill>
                <a:latin typeface="微软雅黑"/>
                <a:ea typeface="微软雅黑"/>
                <a:cs typeface="微软雅黑"/>
              </a:rPr>
              <a:t>等可执行脚本文件后缀为后缀的文件夹，其目录内的任何扩展名的文件都被</a:t>
            </a:r>
            <a:r>
              <a:rPr kumimoji="1" lang="en-US" altLang="zh-CN" sz="1600">
                <a:solidFill>
                  <a:schemeClr val="tx1">
                    <a:lumMod val="95000"/>
                    <a:lumOff val="5000"/>
                  </a:schemeClr>
                </a:solidFill>
                <a:latin typeface="微软雅黑"/>
                <a:ea typeface="微软雅黑"/>
                <a:cs typeface="微软雅黑"/>
              </a:rPr>
              <a:t>IIS</a:t>
            </a:r>
            <a:r>
              <a:rPr kumimoji="1" lang="zh-CN" altLang="en-US" sz="1600">
                <a:solidFill>
                  <a:schemeClr val="tx1">
                    <a:lumMod val="95000"/>
                    <a:lumOff val="5000"/>
                  </a:schemeClr>
                </a:solidFill>
                <a:latin typeface="微软雅黑"/>
                <a:ea typeface="微软雅黑"/>
                <a:cs typeface="微软雅黑"/>
              </a:rPr>
              <a:t>当作可执行文件来解析并执行。</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en-US" altLang="zh-CN" sz="1600">
                <a:solidFill>
                  <a:schemeClr val="tx1">
                    <a:lumMod val="95000"/>
                    <a:lumOff val="5000"/>
                  </a:schemeClr>
                </a:solidFill>
                <a:latin typeface="微软雅黑"/>
                <a:ea typeface="微软雅黑"/>
                <a:cs typeface="微软雅黑"/>
              </a:rPr>
              <a:t>http://www.xxx.com/xx.asp/xx.jpg</a:t>
            </a:r>
          </a:p>
          <a:p>
            <a:pPr>
              <a:lnSpc>
                <a:spcPct val="150000"/>
              </a:lnSpc>
            </a:pPr>
            <a:r>
              <a:rPr kumimoji="1" lang="zh-CN" altLang="en-US" sz="1600">
                <a:solidFill>
                  <a:schemeClr val="tx1">
                    <a:lumMod val="95000"/>
                    <a:lumOff val="5000"/>
                  </a:schemeClr>
                </a:solidFill>
                <a:latin typeface="微软雅黑"/>
                <a:ea typeface="微软雅黑"/>
                <a:cs typeface="微软雅黑"/>
              </a:rPr>
              <a:t>文件解析</a:t>
            </a:r>
            <a:r>
              <a:rPr kumimoji="1" lang="en-US" altLang="zh-CN" sz="1600">
                <a:solidFill>
                  <a:schemeClr val="tx1">
                    <a:lumMod val="95000"/>
                    <a:lumOff val="5000"/>
                  </a:schemeClr>
                </a:solidFill>
                <a:latin typeface="微软雅黑"/>
                <a:ea typeface="微软雅黑"/>
                <a:cs typeface="微软雅黑"/>
              </a:rPr>
              <a:t>:</a:t>
            </a:r>
            <a:r>
              <a:rPr kumimoji="1" lang="zh-CN" altLang="en-US" sz="1600">
                <a:solidFill>
                  <a:schemeClr val="tx1">
                    <a:lumMod val="95000"/>
                    <a:lumOff val="5000"/>
                  </a:schemeClr>
                </a:solidFill>
                <a:latin typeface="微软雅黑"/>
                <a:ea typeface="微软雅黑"/>
                <a:cs typeface="微软雅黑"/>
              </a:rPr>
              <a:t>在</a:t>
            </a:r>
            <a:r>
              <a:rPr kumimoji="1" lang="en-US" altLang="zh-CN" sz="1600">
                <a:solidFill>
                  <a:schemeClr val="tx1">
                    <a:lumMod val="95000"/>
                    <a:lumOff val="5000"/>
                  </a:schemeClr>
                </a:solidFill>
                <a:latin typeface="微软雅黑"/>
                <a:ea typeface="微软雅黑"/>
                <a:cs typeface="微软雅黑"/>
              </a:rPr>
              <a:t>IIS6.0</a:t>
            </a:r>
            <a:r>
              <a:rPr kumimoji="1" lang="zh-CN" altLang="en-US" sz="1600">
                <a:solidFill>
                  <a:schemeClr val="tx1">
                    <a:lumMod val="95000"/>
                    <a:lumOff val="5000"/>
                  </a:schemeClr>
                </a:solidFill>
                <a:latin typeface="微软雅黑"/>
                <a:ea typeface="微软雅黑"/>
                <a:cs typeface="微软雅黑"/>
              </a:rPr>
              <a:t>下，分号后面的不被解析，也就是说</a:t>
            </a:r>
            <a:r>
              <a:rPr kumimoji="1" lang="en-US" altLang="zh-CN" sz="1600">
                <a:solidFill>
                  <a:schemeClr val="tx1">
                    <a:lumMod val="95000"/>
                    <a:lumOff val="5000"/>
                  </a:schemeClr>
                </a:solidFill>
                <a:latin typeface="微软雅黑"/>
                <a:ea typeface="微软雅黑"/>
                <a:cs typeface="微软雅黑"/>
              </a:rPr>
              <a:t>6.0</a:t>
            </a:r>
            <a:r>
              <a:rPr kumimoji="1" lang="zh-CN" altLang="en-US" sz="1600">
                <a:solidFill>
                  <a:schemeClr val="tx1">
                    <a:lumMod val="95000"/>
                    <a:lumOff val="5000"/>
                  </a:schemeClr>
                </a:solidFill>
                <a:latin typeface="微软雅黑"/>
                <a:ea typeface="微软雅黑"/>
                <a:cs typeface="微软雅黑"/>
              </a:rPr>
              <a:t>下，分号后面的不被解析，也就是说</a:t>
            </a:r>
            <a:r>
              <a:rPr kumimoji="1" lang="en-US" altLang="zh-CN" sz="1600">
                <a:solidFill>
                  <a:schemeClr val="tx1">
                    <a:lumMod val="95000"/>
                    <a:lumOff val="5000"/>
                  </a:schemeClr>
                </a:solidFill>
                <a:latin typeface="微软雅黑"/>
                <a:ea typeface="微软雅黑"/>
                <a:cs typeface="微软雅黑"/>
              </a:rPr>
              <a:t>xx.asp;.jpg</a:t>
            </a:r>
            <a:r>
              <a:rPr kumimoji="1" lang="zh-CN" altLang="en-US" sz="1600">
                <a:solidFill>
                  <a:schemeClr val="tx1">
                    <a:lumMod val="95000"/>
                    <a:lumOff val="5000"/>
                  </a:schemeClr>
                </a:solidFill>
                <a:latin typeface="微软雅黑"/>
                <a:ea typeface="微软雅黑"/>
                <a:cs typeface="微软雅黑"/>
              </a:rPr>
              <a:t>将被当做</a:t>
            </a:r>
            <a:r>
              <a:rPr kumimoji="1" lang="en-US" altLang="zh-CN" sz="1600">
                <a:solidFill>
                  <a:schemeClr val="tx1">
                    <a:lumMod val="95000"/>
                    <a:lumOff val="5000"/>
                  </a:schemeClr>
                </a:solidFill>
                <a:latin typeface="微软雅黑"/>
                <a:ea typeface="微软雅黑"/>
                <a:cs typeface="微软雅黑"/>
              </a:rPr>
              <a:t>xx.asp</a:t>
            </a:r>
            <a:r>
              <a:rPr kumimoji="1" lang="zh-CN" altLang="en-US" sz="1600">
                <a:solidFill>
                  <a:schemeClr val="tx1">
                    <a:lumMod val="95000"/>
                    <a:lumOff val="5000"/>
                  </a:schemeClr>
                </a:solidFill>
                <a:latin typeface="微软雅黑"/>
                <a:ea typeface="微软雅黑"/>
                <a:cs typeface="微软雅黑"/>
              </a:rPr>
              <a:t>解析并执行。</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en-US" altLang="zh-CN" sz="1600">
                <a:solidFill>
                  <a:schemeClr val="tx1">
                    <a:lumMod val="95000"/>
                    <a:lumOff val="5000"/>
                  </a:schemeClr>
                </a:solidFill>
                <a:latin typeface="微软雅黑"/>
                <a:ea typeface="微软雅黑"/>
                <a:cs typeface="微软雅黑"/>
              </a:rPr>
              <a:t>http://www.xxx.com/xx.asp;.jpg</a:t>
            </a:r>
          </a:p>
          <a:p>
            <a:pPr>
              <a:lnSpc>
                <a:spcPct val="150000"/>
              </a:lnSpc>
            </a:pPr>
            <a:r>
              <a:rPr kumimoji="1" lang="en-US" altLang="zh-CN" sz="1600">
                <a:solidFill>
                  <a:schemeClr val="tx1">
                    <a:lumMod val="95000"/>
                    <a:lumOff val="5000"/>
                  </a:schemeClr>
                </a:solidFill>
                <a:latin typeface="微软雅黑"/>
                <a:ea typeface="微软雅黑"/>
                <a:cs typeface="微软雅黑"/>
              </a:rPr>
              <a:t>IIS6.0 </a:t>
            </a:r>
            <a:r>
              <a:rPr kumimoji="1" lang="zh-CN" altLang="en-US" sz="1600">
                <a:solidFill>
                  <a:schemeClr val="tx1">
                    <a:lumMod val="95000"/>
                    <a:lumOff val="5000"/>
                  </a:schemeClr>
                </a:solidFill>
                <a:latin typeface="微软雅黑"/>
                <a:ea typeface="微软雅黑"/>
                <a:cs typeface="微软雅黑"/>
              </a:rPr>
              <a:t>默认的可执行文件有</a:t>
            </a:r>
            <a:r>
              <a:rPr kumimoji="1" lang="en-US" altLang="zh-CN" sz="1600">
                <a:solidFill>
                  <a:schemeClr val="tx1">
                    <a:lumMod val="95000"/>
                    <a:lumOff val="5000"/>
                  </a:schemeClr>
                </a:solidFill>
                <a:latin typeface="微软雅黑"/>
                <a:ea typeface="微软雅黑"/>
                <a:cs typeface="微软雅黑"/>
              </a:rPr>
              <a:t>asp</a:t>
            </a:r>
            <a:r>
              <a:rPr kumimoji="1" lang="zh-CN" altLang="en-US" sz="1600">
                <a:solidFill>
                  <a:schemeClr val="tx1">
                    <a:lumMod val="95000"/>
                    <a:lumOff val="5000"/>
                  </a:schemeClr>
                </a:solidFill>
                <a:latin typeface="微软雅黑"/>
                <a:ea typeface="微软雅黑"/>
                <a:cs typeface="微软雅黑"/>
              </a:rPr>
              <a:t>、</a:t>
            </a:r>
            <a:r>
              <a:rPr kumimoji="1" lang="en-US" altLang="zh-CN" sz="1600">
                <a:solidFill>
                  <a:schemeClr val="tx1">
                    <a:lumMod val="95000"/>
                    <a:lumOff val="5000"/>
                  </a:schemeClr>
                </a:solidFill>
                <a:latin typeface="微软雅黑"/>
                <a:ea typeface="微软雅黑"/>
                <a:cs typeface="微软雅黑"/>
              </a:rPr>
              <a:t>asa</a:t>
            </a:r>
            <a:r>
              <a:rPr kumimoji="1" lang="zh-CN" altLang="en-US" sz="1600">
                <a:solidFill>
                  <a:schemeClr val="tx1">
                    <a:lumMod val="95000"/>
                    <a:lumOff val="5000"/>
                  </a:schemeClr>
                </a:solidFill>
                <a:latin typeface="微软雅黑"/>
                <a:ea typeface="微软雅黑"/>
                <a:cs typeface="微软雅黑"/>
              </a:rPr>
              <a:t>、</a:t>
            </a:r>
            <a:r>
              <a:rPr kumimoji="1" lang="en-US" altLang="zh-CN" sz="1600">
                <a:solidFill>
                  <a:schemeClr val="tx1">
                    <a:lumMod val="95000"/>
                    <a:lumOff val="5000"/>
                  </a:schemeClr>
                </a:solidFill>
                <a:latin typeface="微软雅黑"/>
                <a:ea typeface="微软雅黑"/>
                <a:cs typeface="微软雅黑"/>
              </a:rPr>
              <a:t>cer</a:t>
            </a:r>
            <a:r>
              <a:rPr kumimoji="1" lang="zh-CN" altLang="en-US" sz="1600">
                <a:solidFill>
                  <a:schemeClr val="tx1">
                    <a:lumMod val="95000"/>
                    <a:lumOff val="5000"/>
                  </a:schemeClr>
                </a:solidFill>
                <a:latin typeface="微软雅黑"/>
                <a:ea typeface="微软雅黑"/>
                <a:cs typeface="微软雅黑"/>
              </a:rPr>
              <a:t>、</a:t>
            </a:r>
            <a:r>
              <a:rPr kumimoji="1" lang="en-US" altLang="zh-CN" sz="1600">
                <a:solidFill>
                  <a:schemeClr val="tx1">
                    <a:lumMod val="95000"/>
                    <a:lumOff val="5000"/>
                  </a:schemeClr>
                </a:solidFill>
                <a:latin typeface="微软雅黑"/>
                <a:ea typeface="微软雅黑"/>
                <a:cs typeface="微软雅黑"/>
              </a:rPr>
              <a:t>cdx</a:t>
            </a:r>
            <a:r>
              <a:rPr kumimoji="1" lang="zh-CN" altLang="en-US" sz="1600">
                <a:solidFill>
                  <a:schemeClr val="tx1">
                    <a:lumMod val="95000"/>
                    <a:lumOff val="5000"/>
                  </a:schemeClr>
                </a:solidFill>
                <a:latin typeface="微软雅黑"/>
                <a:ea typeface="微软雅黑"/>
                <a:cs typeface="微软雅黑"/>
              </a:rPr>
              <a:t>四种。</a:t>
            </a:r>
          </a:p>
        </p:txBody>
      </p:sp>
    </p:spTree>
    <p:extLst>
      <p:ext uri="{BB962C8B-B14F-4D97-AF65-F5344CB8AC3E}">
        <p14:creationId xmlns:p14="http://schemas.microsoft.com/office/powerpoint/2010/main" val="131497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解析漏洞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226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en-US" altLang="zh-CN" sz="1600" b="1">
                <a:solidFill>
                  <a:schemeClr val="tx1">
                    <a:lumMod val="95000"/>
                    <a:lumOff val="5000"/>
                  </a:schemeClr>
                </a:solidFill>
                <a:latin typeface="微软雅黑"/>
                <a:ea typeface="微软雅黑"/>
                <a:cs typeface="微软雅黑"/>
              </a:rPr>
              <a:t>IIS 7.0/IIS 7.5/ Nginx &lt;0.8.3</a:t>
            </a:r>
            <a:r>
              <a:rPr kumimoji="1" lang="zh-CN" altLang="en-US" sz="1600" b="1">
                <a:solidFill>
                  <a:schemeClr val="tx1">
                    <a:lumMod val="95000"/>
                    <a:lumOff val="5000"/>
                  </a:schemeClr>
                </a:solidFill>
                <a:latin typeface="微软雅黑"/>
                <a:ea typeface="微软雅黑"/>
                <a:cs typeface="微软雅黑"/>
              </a:rPr>
              <a:t>畸形解析漏洞</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zh-CN" altLang="en-US" sz="1600">
                <a:solidFill>
                  <a:schemeClr val="tx1">
                    <a:lumMod val="95000"/>
                    <a:lumOff val="5000"/>
                  </a:schemeClr>
                </a:solidFill>
                <a:latin typeface="微软雅黑"/>
                <a:ea typeface="微软雅黑"/>
                <a:cs typeface="微软雅黑"/>
              </a:rPr>
              <a:t>在默认</a:t>
            </a:r>
            <a:r>
              <a:rPr kumimoji="1" lang="en-US" altLang="zh-CN" sz="1600">
                <a:solidFill>
                  <a:schemeClr val="tx1">
                    <a:lumMod val="95000"/>
                    <a:lumOff val="5000"/>
                  </a:schemeClr>
                </a:solidFill>
                <a:latin typeface="微软雅黑"/>
                <a:ea typeface="微软雅黑"/>
                <a:cs typeface="微软雅黑"/>
              </a:rPr>
              <a:t>Fast-CGI</a:t>
            </a:r>
            <a:r>
              <a:rPr kumimoji="1" lang="zh-CN" altLang="en-US" sz="1600">
                <a:solidFill>
                  <a:schemeClr val="tx1">
                    <a:lumMod val="95000"/>
                    <a:lumOff val="5000"/>
                  </a:schemeClr>
                </a:solidFill>
                <a:latin typeface="微软雅黑"/>
                <a:ea typeface="微软雅黑"/>
                <a:cs typeface="微软雅黑"/>
              </a:rPr>
              <a:t>开启状况下，访问以下网址，服务器将把</a:t>
            </a:r>
            <a:r>
              <a:rPr kumimoji="1" lang="en-US" altLang="zh-CN" sz="1600">
                <a:solidFill>
                  <a:schemeClr val="tx1">
                    <a:lumMod val="95000"/>
                    <a:lumOff val="5000"/>
                  </a:schemeClr>
                </a:solidFill>
                <a:latin typeface="微软雅黑"/>
                <a:ea typeface="微软雅黑"/>
                <a:cs typeface="微软雅黑"/>
              </a:rPr>
              <a:t>xx.jpg</a:t>
            </a:r>
            <a:r>
              <a:rPr kumimoji="1" lang="zh-CN" altLang="en-US" sz="1600">
                <a:solidFill>
                  <a:schemeClr val="tx1">
                    <a:lumMod val="95000"/>
                    <a:lumOff val="5000"/>
                  </a:schemeClr>
                </a:solidFill>
                <a:latin typeface="微软雅黑"/>
                <a:ea typeface="微软雅黑"/>
                <a:cs typeface="微软雅黑"/>
              </a:rPr>
              <a:t>文件当做</a:t>
            </a:r>
            <a:r>
              <a:rPr kumimoji="1" lang="en-US" altLang="zh-CN" sz="1600">
                <a:solidFill>
                  <a:schemeClr val="tx1">
                    <a:lumMod val="95000"/>
                    <a:lumOff val="5000"/>
                  </a:schemeClr>
                </a:solidFill>
                <a:latin typeface="微软雅黑"/>
                <a:ea typeface="微软雅黑"/>
                <a:cs typeface="微软雅黑"/>
              </a:rPr>
              <a:t>php</a:t>
            </a:r>
            <a:r>
              <a:rPr kumimoji="1" lang="zh-CN" altLang="en-US" sz="1600">
                <a:solidFill>
                  <a:schemeClr val="tx1">
                    <a:lumMod val="95000"/>
                    <a:lumOff val="5000"/>
                  </a:schemeClr>
                </a:solidFill>
                <a:latin typeface="微软雅黑"/>
                <a:ea typeface="微软雅黑"/>
                <a:cs typeface="微软雅黑"/>
              </a:rPr>
              <a:t>解析并执行。</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en-US" altLang="zh-CN" sz="1600">
                <a:solidFill>
                  <a:schemeClr val="tx1">
                    <a:lumMod val="95000"/>
                    <a:lumOff val="5000"/>
                  </a:schemeClr>
                </a:solidFill>
                <a:latin typeface="微软雅黑"/>
                <a:ea typeface="微软雅黑"/>
                <a:cs typeface="微软雅黑"/>
              </a:rPr>
              <a:t>http://www.xxx.com/xx.jpg/.php</a:t>
            </a:r>
            <a:endParaRPr kumimoji="1" lang="zh-CN" altLang="en-US" sz="16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241620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解析漏洞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sz="1600" b="1">
              <a:solidFill>
                <a:schemeClr val="tx1">
                  <a:lumMod val="95000"/>
                  <a:lumOff val="5000"/>
                </a:schemeClr>
              </a:solidFill>
              <a:latin typeface="微软雅黑"/>
              <a:ea typeface="微软雅黑"/>
              <a:cs typeface="微软雅黑"/>
            </a:endParaRPr>
          </a:p>
          <a:p>
            <a:pPr>
              <a:lnSpc>
                <a:spcPct val="150000"/>
              </a:lnSpc>
            </a:pPr>
            <a:r>
              <a:rPr kumimoji="1" lang="en-US" altLang="zh-CN" sz="1600" b="1">
                <a:solidFill>
                  <a:schemeClr val="tx1">
                    <a:lumMod val="95000"/>
                    <a:lumOff val="5000"/>
                  </a:schemeClr>
                </a:solidFill>
                <a:latin typeface="微软雅黑"/>
                <a:ea typeface="微软雅黑"/>
                <a:cs typeface="微软雅黑"/>
              </a:rPr>
              <a:t>Nginx &lt;8.03 </a:t>
            </a:r>
            <a:r>
              <a:rPr kumimoji="1" lang="zh-CN" altLang="en-US" sz="1600" b="1">
                <a:solidFill>
                  <a:schemeClr val="tx1">
                    <a:lumMod val="95000"/>
                    <a:lumOff val="5000"/>
                  </a:schemeClr>
                </a:solidFill>
                <a:latin typeface="微软雅黑"/>
                <a:ea typeface="微软雅黑"/>
                <a:cs typeface="微软雅黑"/>
              </a:rPr>
              <a:t>空字节代码执行漏洞</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zh-CN" altLang="en-US" sz="1600">
                <a:solidFill>
                  <a:schemeClr val="tx1">
                    <a:lumMod val="95000"/>
                    <a:lumOff val="5000"/>
                  </a:schemeClr>
                </a:solidFill>
                <a:latin typeface="微软雅黑"/>
                <a:ea typeface="微软雅黑"/>
                <a:cs typeface="微软雅黑"/>
              </a:rPr>
              <a:t>影响范围：</a:t>
            </a:r>
            <a:r>
              <a:rPr kumimoji="1" lang="en-US" altLang="zh-CN" sz="1600">
                <a:solidFill>
                  <a:schemeClr val="tx1">
                    <a:lumMod val="95000"/>
                    <a:lumOff val="5000"/>
                  </a:schemeClr>
                </a:solidFill>
                <a:latin typeface="微软雅黑"/>
                <a:ea typeface="微软雅黑"/>
                <a:cs typeface="微软雅黑"/>
              </a:rPr>
              <a:t>Nginx0.5.,0.6., 0.7 ⇐ 0.7.65, 0.8 ⇐ 0.8.37</a:t>
            </a:r>
          </a:p>
          <a:p>
            <a:pPr>
              <a:lnSpc>
                <a:spcPct val="150000"/>
              </a:lnSpc>
            </a:pPr>
            <a:endParaRPr kumimoji="1" lang="en-US" altLang="zh-CN" sz="1600">
              <a:solidFill>
                <a:schemeClr val="tx1">
                  <a:lumMod val="95000"/>
                  <a:lumOff val="5000"/>
                </a:schemeClr>
              </a:solidFill>
              <a:latin typeface="微软雅黑"/>
              <a:ea typeface="微软雅黑"/>
              <a:cs typeface="微软雅黑"/>
            </a:endParaRPr>
          </a:p>
          <a:p>
            <a:pPr>
              <a:lnSpc>
                <a:spcPct val="150000"/>
              </a:lnSpc>
            </a:pPr>
            <a:r>
              <a:rPr kumimoji="1" lang="zh-CN" altLang="en-US" sz="1600">
                <a:solidFill>
                  <a:schemeClr val="tx1">
                    <a:lumMod val="95000"/>
                    <a:lumOff val="5000"/>
                  </a:schemeClr>
                </a:solidFill>
                <a:latin typeface="微软雅黑"/>
                <a:ea typeface="微软雅黑"/>
                <a:cs typeface="微软雅黑"/>
              </a:rPr>
              <a:t>访问以下网址，服务器将把</a:t>
            </a:r>
            <a:r>
              <a:rPr kumimoji="1" lang="en-US" altLang="zh-CN" sz="1600">
                <a:solidFill>
                  <a:schemeClr val="tx1">
                    <a:lumMod val="95000"/>
                    <a:lumOff val="5000"/>
                  </a:schemeClr>
                </a:solidFill>
                <a:latin typeface="微软雅黑"/>
                <a:ea typeface="微软雅黑"/>
                <a:cs typeface="微软雅黑"/>
              </a:rPr>
              <a:t>xx.jpg</a:t>
            </a:r>
            <a:r>
              <a:rPr kumimoji="1" lang="zh-CN" altLang="en-US" sz="1600">
                <a:solidFill>
                  <a:schemeClr val="tx1">
                    <a:lumMod val="95000"/>
                    <a:lumOff val="5000"/>
                  </a:schemeClr>
                </a:solidFill>
                <a:latin typeface="微软雅黑"/>
                <a:ea typeface="微软雅黑"/>
                <a:cs typeface="微软雅黑"/>
              </a:rPr>
              <a:t>文件当做</a:t>
            </a:r>
            <a:r>
              <a:rPr kumimoji="1" lang="en-US" altLang="zh-CN" sz="1600">
                <a:solidFill>
                  <a:schemeClr val="tx1">
                    <a:lumMod val="95000"/>
                    <a:lumOff val="5000"/>
                  </a:schemeClr>
                </a:solidFill>
                <a:latin typeface="微软雅黑"/>
                <a:ea typeface="微软雅黑"/>
                <a:cs typeface="微软雅黑"/>
              </a:rPr>
              <a:t>php</a:t>
            </a:r>
            <a:r>
              <a:rPr kumimoji="1" lang="zh-CN" altLang="en-US" sz="1600">
                <a:solidFill>
                  <a:schemeClr val="tx1">
                    <a:lumMod val="95000"/>
                    <a:lumOff val="5000"/>
                  </a:schemeClr>
                </a:solidFill>
                <a:latin typeface="微软雅黑"/>
                <a:ea typeface="微软雅黑"/>
                <a:cs typeface="微软雅黑"/>
              </a:rPr>
              <a:t>解析并执行。</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en-US" altLang="zh-CN" sz="1600">
                <a:solidFill>
                  <a:schemeClr val="tx1">
                    <a:lumMod val="95000"/>
                    <a:lumOff val="5000"/>
                  </a:schemeClr>
                </a:solidFill>
                <a:latin typeface="微软雅黑"/>
                <a:ea typeface="微软雅黑"/>
                <a:cs typeface="微软雅黑"/>
              </a:rPr>
              <a:t>http://www.xxx.com/xx.jpg%00.php</a:t>
            </a:r>
          </a:p>
          <a:p>
            <a:pPr>
              <a:lnSpc>
                <a:spcPct val="150000"/>
              </a:lnSpc>
            </a:pPr>
            <a:endParaRPr kumimoji="1" lang="en-US" altLang="zh-CN" sz="1600">
              <a:solidFill>
                <a:schemeClr val="tx1">
                  <a:lumMod val="95000"/>
                  <a:lumOff val="5000"/>
                </a:schemeClr>
              </a:solidFill>
              <a:latin typeface="微软雅黑"/>
              <a:ea typeface="微软雅黑"/>
              <a:cs typeface="微软雅黑"/>
            </a:endParaRPr>
          </a:p>
          <a:p>
            <a:pPr>
              <a:lnSpc>
                <a:spcPct val="150000"/>
              </a:lnSpc>
            </a:pPr>
            <a:endParaRPr kumimoji="1" lang="en-US" altLang="zh-CN" sz="1600">
              <a:solidFill>
                <a:schemeClr val="tx1">
                  <a:lumMod val="95000"/>
                  <a:lumOff val="5000"/>
                </a:schemeClr>
              </a:solidFill>
              <a:latin typeface="微软雅黑"/>
              <a:ea typeface="微软雅黑"/>
              <a:cs typeface="微软雅黑"/>
            </a:endParaRPr>
          </a:p>
          <a:p>
            <a:pPr>
              <a:lnSpc>
                <a:spcPct val="150000"/>
              </a:lnSpc>
            </a:pPr>
            <a:r>
              <a:rPr kumimoji="1" lang="en-US" altLang="zh-CN" sz="1600" b="1">
                <a:solidFill>
                  <a:schemeClr val="tx1">
                    <a:lumMod val="95000"/>
                    <a:lumOff val="5000"/>
                  </a:schemeClr>
                </a:solidFill>
                <a:latin typeface="微软雅黑"/>
                <a:ea typeface="微软雅黑"/>
                <a:cs typeface="微软雅黑"/>
              </a:rPr>
              <a:t>CVE-2013-4547 Nginx</a:t>
            </a:r>
            <a:r>
              <a:rPr kumimoji="1" lang="zh-CN" altLang="en-US" sz="1600" b="1">
                <a:solidFill>
                  <a:schemeClr val="tx1">
                    <a:lumMod val="95000"/>
                    <a:lumOff val="5000"/>
                  </a:schemeClr>
                </a:solidFill>
                <a:latin typeface="微软雅黑"/>
                <a:ea typeface="微软雅黑"/>
                <a:cs typeface="微软雅黑"/>
              </a:rPr>
              <a:t>解析漏洞</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en-US" altLang="zh-CN" sz="1600">
                <a:solidFill>
                  <a:schemeClr val="tx1">
                    <a:lumMod val="95000"/>
                    <a:lumOff val="5000"/>
                  </a:schemeClr>
                </a:solidFill>
                <a:latin typeface="微软雅黑"/>
                <a:ea typeface="微软雅黑"/>
                <a:cs typeface="微软雅黑"/>
              </a:rPr>
              <a:t>http://www.xxx.com/a.jpg%00\0.php</a:t>
            </a:r>
          </a:p>
          <a:p>
            <a:pPr>
              <a:lnSpc>
                <a:spcPct val="150000"/>
              </a:lnSpc>
            </a:pPr>
            <a:r>
              <a:rPr kumimoji="1" lang="en-US" altLang="zh-CN" sz="1600">
                <a:solidFill>
                  <a:schemeClr val="tx1">
                    <a:lumMod val="95000"/>
                    <a:lumOff val="5000"/>
                  </a:schemeClr>
                </a:solidFill>
                <a:latin typeface="微软雅黑"/>
                <a:ea typeface="微软雅黑"/>
                <a:cs typeface="微软雅黑"/>
              </a:rPr>
              <a:t>http://drops.wooyun.org/tips/2006</a:t>
            </a:r>
            <a:endParaRPr kumimoji="1" lang="zh-CN" altLang="en-US" sz="1600">
              <a:solidFill>
                <a:schemeClr val="tx1">
                  <a:lumMod val="95000"/>
                  <a:lumOff val="5000"/>
                </a:schemeClr>
              </a:solidFill>
              <a:latin typeface="微软雅黑"/>
              <a:ea typeface="微软雅黑"/>
              <a:cs typeface="微软雅黑"/>
            </a:endParaRPr>
          </a:p>
          <a:p>
            <a:pPr>
              <a:lnSpc>
                <a:spcPct val="150000"/>
              </a:lnSpc>
            </a:pPr>
            <a:endParaRPr kumimoji="1" lang="en-US" altLang="zh-CN" sz="160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233759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解析漏洞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374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sz="1600" b="1">
              <a:solidFill>
                <a:schemeClr val="tx1">
                  <a:lumMod val="95000"/>
                  <a:lumOff val="5000"/>
                </a:schemeClr>
              </a:solidFill>
              <a:latin typeface="微软雅黑"/>
              <a:ea typeface="微软雅黑"/>
              <a:cs typeface="微软雅黑"/>
            </a:endParaRPr>
          </a:p>
          <a:p>
            <a:pPr>
              <a:lnSpc>
                <a:spcPct val="150000"/>
              </a:lnSpc>
            </a:pPr>
            <a:r>
              <a:rPr kumimoji="1" lang="en-US" altLang="zh-CN" sz="1600" b="1">
                <a:solidFill>
                  <a:schemeClr val="tx1">
                    <a:lumMod val="95000"/>
                    <a:lumOff val="5000"/>
                  </a:schemeClr>
                </a:solidFill>
                <a:latin typeface="微软雅黑"/>
                <a:ea typeface="微软雅黑"/>
                <a:cs typeface="微软雅黑"/>
              </a:rPr>
              <a:t>Apache</a:t>
            </a:r>
            <a:r>
              <a:rPr kumimoji="1" lang="zh-CN" altLang="en-US" sz="1600" b="1">
                <a:solidFill>
                  <a:schemeClr val="tx1">
                    <a:lumMod val="95000"/>
                    <a:lumOff val="5000"/>
                  </a:schemeClr>
                </a:solidFill>
                <a:latin typeface="微软雅黑"/>
                <a:ea typeface="微软雅黑"/>
                <a:cs typeface="微软雅黑"/>
              </a:rPr>
              <a:t>解析漏洞</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en-US" altLang="zh-CN" sz="1600">
                <a:solidFill>
                  <a:schemeClr val="tx1">
                    <a:lumMod val="95000"/>
                    <a:lumOff val="5000"/>
                  </a:schemeClr>
                </a:solidFill>
                <a:latin typeface="微软雅黑"/>
                <a:ea typeface="微软雅黑"/>
                <a:cs typeface="微软雅黑"/>
              </a:rPr>
              <a:t>Apache</a:t>
            </a:r>
            <a:r>
              <a:rPr kumimoji="1" lang="zh-CN" altLang="en-US" sz="1600">
                <a:solidFill>
                  <a:schemeClr val="tx1">
                    <a:lumMod val="95000"/>
                    <a:lumOff val="5000"/>
                  </a:schemeClr>
                </a:solidFill>
                <a:latin typeface="微软雅黑"/>
                <a:ea typeface="微软雅黑"/>
                <a:cs typeface="微软雅黑"/>
              </a:rPr>
              <a:t>对文件解析是从右到左开始判断解析</a:t>
            </a:r>
            <a:r>
              <a:rPr kumimoji="1" lang="en-US" altLang="zh-CN" sz="1600">
                <a:solidFill>
                  <a:schemeClr val="tx1">
                    <a:lumMod val="95000"/>
                    <a:lumOff val="5000"/>
                  </a:schemeClr>
                </a:solidFill>
                <a:latin typeface="微软雅黑"/>
                <a:ea typeface="微软雅黑"/>
                <a:cs typeface="微软雅黑"/>
              </a:rPr>
              <a:t>,</a:t>
            </a:r>
            <a:r>
              <a:rPr kumimoji="1" lang="zh-CN" altLang="en-US" sz="1600">
                <a:solidFill>
                  <a:schemeClr val="tx1">
                    <a:lumMod val="95000"/>
                    <a:lumOff val="5000"/>
                  </a:schemeClr>
                </a:solidFill>
                <a:latin typeface="微软雅黑"/>
                <a:ea typeface="微软雅黑"/>
                <a:cs typeface="微软雅黑"/>
              </a:rPr>
              <a:t>如果文件的后缀为不可识别</a:t>
            </a:r>
            <a:r>
              <a:rPr kumimoji="1" lang="en-US" altLang="zh-CN" sz="1600">
                <a:solidFill>
                  <a:schemeClr val="tx1">
                    <a:lumMod val="95000"/>
                    <a:lumOff val="5000"/>
                  </a:schemeClr>
                </a:solidFill>
                <a:latin typeface="微软雅黑"/>
                <a:ea typeface="微软雅黑"/>
                <a:cs typeface="微软雅黑"/>
              </a:rPr>
              <a:t>,</a:t>
            </a:r>
            <a:r>
              <a:rPr kumimoji="1" lang="zh-CN" altLang="en-US" sz="1600">
                <a:solidFill>
                  <a:schemeClr val="tx1">
                    <a:lumMod val="95000"/>
                    <a:lumOff val="5000"/>
                  </a:schemeClr>
                </a:solidFill>
                <a:latin typeface="微软雅黑"/>
                <a:ea typeface="微软雅黑"/>
                <a:cs typeface="微软雅黑"/>
              </a:rPr>
              <a:t>就再往左判断，解析。 如</a:t>
            </a:r>
            <a:r>
              <a:rPr kumimoji="1" lang="en-US" altLang="zh-CN" sz="1600">
                <a:solidFill>
                  <a:schemeClr val="tx1">
                    <a:lumMod val="95000"/>
                    <a:lumOff val="5000"/>
                  </a:schemeClr>
                </a:solidFill>
                <a:latin typeface="微软雅黑"/>
                <a:ea typeface="微软雅黑"/>
                <a:cs typeface="微软雅黑"/>
              </a:rPr>
              <a:t>xx.php.owf.rar</a:t>
            </a:r>
            <a:r>
              <a:rPr kumimoji="1" lang="zh-CN" altLang="en-US" sz="1600">
                <a:solidFill>
                  <a:schemeClr val="tx1">
                    <a:lumMod val="95000"/>
                    <a:lumOff val="5000"/>
                  </a:schemeClr>
                </a:solidFill>
                <a:latin typeface="微软雅黑"/>
                <a:ea typeface="微软雅黑"/>
                <a:cs typeface="微软雅黑"/>
              </a:rPr>
              <a:t>，由于</a:t>
            </a:r>
            <a:r>
              <a:rPr kumimoji="1" lang="en-US" altLang="zh-CN" sz="1600">
                <a:solidFill>
                  <a:schemeClr val="tx1">
                    <a:lumMod val="95000"/>
                    <a:lumOff val="5000"/>
                  </a:schemeClr>
                </a:solidFill>
                <a:latin typeface="微软雅黑"/>
                <a:ea typeface="微软雅黑"/>
                <a:cs typeface="微软雅黑"/>
              </a:rPr>
              <a:t>Apache</a:t>
            </a:r>
            <a:r>
              <a:rPr kumimoji="1" lang="zh-CN" altLang="en-US" sz="1600">
                <a:solidFill>
                  <a:schemeClr val="tx1">
                    <a:lumMod val="95000"/>
                    <a:lumOff val="5000"/>
                  </a:schemeClr>
                </a:solidFill>
                <a:latin typeface="微软雅黑"/>
                <a:ea typeface="微软雅黑"/>
                <a:cs typeface="微软雅黑"/>
              </a:rPr>
              <a:t>无法解析</a:t>
            </a:r>
            <a:r>
              <a:rPr kumimoji="1" lang="en-US" altLang="zh-CN" sz="1600">
                <a:solidFill>
                  <a:schemeClr val="tx1">
                    <a:lumMod val="95000"/>
                    <a:lumOff val="5000"/>
                  </a:schemeClr>
                </a:solidFill>
                <a:latin typeface="微软雅黑"/>
                <a:ea typeface="微软雅黑"/>
                <a:cs typeface="微软雅黑"/>
              </a:rPr>
              <a:t>rar</a:t>
            </a:r>
            <a:r>
              <a:rPr kumimoji="1" lang="zh-CN" altLang="en-US" sz="1600">
                <a:solidFill>
                  <a:schemeClr val="tx1">
                    <a:lumMod val="95000"/>
                    <a:lumOff val="5000"/>
                  </a:schemeClr>
                </a:solidFill>
                <a:latin typeface="微软雅黑"/>
                <a:ea typeface="微软雅黑"/>
                <a:cs typeface="微软雅黑"/>
              </a:rPr>
              <a:t>和</a:t>
            </a:r>
            <a:r>
              <a:rPr kumimoji="1" lang="en-US" altLang="zh-CN" sz="1600">
                <a:solidFill>
                  <a:schemeClr val="tx1">
                    <a:lumMod val="95000"/>
                    <a:lumOff val="5000"/>
                  </a:schemeClr>
                </a:solidFill>
                <a:latin typeface="微软雅黑"/>
                <a:ea typeface="微软雅黑"/>
                <a:cs typeface="微软雅黑"/>
              </a:rPr>
              <a:t>owf</a:t>
            </a:r>
            <a:r>
              <a:rPr kumimoji="1" lang="zh-CN" altLang="en-US" sz="1600">
                <a:solidFill>
                  <a:schemeClr val="tx1">
                    <a:lumMod val="95000"/>
                    <a:lumOff val="5000"/>
                  </a:schemeClr>
                </a:solidFill>
                <a:latin typeface="微软雅黑"/>
                <a:ea typeface="微软雅黑"/>
                <a:cs typeface="微软雅黑"/>
              </a:rPr>
              <a:t>后缀，但能够解析</a:t>
            </a:r>
            <a:r>
              <a:rPr kumimoji="1" lang="en-US" altLang="zh-CN" sz="1600">
                <a:solidFill>
                  <a:schemeClr val="tx1">
                    <a:lumMod val="95000"/>
                    <a:lumOff val="5000"/>
                  </a:schemeClr>
                </a:solidFill>
                <a:latin typeface="微软雅黑"/>
                <a:ea typeface="微软雅黑"/>
                <a:cs typeface="微软雅黑"/>
              </a:rPr>
              <a:t>php</a:t>
            </a:r>
            <a:r>
              <a:rPr kumimoji="1" lang="zh-CN" altLang="en-US" sz="1600">
                <a:solidFill>
                  <a:schemeClr val="tx1">
                    <a:lumMod val="95000"/>
                    <a:lumOff val="5000"/>
                  </a:schemeClr>
                </a:solidFill>
                <a:latin typeface="微软雅黑"/>
                <a:ea typeface="微软雅黑"/>
                <a:cs typeface="微软雅黑"/>
              </a:rPr>
              <a:t>后缀，因此</a:t>
            </a:r>
            <a:r>
              <a:rPr kumimoji="1" lang="en-US" altLang="zh-CN" sz="1600">
                <a:solidFill>
                  <a:schemeClr val="tx1">
                    <a:lumMod val="95000"/>
                    <a:lumOff val="5000"/>
                  </a:schemeClr>
                </a:solidFill>
                <a:latin typeface="微软雅黑"/>
                <a:ea typeface="微软雅黑"/>
                <a:cs typeface="微软雅黑"/>
              </a:rPr>
              <a:t>Apache</a:t>
            </a:r>
            <a:r>
              <a:rPr kumimoji="1" lang="zh-CN" altLang="en-US" sz="1600">
                <a:solidFill>
                  <a:schemeClr val="tx1">
                    <a:lumMod val="95000"/>
                    <a:lumOff val="5000"/>
                  </a:schemeClr>
                </a:solidFill>
                <a:latin typeface="微软雅黑"/>
                <a:ea typeface="微软雅黑"/>
                <a:cs typeface="微软雅黑"/>
              </a:rPr>
              <a:t>会将</a:t>
            </a:r>
            <a:r>
              <a:rPr kumimoji="1" lang="en-US" altLang="zh-CN" sz="1600">
                <a:solidFill>
                  <a:schemeClr val="tx1">
                    <a:lumMod val="95000"/>
                    <a:lumOff val="5000"/>
                  </a:schemeClr>
                </a:solidFill>
                <a:latin typeface="微软雅黑"/>
                <a:ea typeface="微软雅黑"/>
                <a:cs typeface="微软雅黑"/>
              </a:rPr>
              <a:t>xx.php.owf.rar</a:t>
            </a:r>
            <a:r>
              <a:rPr kumimoji="1" lang="zh-CN" altLang="en-US" sz="1600">
                <a:solidFill>
                  <a:schemeClr val="tx1">
                    <a:lumMod val="95000"/>
                    <a:lumOff val="5000"/>
                  </a:schemeClr>
                </a:solidFill>
                <a:latin typeface="微软雅黑"/>
                <a:ea typeface="微软雅黑"/>
                <a:cs typeface="微软雅黑"/>
              </a:rPr>
              <a:t>当做</a:t>
            </a:r>
            <a:r>
              <a:rPr kumimoji="1" lang="en-US" altLang="zh-CN" sz="1600">
                <a:solidFill>
                  <a:schemeClr val="tx1">
                    <a:lumMod val="95000"/>
                    <a:lumOff val="5000"/>
                  </a:schemeClr>
                </a:solidFill>
                <a:latin typeface="微软雅黑"/>
                <a:ea typeface="微软雅黑"/>
                <a:cs typeface="微软雅黑"/>
              </a:rPr>
              <a:t>php</a:t>
            </a:r>
            <a:r>
              <a:rPr kumimoji="1" lang="zh-CN" altLang="en-US" sz="1600">
                <a:solidFill>
                  <a:schemeClr val="tx1">
                    <a:lumMod val="95000"/>
                    <a:lumOff val="5000"/>
                  </a:schemeClr>
                </a:solidFill>
                <a:latin typeface="微软雅黑"/>
                <a:ea typeface="微软雅黑"/>
                <a:cs typeface="微软雅黑"/>
              </a:rPr>
              <a:t>格式的文件进行解析并执行。</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zh-CN" altLang="en-US" sz="1600">
                <a:solidFill>
                  <a:schemeClr val="tx1">
                    <a:lumMod val="95000"/>
                    <a:lumOff val="5000"/>
                  </a:schemeClr>
                </a:solidFill>
                <a:latin typeface="微软雅黑"/>
                <a:ea typeface="微软雅黑"/>
                <a:cs typeface="微软雅黑"/>
              </a:rPr>
              <a:t>访问以下网址，服务器将把</a:t>
            </a:r>
            <a:r>
              <a:rPr kumimoji="1" lang="en-US" altLang="zh-CN" sz="1600">
                <a:solidFill>
                  <a:schemeClr val="tx1">
                    <a:lumMod val="95000"/>
                    <a:lumOff val="5000"/>
                  </a:schemeClr>
                </a:solidFill>
                <a:latin typeface="微软雅黑"/>
                <a:ea typeface="微软雅黑"/>
                <a:cs typeface="微软雅黑"/>
              </a:rPr>
              <a:t>xx.php.owf.rar</a:t>
            </a:r>
            <a:r>
              <a:rPr kumimoji="1" lang="zh-CN" altLang="en-US" sz="1600">
                <a:solidFill>
                  <a:schemeClr val="tx1">
                    <a:lumMod val="95000"/>
                    <a:lumOff val="5000"/>
                  </a:schemeClr>
                </a:solidFill>
                <a:latin typeface="微软雅黑"/>
                <a:ea typeface="微软雅黑"/>
                <a:cs typeface="微软雅黑"/>
              </a:rPr>
              <a:t>文件当做</a:t>
            </a:r>
            <a:r>
              <a:rPr kumimoji="1" lang="en-US" altLang="zh-CN" sz="1600">
                <a:solidFill>
                  <a:schemeClr val="tx1">
                    <a:lumMod val="95000"/>
                    <a:lumOff val="5000"/>
                  </a:schemeClr>
                </a:solidFill>
                <a:latin typeface="微软雅黑"/>
                <a:ea typeface="微软雅黑"/>
                <a:cs typeface="微软雅黑"/>
              </a:rPr>
              <a:t>php</a:t>
            </a:r>
            <a:r>
              <a:rPr kumimoji="1" lang="zh-CN" altLang="en-US" sz="1600">
                <a:solidFill>
                  <a:schemeClr val="tx1">
                    <a:lumMod val="95000"/>
                    <a:lumOff val="5000"/>
                  </a:schemeClr>
                </a:solidFill>
                <a:latin typeface="微软雅黑"/>
                <a:ea typeface="微软雅黑"/>
                <a:cs typeface="微软雅黑"/>
              </a:rPr>
              <a:t>解析并执行。</a:t>
            </a:r>
          </a:p>
          <a:p>
            <a:pPr>
              <a:lnSpc>
                <a:spcPct val="150000"/>
              </a:lnSpc>
            </a:pPr>
            <a:endParaRPr kumimoji="1" lang="zh-CN" altLang="en-US" sz="1600">
              <a:solidFill>
                <a:schemeClr val="tx1">
                  <a:lumMod val="95000"/>
                  <a:lumOff val="5000"/>
                </a:schemeClr>
              </a:solidFill>
              <a:latin typeface="微软雅黑"/>
              <a:ea typeface="微软雅黑"/>
              <a:cs typeface="微软雅黑"/>
            </a:endParaRPr>
          </a:p>
          <a:p>
            <a:pPr>
              <a:lnSpc>
                <a:spcPct val="150000"/>
              </a:lnSpc>
            </a:pPr>
            <a:r>
              <a:rPr kumimoji="1" lang="en-US" altLang="zh-CN" sz="1600">
                <a:solidFill>
                  <a:schemeClr val="tx1">
                    <a:lumMod val="95000"/>
                    <a:lumOff val="5000"/>
                  </a:schemeClr>
                </a:solidFill>
                <a:latin typeface="微软雅黑"/>
                <a:ea typeface="微软雅黑"/>
                <a:cs typeface="微软雅黑"/>
              </a:rPr>
              <a:t>http://www.xxx.com/xx.php.owf.rar</a:t>
            </a:r>
          </a:p>
        </p:txBody>
      </p:sp>
    </p:spTree>
    <p:extLst>
      <p:ext uri="{BB962C8B-B14F-4D97-AF65-F5344CB8AC3E}">
        <p14:creationId xmlns:p14="http://schemas.microsoft.com/office/powerpoint/2010/main" val="298246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3358361234"/>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57716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绕过上传漏洞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kumimoji="1" lang="zh-CN" altLang="en-US" sz="2000" b="1">
                <a:solidFill>
                  <a:schemeClr val="tx1">
                    <a:lumMod val="95000"/>
                    <a:lumOff val="5000"/>
                  </a:schemeClr>
                </a:solidFill>
                <a:latin typeface="微软雅黑"/>
                <a:ea typeface="微软雅黑"/>
                <a:cs typeface="微软雅黑"/>
              </a:rPr>
              <a:t>客户端验证</a:t>
            </a:r>
            <a:endParaRPr kumimoji="1" lang="en-US" altLang="zh-CN" sz="2000" b="1">
              <a:solidFill>
                <a:schemeClr val="tx1">
                  <a:lumMod val="95000"/>
                  <a:lumOff val="5000"/>
                </a:schemeClr>
              </a:solidFill>
              <a:latin typeface="微软雅黑"/>
              <a:ea typeface="微软雅黑"/>
              <a:cs typeface="微软雅黑"/>
            </a:endParaRPr>
          </a:p>
          <a:p>
            <a:pPr>
              <a:lnSpc>
                <a:spcPct val="200000"/>
              </a:lnSpc>
            </a:pPr>
            <a:r>
              <a:rPr kumimoji="1" lang="en-US" altLang="zh-CN" sz="1600">
                <a:solidFill>
                  <a:schemeClr val="tx1">
                    <a:lumMod val="95000"/>
                    <a:lumOff val="5000"/>
                  </a:schemeClr>
                </a:solidFill>
                <a:latin typeface="微软雅黑"/>
                <a:ea typeface="微软雅黑"/>
                <a:cs typeface="微软雅黑"/>
              </a:rPr>
              <a:t>JavaScript</a:t>
            </a:r>
            <a:r>
              <a:rPr kumimoji="1" lang="zh-CN" altLang="en-US" sz="1600">
                <a:solidFill>
                  <a:schemeClr val="tx1">
                    <a:lumMod val="95000"/>
                    <a:lumOff val="5000"/>
                  </a:schemeClr>
                </a:solidFill>
                <a:latin typeface="微软雅黑"/>
                <a:ea typeface="微软雅黑"/>
                <a:cs typeface="微软雅黑"/>
              </a:rPr>
              <a:t>验证</a:t>
            </a:r>
            <a:endParaRPr kumimoji="1" lang="en-US" altLang="zh-CN" sz="1600">
              <a:solidFill>
                <a:schemeClr val="tx1">
                  <a:lumMod val="95000"/>
                  <a:lumOff val="5000"/>
                </a:schemeClr>
              </a:solidFill>
              <a:latin typeface="微软雅黑"/>
              <a:ea typeface="微软雅黑"/>
              <a:cs typeface="微软雅黑"/>
            </a:endParaRPr>
          </a:p>
          <a:p>
            <a:pPr>
              <a:lnSpc>
                <a:spcPct val="200000"/>
              </a:lnSpc>
            </a:pPr>
            <a:endParaRPr kumimoji="1" lang="en-US" altLang="zh-CN" sz="1600">
              <a:solidFill>
                <a:schemeClr val="tx1">
                  <a:lumMod val="95000"/>
                  <a:lumOff val="5000"/>
                </a:schemeClr>
              </a:solidFill>
              <a:latin typeface="微软雅黑"/>
              <a:ea typeface="微软雅黑"/>
              <a:cs typeface="微软雅黑"/>
            </a:endParaRPr>
          </a:p>
          <a:p>
            <a:pPr>
              <a:lnSpc>
                <a:spcPct val="200000"/>
              </a:lnSpc>
            </a:pPr>
            <a:r>
              <a:rPr kumimoji="1" lang="zh-CN" altLang="en-US" sz="1600">
                <a:solidFill>
                  <a:schemeClr val="tx1">
                    <a:lumMod val="95000"/>
                    <a:lumOff val="5000"/>
                  </a:schemeClr>
                </a:solidFill>
                <a:latin typeface="微软雅黑"/>
                <a:ea typeface="微软雅黑"/>
                <a:cs typeface="微软雅黑"/>
              </a:rPr>
              <a:t>方法：</a:t>
            </a:r>
            <a:endParaRPr kumimoji="1" lang="en-US" altLang="zh-CN" sz="1600">
              <a:solidFill>
                <a:schemeClr val="tx1">
                  <a:lumMod val="95000"/>
                  <a:lumOff val="5000"/>
                </a:schemeClr>
              </a:solidFill>
              <a:latin typeface="微软雅黑"/>
              <a:ea typeface="微软雅黑"/>
              <a:cs typeface="微软雅黑"/>
            </a:endParaRPr>
          </a:p>
          <a:p>
            <a:pPr>
              <a:lnSpc>
                <a:spcPct val="200000"/>
              </a:lnSpc>
            </a:pPr>
            <a:r>
              <a:rPr kumimoji="1" lang="en-US" altLang="zh-CN" sz="1600">
                <a:solidFill>
                  <a:schemeClr val="tx1">
                    <a:lumMod val="95000"/>
                    <a:lumOff val="5000"/>
                  </a:schemeClr>
                </a:solidFill>
                <a:latin typeface="微软雅黑"/>
                <a:ea typeface="微软雅黑"/>
                <a:cs typeface="微软雅黑"/>
              </a:rPr>
              <a:t>1. </a:t>
            </a:r>
            <a:r>
              <a:rPr kumimoji="1" lang="zh-CN" altLang="en-US" sz="1600">
                <a:solidFill>
                  <a:schemeClr val="tx1">
                    <a:lumMod val="95000"/>
                    <a:lumOff val="5000"/>
                  </a:schemeClr>
                </a:solidFill>
                <a:latin typeface="微软雅黑"/>
                <a:ea typeface="微软雅黑"/>
                <a:cs typeface="微软雅黑"/>
              </a:rPr>
              <a:t>浏览器禁用</a:t>
            </a:r>
            <a:r>
              <a:rPr kumimoji="1" lang="en-US" altLang="zh-CN" sz="1600">
                <a:solidFill>
                  <a:schemeClr val="tx1">
                    <a:lumMod val="95000"/>
                    <a:lumOff val="5000"/>
                  </a:schemeClr>
                </a:solidFill>
                <a:latin typeface="微软雅黑"/>
                <a:ea typeface="微软雅黑"/>
                <a:cs typeface="微软雅黑"/>
              </a:rPr>
              <a:t>JS</a:t>
            </a:r>
          </a:p>
          <a:p>
            <a:pPr>
              <a:lnSpc>
                <a:spcPct val="200000"/>
              </a:lnSpc>
            </a:pPr>
            <a:r>
              <a:rPr kumimoji="1" lang="en-US" altLang="zh-CN" sz="1600">
                <a:solidFill>
                  <a:schemeClr val="tx1">
                    <a:lumMod val="95000"/>
                    <a:lumOff val="5000"/>
                  </a:schemeClr>
                </a:solidFill>
                <a:latin typeface="微软雅黑"/>
                <a:ea typeface="微软雅黑"/>
                <a:cs typeface="微软雅黑"/>
              </a:rPr>
              <a:t>2. FireBug</a:t>
            </a:r>
            <a:r>
              <a:rPr kumimoji="1" lang="zh-CN" altLang="en-US" sz="1600">
                <a:solidFill>
                  <a:schemeClr val="tx1">
                    <a:lumMod val="95000"/>
                    <a:lumOff val="5000"/>
                  </a:schemeClr>
                </a:solidFill>
                <a:latin typeface="微软雅黑"/>
                <a:ea typeface="微软雅黑"/>
                <a:cs typeface="微软雅黑"/>
              </a:rPr>
              <a:t>之类删除</a:t>
            </a:r>
            <a:r>
              <a:rPr kumimoji="1" lang="en-US" altLang="zh-CN" sz="1600">
                <a:solidFill>
                  <a:schemeClr val="tx1">
                    <a:lumMod val="95000"/>
                    <a:lumOff val="5000"/>
                  </a:schemeClr>
                </a:solidFill>
                <a:latin typeface="微软雅黑"/>
                <a:ea typeface="微软雅黑"/>
                <a:cs typeface="微软雅黑"/>
              </a:rPr>
              <a:t>JS</a:t>
            </a:r>
            <a:r>
              <a:rPr kumimoji="1" lang="zh-CN" altLang="en-US" sz="1600">
                <a:solidFill>
                  <a:schemeClr val="tx1">
                    <a:lumMod val="95000"/>
                    <a:lumOff val="5000"/>
                  </a:schemeClr>
                </a:solidFill>
                <a:latin typeface="微软雅黑"/>
                <a:ea typeface="微软雅黑"/>
                <a:cs typeface="微软雅黑"/>
              </a:rPr>
              <a:t>事件</a:t>
            </a:r>
            <a:endParaRPr kumimoji="1" lang="en-US" altLang="zh-CN" sz="160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155241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绕过上传漏洞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54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kumimoji="1" lang="zh-CN" altLang="en-US" sz="2000" b="1">
                <a:solidFill>
                  <a:schemeClr val="tx1">
                    <a:lumMod val="95000"/>
                    <a:lumOff val="5000"/>
                  </a:schemeClr>
                </a:solidFill>
                <a:latin typeface="微软雅黑"/>
                <a:ea typeface="微软雅黑"/>
                <a:cs typeface="微软雅黑"/>
              </a:rPr>
              <a:t>服务端验证</a:t>
            </a:r>
            <a:endParaRPr kumimoji="1" lang="en-US" altLang="zh-CN" sz="2000" b="1">
              <a:solidFill>
                <a:schemeClr val="tx1">
                  <a:lumMod val="95000"/>
                  <a:lumOff val="5000"/>
                </a:schemeClr>
              </a:solidFill>
              <a:latin typeface="微软雅黑"/>
              <a:ea typeface="微软雅黑"/>
              <a:cs typeface="微软雅黑"/>
            </a:endParaRPr>
          </a:p>
          <a:p>
            <a:pPr>
              <a:lnSpc>
                <a:spcPct val="200000"/>
              </a:lnSpc>
            </a:pPr>
            <a:r>
              <a:rPr kumimoji="1" lang="zh-CN" altLang="en-US" sz="1400">
                <a:solidFill>
                  <a:schemeClr val="tx1">
                    <a:lumMod val="95000"/>
                    <a:lumOff val="5000"/>
                  </a:schemeClr>
                </a:solidFill>
                <a:latin typeface="微软雅黑"/>
                <a:ea typeface="微软雅黑"/>
                <a:cs typeface="微软雅黑"/>
              </a:rPr>
              <a:t>黑名单验证</a:t>
            </a:r>
            <a:endParaRPr kumimoji="1" lang="en-US" altLang="zh-CN" sz="1400">
              <a:solidFill>
                <a:schemeClr val="tx1">
                  <a:lumMod val="95000"/>
                  <a:lumOff val="5000"/>
                </a:schemeClr>
              </a:solidFill>
              <a:latin typeface="微软雅黑"/>
              <a:ea typeface="微软雅黑"/>
              <a:cs typeface="微软雅黑"/>
            </a:endParaRPr>
          </a:p>
          <a:p>
            <a:pPr>
              <a:lnSpc>
                <a:spcPct val="200000"/>
              </a:lnSpc>
            </a:pPr>
            <a:endParaRPr kumimoji="1" lang="en-US" altLang="zh-CN" sz="1400">
              <a:solidFill>
                <a:schemeClr val="tx1">
                  <a:lumMod val="95000"/>
                  <a:lumOff val="5000"/>
                </a:schemeClr>
              </a:solidFill>
              <a:latin typeface="微软雅黑"/>
              <a:ea typeface="微软雅黑"/>
            </a:endParaRPr>
          </a:p>
          <a:p>
            <a:pPr>
              <a:lnSpc>
                <a:spcPct val="200000"/>
              </a:lnSpc>
            </a:pPr>
            <a:r>
              <a:rPr lang="zh-CN" altLang="zh-CN" sz="1400">
                <a:latin typeface="微软雅黑" panose="020B0503020204020204" pitchFamily="34" charset="-122"/>
                <a:ea typeface="微软雅黑" panose="020B0503020204020204" pitchFamily="34" charset="-122"/>
              </a:rPr>
              <a:t>黑名单过滤是一种不安全的方式，黑名单定义了一系列不安全的扩展名，服务器端在接收文件后，与</a:t>
            </a:r>
            <a:endParaRPr lang="en-US" altLang="zh-CN" sz="1400">
              <a:latin typeface="微软雅黑" panose="020B0503020204020204" pitchFamily="34" charset="-122"/>
              <a:ea typeface="微软雅黑" panose="020B0503020204020204" pitchFamily="34" charset="-122"/>
            </a:endParaRPr>
          </a:p>
          <a:p>
            <a:pPr>
              <a:lnSpc>
                <a:spcPct val="200000"/>
              </a:lnSpc>
            </a:pPr>
            <a:r>
              <a:rPr lang="zh-CN" altLang="zh-CN" sz="1400">
                <a:latin typeface="微软雅黑" panose="020B0503020204020204" pitchFamily="34" charset="-122"/>
                <a:ea typeface="微软雅黑" panose="020B0503020204020204" pitchFamily="34" charset="-122"/>
              </a:rPr>
              <a:t>黑名单扩展名对比，如果发现文件扩展名与黑名单里的扩展名匹配，则认为文件不合法</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a:lnSpc>
                <a:spcPct val="200000"/>
              </a:lnSpc>
            </a:pPr>
            <a:endPar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方法：</a:t>
            </a:r>
            <a:endPar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lvl="0" fontAlgn="base">
              <a:lnSpc>
                <a:spcPct val="150000"/>
              </a:lnSpc>
            </a:pPr>
            <a:r>
              <a:rPr lang="en-US" altLang="zh-CN" sz="1600">
                <a:latin typeface="微软雅黑" panose="020B0503020204020204" pitchFamily="34" charset="-122"/>
                <a:ea typeface="微软雅黑" panose="020B0503020204020204" pitchFamily="34" charset="-122"/>
              </a:rPr>
              <a:t>1. </a:t>
            </a:r>
            <a:r>
              <a:rPr lang="zh-CN" altLang="zh-CN" sz="1600">
                <a:latin typeface="微软雅黑" panose="020B0503020204020204" pitchFamily="34" charset="-122"/>
                <a:ea typeface="微软雅黑" panose="020B0503020204020204" pitchFamily="34" charset="-122"/>
              </a:rPr>
              <a:t>攻击者可以从黑名单中找到</a:t>
            </a:r>
            <a:r>
              <a:rPr lang="en-US" altLang="zh-CN" sz="1600">
                <a:latin typeface="微软雅黑" panose="020B0503020204020204" pitchFamily="34" charset="-122"/>
                <a:ea typeface="微软雅黑" panose="020B0503020204020204" pitchFamily="34" charset="-122"/>
              </a:rPr>
              <a:t>web</a:t>
            </a:r>
            <a:r>
              <a:rPr lang="zh-CN" altLang="zh-CN" sz="1600">
                <a:latin typeface="微软雅黑" panose="020B0503020204020204" pitchFamily="34" charset="-122"/>
                <a:ea typeface="微软雅黑" panose="020B0503020204020204" pitchFamily="34" charset="-122"/>
              </a:rPr>
              <a:t>开发人员忽略的扩展名，如：</a:t>
            </a:r>
            <a:r>
              <a:rPr lang="en-US" altLang="zh-CN" sz="1600">
                <a:latin typeface="微软雅黑" panose="020B0503020204020204" pitchFamily="34" charset="-122"/>
                <a:ea typeface="微软雅黑" panose="020B0503020204020204" pitchFamily="34" charset="-122"/>
              </a:rPr>
              <a:t>cer</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2. </a:t>
            </a:r>
            <a:r>
              <a:rPr lang="zh-CN" altLang="zh-CN" sz="1600">
                <a:latin typeface="微软雅黑" panose="020B0503020204020204" pitchFamily="34" charset="-122"/>
                <a:ea typeface="微软雅黑" panose="020B0503020204020204" pitchFamily="34" charset="-122"/>
              </a:rPr>
              <a:t>文件扩展名大小写转换，</a:t>
            </a:r>
            <a:r>
              <a:rPr lang="en-US" altLang="zh-CN" sz="1600">
                <a:latin typeface="微软雅黑" panose="020B0503020204020204" pitchFamily="34" charset="-122"/>
                <a:ea typeface="微软雅黑" panose="020B0503020204020204" pitchFamily="34" charset="-122"/>
              </a:rPr>
              <a:t>aSp</a:t>
            </a:r>
            <a:r>
              <a:rPr lang="zh-CN" altLang="zh-CN"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phP</a:t>
            </a:r>
            <a:r>
              <a:rPr lang="zh-CN" altLang="zh-CN" sz="1600">
                <a:latin typeface="微软雅黑" panose="020B0503020204020204" pitchFamily="34" charset="-122"/>
                <a:ea typeface="微软雅黑" panose="020B0503020204020204" pitchFamily="34" charset="-122"/>
              </a:rPr>
              <a:t>，此类扩展名在</a:t>
            </a:r>
            <a:r>
              <a:rPr lang="en-US" altLang="zh-CN" sz="1600">
                <a:latin typeface="微软雅黑" panose="020B0503020204020204" pitchFamily="34" charset="-122"/>
                <a:ea typeface="微软雅黑" panose="020B0503020204020204" pitchFamily="34" charset="-122"/>
              </a:rPr>
              <a:t>Win</a:t>
            </a:r>
            <a:r>
              <a:rPr lang="zh-CN" altLang="zh-CN" sz="1600">
                <a:latin typeface="微软雅黑" panose="020B0503020204020204" pitchFamily="34" charset="-122"/>
                <a:ea typeface="微软雅黑" panose="020B0503020204020204" pitchFamily="34" charset="-122"/>
              </a:rPr>
              <a:t>平台依然会被</a:t>
            </a:r>
            <a:r>
              <a:rPr lang="en-US" altLang="zh-CN" sz="1600">
                <a:latin typeface="微软雅黑" panose="020B0503020204020204" pitchFamily="34" charset="-122"/>
                <a:ea typeface="微软雅黑" panose="020B0503020204020204" pitchFamily="34" charset="-122"/>
              </a:rPr>
              <a:t>web</a:t>
            </a:r>
            <a:r>
              <a:rPr lang="zh-CN" altLang="zh-CN" sz="1600">
                <a:latin typeface="微软雅黑" panose="020B0503020204020204" pitchFamily="34" charset="-122"/>
                <a:ea typeface="微软雅黑" panose="020B0503020204020204" pitchFamily="34" charset="-122"/>
              </a:rPr>
              <a:t>容器解析</a:t>
            </a:r>
          </a:p>
          <a:p>
            <a:pPr lvl="0" fontAlgn="base">
              <a:lnSpc>
                <a:spcPct val="150000"/>
              </a:lnSpc>
            </a:pPr>
            <a:r>
              <a:rPr lang="en-US" altLang="zh-CN" sz="1600">
                <a:latin typeface="微软雅黑" panose="020B0503020204020204" pitchFamily="34" charset="-122"/>
                <a:ea typeface="微软雅黑" panose="020B0503020204020204" pitchFamily="34" charset="-122"/>
              </a:rPr>
              <a:t>3. </a:t>
            </a:r>
            <a:r>
              <a:rPr lang="zh-CN" altLang="zh-CN" sz="1600">
                <a:latin typeface="微软雅黑" panose="020B0503020204020204" pitchFamily="34" charset="-122"/>
                <a:ea typeface="微软雅黑" panose="020B0503020204020204" pitchFamily="34" charset="-122"/>
              </a:rPr>
              <a:t>在</a:t>
            </a:r>
            <a:r>
              <a:rPr lang="en-US" altLang="zh-CN" sz="1600">
                <a:latin typeface="微软雅黑" panose="020B0503020204020204" pitchFamily="34" charset="-122"/>
                <a:ea typeface="微软雅黑" panose="020B0503020204020204" pitchFamily="34" charset="-122"/>
              </a:rPr>
              <a:t>Win</a:t>
            </a:r>
            <a:r>
              <a:rPr lang="zh-CN" altLang="zh-CN" sz="1600">
                <a:latin typeface="微软雅黑" panose="020B0503020204020204" pitchFamily="34" charset="-122"/>
                <a:ea typeface="微软雅黑" panose="020B0503020204020204" pitchFamily="34" charset="-122"/>
              </a:rPr>
              <a:t>系统下，如果文件名以</a:t>
            </a:r>
            <a:r>
              <a:rPr lang="en-US" altLang="zh-CN" sz="1600">
                <a:latin typeface="微软雅黑" panose="020B0503020204020204" pitchFamily="34" charset="-122"/>
                <a:ea typeface="微软雅黑" panose="020B0503020204020204" pitchFamily="34" charset="-122"/>
              </a:rPr>
              <a:t>“</a:t>
            </a:r>
            <a:r>
              <a:rPr lang="zh-CN" altLang="zh-CN"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a:t>
            </a:r>
            <a:r>
              <a:rPr lang="zh-CN" altLang="zh-CN" sz="1600">
                <a:latin typeface="微软雅黑" panose="020B0503020204020204" pitchFamily="34" charset="-122"/>
                <a:ea typeface="微软雅黑" panose="020B0503020204020204" pitchFamily="34" charset="-122"/>
              </a:rPr>
              <a:t>或者空格作为结尾，系统会自动去除</a:t>
            </a:r>
            <a:r>
              <a:rPr lang="en-US" altLang="zh-CN" sz="1600">
                <a:latin typeface="微软雅黑" panose="020B0503020204020204" pitchFamily="34" charset="-122"/>
                <a:ea typeface="微软雅黑" panose="020B0503020204020204" pitchFamily="34" charset="-122"/>
              </a:rPr>
              <a:t>“</a:t>
            </a:r>
            <a:r>
              <a:rPr lang="zh-CN" altLang="zh-CN"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a:t>
            </a:r>
            <a:r>
              <a:rPr lang="zh-CN" altLang="zh-CN" sz="1600">
                <a:latin typeface="微软雅黑" panose="020B0503020204020204" pitchFamily="34" charset="-122"/>
                <a:ea typeface="微软雅黑" panose="020B0503020204020204" pitchFamily="34" charset="-122"/>
              </a:rPr>
              <a:t>与空格，利用此特性也可以绕过黑名单验证。如：上传</a:t>
            </a:r>
            <a:r>
              <a:rPr lang="en-US" altLang="zh-CN" sz="1600">
                <a:latin typeface="微软雅黑" panose="020B0503020204020204" pitchFamily="34" charset="-122"/>
                <a:ea typeface="微软雅黑" panose="020B0503020204020204" pitchFamily="34" charset="-122"/>
              </a:rPr>
              <a:t>“asp.”</a:t>
            </a:r>
            <a:r>
              <a:rPr lang="zh-CN" altLang="zh-CN" sz="1600">
                <a:latin typeface="微软雅黑" panose="020B0503020204020204" pitchFamily="34" charset="-122"/>
                <a:ea typeface="微软雅黑" panose="020B0503020204020204" pitchFamily="34" charset="-122"/>
              </a:rPr>
              <a:t>或者</a:t>
            </a:r>
            <a:r>
              <a:rPr lang="en-US" altLang="zh-CN" sz="1600">
                <a:latin typeface="微软雅黑" panose="020B0503020204020204" pitchFamily="34" charset="-122"/>
                <a:ea typeface="微软雅黑" panose="020B0503020204020204" pitchFamily="34" charset="-122"/>
              </a:rPr>
              <a:t>“asp ”</a:t>
            </a:r>
            <a:r>
              <a:rPr lang="zh-CN" altLang="zh-CN" sz="1600">
                <a:latin typeface="微软雅黑" panose="020B0503020204020204" pitchFamily="34" charset="-122"/>
                <a:ea typeface="微软雅黑" panose="020B0503020204020204" pitchFamily="34" charset="-122"/>
              </a:rPr>
              <a:t>服务器端接收文件名后在写文件操作时，</a:t>
            </a:r>
            <a:r>
              <a:rPr lang="en-US" altLang="zh-CN" sz="1600">
                <a:latin typeface="微软雅黑" panose="020B0503020204020204" pitchFamily="34" charset="-122"/>
                <a:ea typeface="微软雅黑" panose="020B0503020204020204" pitchFamily="34" charset="-122"/>
              </a:rPr>
              <a:t>Windows</a:t>
            </a:r>
            <a:r>
              <a:rPr lang="zh-CN" altLang="zh-CN" sz="1600">
                <a:latin typeface="微软雅黑" panose="020B0503020204020204" pitchFamily="34" charset="-122"/>
                <a:ea typeface="微软雅黑" panose="020B0503020204020204" pitchFamily="34" charset="-122"/>
              </a:rPr>
              <a:t>将会自动去除小数点和空格</a:t>
            </a:r>
            <a:endParaRPr lang="en-US" altLang="zh-CN" sz="1600">
              <a:latin typeface="微软雅黑" panose="020B0503020204020204" pitchFamily="34" charset="-122"/>
              <a:ea typeface="微软雅黑" panose="020B0503020204020204" pitchFamily="34" charset="-122"/>
            </a:endParaRPr>
          </a:p>
          <a:p>
            <a:pPr lvl="0" fontAlgn="base">
              <a:lnSpc>
                <a:spcPct val="150000"/>
              </a:lnSpc>
            </a:pPr>
            <a:r>
              <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4. %00</a:t>
            </a:r>
            <a:r>
              <a:rPr kumimoji="1" lang="zh-CN" altLang="en-US"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截断</a:t>
            </a:r>
            <a:endPar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95242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绕过上传漏洞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kumimoji="1" lang="zh-CN" altLang="en-US" sz="2000" b="1">
                <a:solidFill>
                  <a:schemeClr val="tx1">
                    <a:lumMod val="95000"/>
                    <a:lumOff val="5000"/>
                  </a:schemeClr>
                </a:solidFill>
                <a:latin typeface="微软雅黑"/>
                <a:ea typeface="微软雅黑"/>
                <a:cs typeface="微软雅黑"/>
              </a:rPr>
              <a:t>服务端验证</a:t>
            </a:r>
            <a:endParaRPr kumimoji="1" lang="en-US" altLang="zh-CN" sz="2000" b="1">
              <a:solidFill>
                <a:schemeClr val="tx1">
                  <a:lumMod val="95000"/>
                  <a:lumOff val="5000"/>
                </a:schemeClr>
              </a:solidFill>
              <a:latin typeface="微软雅黑"/>
              <a:ea typeface="微软雅黑"/>
              <a:cs typeface="微软雅黑"/>
            </a:endParaRPr>
          </a:p>
          <a:p>
            <a:pPr>
              <a:lnSpc>
                <a:spcPct val="200000"/>
              </a:lnSpc>
            </a:pPr>
            <a:r>
              <a:rPr kumimoji="1" lang="zh-CN" altLang="en-US" sz="1400">
                <a:solidFill>
                  <a:schemeClr val="tx1">
                    <a:lumMod val="95000"/>
                    <a:lumOff val="5000"/>
                  </a:schemeClr>
                </a:solidFill>
                <a:latin typeface="微软雅黑"/>
                <a:ea typeface="微软雅黑"/>
                <a:cs typeface="微软雅黑"/>
              </a:rPr>
              <a:t>白名单验证</a:t>
            </a:r>
            <a:endParaRPr kumimoji="1" lang="en-US" altLang="zh-CN" sz="1400">
              <a:solidFill>
                <a:schemeClr val="tx1">
                  <a:lumMod val="95000"/>
                  <a:lumOff val="5000"/>
                </a:schemeClr>
              </a:solidFill>
              <a:latin typeface="微软雅黑"/>
              <a:ea typeface="微软雅黑"/>
              <a:cs typeface="微软雅黑"/>
            </a:endParaRPr>
          </a:p>
          <a:p>
            <a:pPr>
              <a:lnSpc>
                <a:spcPct val="200000"/>
              </a:lnSpc>
            </a:pPr>
            <a:endParaRPr kumimoji="1" lang="en-US" altLang="zh-CN" sz="1400">
              <a:solidFill>
                <a:schemeClr val="tx1">
                  <a:lumMod val="95000"/>
                  <a:lumOff val="5000"/>
                </a:schemeClr>
              </a:solidFill>
              <a:latin typeface="微软雅黑"/>
              <a:ea typeface="微软雅黑"/>
              <a:cs typeface="微软雅黑"/>
            </a:endParaRPr>
          </a:p>
          <a:p>
            <a:pPr>
              <a:lnSpc>
                <a:spcPct val="200000"/>
              </a:lnSpc>
            </a:pPr>
            <a:r>
              <a:rPr lang="zh-CN" altLang="zh-CN" sz="1400">
                <a:latin typeface="微软雅黑" panose="020B0503020204020204" pitchFamily="34" charset="-122"/>
                <a:ea typeface="微软雅黑" panose="020B0503020204020204" pitchFamily="34" charset="-122"/>
              </a:rPr>
              <a:t>白名单的过滤方式与黑名单恰恰相反，黑名单是定义不允许上传的文件扩展名，而白名单则是定义允许上传的扩展名，白名单拥有比黑名单更好的防御机制</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a:lnSpc>
                <a:spcPct val="200000"/>
              </a:lnSpc>
            </a:pPr>
            <a:endPar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方法：</a:t>
            </a:r>
            <a:endPar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marL="342900" indent="-342900">
              <a:lnSpc>
                <a:spcPct val="200000"/>
              </a:lnSpc>
              <a:buAutoNum type="arabicPeriod"/>
            </a:pP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配合解析漏洞</a:t>
            </a:r>
            <a:endPar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endPar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例如：</a:t>
            </a:r>
            <a:r>
              <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WEB</a:t>
            </a: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容器是</a:t>
            </a:r>
            <a:r>
              <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IIS6.0</a:t>
            </a: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，上传验证为白名单的</a:t>
            </a:r>
            <a:r>
              <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JPG</a:t>
            </a: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格式，</a:t>
            </a:r>
            <a:r>
              <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test.asp;test.jpg</a:t>
            </a: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就可以通过验证，但</a:t>
            </a:r>
            <a:r>
              <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IIS6.0</a:t>
            </a: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却会把文件当成</a:t>
            </a:r>
            <a:r>
              <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test.asp</a:t>
            </a:r>
            <a:r>
              <a:rPr kumimoji="1"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微软雅黑"/>
              </a:rPr>
              <a:t>脚本来执行。</a:t>
            </a:r>
            <a:endParaRPr kumimoji="1"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418889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chemeClr val="tx2">
                    <a:lumMod val="60000"/>
                    <a:lumOff val="40000"/>
                  </a:schemeClr>
                </a:solidFill>
                <a:latin typeface="微软雅黑"/>
                <a:ea typeface="微软雅黑"/>
                <a:cs typeface="微软雅黑"/>
              </a:rPr>
              <a:t>目录</a:t>
            </a:r>
            <a:endParaRPr kumimoji="1" lang="zh-CN" altLang="en-US" sz="2800" dirty="0">
              <a:solidFill>
                <a:schemeClr val="tx2">
                  <a:lumMod val="60000"/>
                  <a:lumOff val="40000"/>
                </a:schemeClr>
              </a:solidFill>
              <a:latin typeface="微软雅黑"/>
              <a:ea typeface="微软雅黑"/>
              <a:cs typeface="微软雅黑"/>
            </a:endParaRPr>
          </a:p>
        </p:txBody>
      </p:sp>
      <p:graphicFrame>
        <p:nvGraphicFramePr>
          <p:cNvPr id="2" name="图示 1"/>
          <p:cNvGraphicFramePr/>
          <p:nvPr>
            <p:extLst>
              <p:ext uri="{D42A27DB-BD31-4B8C-83A1-F6EECF244321}">
                <p14:modId xmlns:p14="http://schemas.microsoft.com/office/powerpoint/2010/main" val="4115075146"/>
              </p:ext>
            </p:extLst>
          </p:nvPr>
        </p:nvGraphicFramePr>
        <p:xfrm>
          <a:off x="468313" y="1096171"/>
          <a:ext cx="8207375" cy="52363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38213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绕过上传漏洞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kumimoji="1" lang="zh-CN" altLang="en-US" sz="2000" b="1">
                <a:solidFill>
                  <a:schemeClr val="tx1">
                    <a:lumMod val="95000"/>
                    <a:lumOff val="5000"/>
                  </a:schemeClr>
                </a:solidFill>
                <a:latin typeface="微软雅黑"/>
                <a:ea typeface="微软雅黑"/>
                <a:cs typeface="微软雅黑"/>
              </a:rPr>
              <a:t>服务端验证</a:t>
            </a:r>
            <a:endParaRPr kumimoji="1" lang="en-US" altLang="zh-CN" sz="2000" b="1">
              <a:solidFill>
                <a:schemeClr val="tx1">
                  <a:lumMod val="95000"/>
                  <a:lumOff val="5000"/>
                </a:schemeClr>
              </a:solidFill>
              <a:latin typeface="微软雅黑"/>
              <a:ea typeface="微软雅黑"/>
              <a:cs typeface="微软雅黑"/>
            </a:endParaRPr>
          </a:p>
          <a:p>
            <a:pPr>
              <a:lnSpc>
                <a:spcPct val="200000"/>
              </a:lnSpc>
            </a:pPr>
            <a:r>
              <a:rPr kumimoji="1" lang="en-US" altLang="zh-CN" sz="1400">
                <a:solidFill>
                  <a:schemeClr val="tx1">
                    <a:lumMod val="95000"/>
                    <a:lumOff val="5000"/>
                  </a:schemeClr>
                </a:solidFill>
                <a:latin typeface="微软雅黑"/>
                <a:ea typeface="微软雅黑"/>
                <a:cs typeface="微软雅黑"/>
              </a:rPr>
              <a:t>MIME</a:t>
            </a:r>
            <a:r>
              <a:rPr kumimoji="1" lang="zh-CN" altLang="en-US" sz="1400">
                <a:solidFill>
                  <a:schemeClr val="tx1">
                    <a:lumMod val="95000"/>
                    <a:lumOff val="5000"/>
                  </a:schemeClr>
                </a:solidFill>
                <a:latin typeface="微软雅黑"/>
                <a:ea typeface="微软雅黑"/>
                <a:cs typeface="微软雅黑"/>
              </a:rPr>
              <a:t>验证</a:t>
            </a:r>
            <a:endParaRPr kumimoji="1" lang="en-US" altLang="zh-CN" sz="1400">
              <a:solidFill>
                <a:schemeClr val="tx1">
                  <a:lumMod val="95000"/>
                  <a:lumOff val="5000"/>
                </a:schemeClr>
              </a:solidFill>
              <a:latin typeface="微软雅黑"/>
              <a:ea typeface="微软雅黑"/>
              <a:cs typeface="微软雅黑"/>
            </a:endParaRPr>
          </a:p>
          <a:p>
            <a:pPr>
              <a:lnSpc>
                <a:spcPct val="200000"/>
              </a:lnSpc>
            </a:pPr>
            <a:endParaRPr kumimoji="1" lang="en-US" altLang="zh-CN" sz="1400">
              <a:solidFill>
                <a:schemeClr val="tx1">
                  <a:lumMod val="95000"/>
                  <a:lumOff val="5000"/>
                </a:schemeClr>
              </a:solidFill>
              <a:latin typeface="微软雅黑"/>
              <a:ea typeface="微软雅黑"/>
              <a:cs typeface="微软雅黑"/>
            </a:endParaRPr>
          </a:p>
          <a:p>
            <a:pPr>
              <a:lnSpc>
                <a:spcPct val="150000"/>
              </a:lnSpc>
            </a:pPr>
            <a:r>
              <a:rPr lang="en-US" altLang="zh-CN" sz="1600">
                <a:latin typeface="微软雅黑" panose="020B0503020204020204" pitchFamily="34" charset="-122"/>
                <a:ea typeface="微软雅黑" panose="020B0503020204020204" pitchFamily="34" charset="-122"/>
              </a:rPr>
              <a:t>MIME</a:t>
            </a:r>
            <a:r>
              <a:rPr lang="zh-CN" altLang="zh-CN" sz="1600">
                <a:latin typeface="微软雅黑" panose="020B0503020204020204" pitchFamily="34" charset="-122"/>
                <a:ea typeface="微软雅黑" panose="020B0503020204020204" pitchFamily="34" charset="-122"/>
              </a:rPr>
              <a:t>类型用来设定某种扩展名文件的打开方式，当具有该扩展名的文件被访问时，浏览器会自动使用指定的应用程序来打开。如</a:t>
            </a:r>
            <a:r>
              <a:rPr lang="en-US" altLang="zh-CN" sz="1600">
                <a:latin typeface="微软雅黑" panose="020B0503020204020204" pitchFamily="34" charset="-122"/>
                <a:ea typeface="微软雅黑" panose="020B0503020204020204" pitchFamily="34" charset="-122"/>
              </a:rPr>
              <a:t>GIF</a:t>
            </a:r>
            <a:r>
              <a:rPr lang="zh-CN" altLang="zh-CN" sz="1600">
                <a:latin typeface="微软雅黑" panose="020B0503020204020204" pitchFamily="34" charset="-122"/>
                <a:ea typeface="微软雅黑" panose="020B0503020204020204" pitchFamily="34" charset="-122"/>
              </a:rPr>
              <a:t>图片</a:t>
            </a:r>
            <a:r>
              <a:rPr lang="en-US" altLang="zh-CN" sz="1600">
                <a:latin typeface="微软雅黑" panose="020B0503020204020204" pitchFamily="34" charset="-122"/>
                <a:ea typeface="微软雅黑" panose="020B0503020204020204" pitchFamily="34" charset="-122"/>
              </a:rPr>
              <a:t>MIME</a:t>
            </a:r>
            <a:r>
              <a:rPr lang="zh-CN" altLang="zh-CN" sz="1600">
                <a:latin typeface="微软雅黑" panose="020B0503020204020204" pitchFamily="34" charset="-122"/>
                <a:ea typeface="微软雅黑" panose="020B0503020204020204" pitchFamily="34" charset="-122"/>
              </a:rPr>
              <a:t>为</a:t>
            </a:r>
            <a:r>
              <a:rPr lang="en-US" altLang="zh-CN" sz="1600">
                <a:latin typeface="微软雅黑" panose="020B0503020204020204" pitchFamily="34" charset="-122"/>
                <a:ea typeface="微软雅黑" panose="020B0503020204020204" pitchFamily="34" charset="-122"/>
              </a:rPr>
              <a:t>image/gif, CSS</a:t>
            </a:r>
            <a:r>
              <a:rPr lang="zh-CN" altLang="zh-CN" sz="1600">
                <a:latin typeface="微软雅黑" panose="020B0503020204020204" pitchFamily="34" charset="-122"/>
                <a:ea typeface="微软雅黑" panose="020B0503020204020204" pitchFamily="34" charset="-122"/>
              </a:rPr>
              <a:t>文件</a:t>
            </a:r>
            <a:r>
              <a:rPr lang="en-US" altLang="zh-CN" sz="1600">
                <a:latin typeface="微软雅黑" panose="020B0503020204020204" pitchFamily="34" charset="-122"/>
                <a:ea typeface="微软雅黑" panose="020B0503020204020204" pitchFamily="34" charset="-122"/>
              </a:rPr>
              <a:t>MIME</a:t>
            </a:r>
            <a:r>
              <a:rPr lang="zh-CN" altLang="zh-CN" sz="1600">
                <a:latin typeface="微软雅黑" panose="020B0503020204020204" pitchFamily="34" charset="-122"/>
                <a:ea typeface="微软雅黑" panose="020B0503020204020204" pitchFamily="34" charset="-122"/>
              </a:rPr>
              <a:t>类型为</a:t>
            </a:r>
            <a:r>
              <a:rPr lang="en-US" altLang="zh-CN" sz="1600">
                <a:latin typeface="微软雅黑" panose="020B0503020204020204" pitchFamily="34" charset="-122"/>
                <a:ea typeface="微软雅黑" panose="020B0503020204020204" pitchFamily="34" charset="-122"/>
              </a:rPr>
              <a:t>text/css</a:t>
            </a:r>
            <a:r>
              <a:rPr lang="zh-CN" altLang="zh-CN" sz="1600">
                <a:latin typeface="微软雅黑" panose="020B0503020204020204" pitchFamily="34" charset="-122"/>
                <a:ea typeface="微软雅黑" panose="020B0503020204020204" pitchFamily="34" charset="-122"/>
              </a:rPr>
              <a:t>。上传时，</a:t>
            </a:r>
            <a:r>
              <a:rPr lang="zh-CN" altLang="en-US" sz="1600">
                <a:latin typeface="微软雅黑" panose="020B0503020204020204" pitchFamily="34" charset="-122"/>
                <a:ea typeface="微软雅黑" panose="020B0503020204020204" pitchFamily="34" charset="-122"/>
              </a:rPr>
              <a:t>程序会对</a:t>
            </a:r>
            <a:r>
              <a:rPr lang="zh-CN" altLang="zh-CN" sz="1600">
                <a:latin typeface="微软雅黑" panose="020B0503020204020204" pitchFamily="34" charset="-122"/>
                <a:ea typeface="微软雅黑" panose="020B0503020204020204" pitchFamily="34" charset="-122"/>
              </a:rPr>
              <a:t>文件</a:t>
            </a:r>
            <a:r>
              <a:rPr lang="en-US" altLang="zh-CN" sz="1600">
                <a:latin typeface="微软雅黑" panose="020B0503020204020204" pitchFamily="34" charset="-122"/>
                <a:ea typeface="微软雅黑" panose="020B0503020204020204" pitchFamily="34" charset="-122"/>
              </a:rPr>
              <a:t>MIME</a:t>
            </a:r>
            <a:r>
              <a:rPr lang="zh-CN" altLang="zh-CN" sz="1600">
                <a:latin typeface="微软雅黑" panose="020B0503020204020204" pitchFamily="34" charset="-122"/>
                <a:ea typeface="微软雅黑" panose="020B0503020204020204" pitchFamily="34" charset="-122"/>
              </a:rPr>
              <a:t>类型做验证</a:t>
            </a:r>
            <a:r>
              <a:rPr lang="zh-CN" altLang="en-US"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a:lnSpc>
                <a:spcPct val="150000"/>
              </a:lnSpc>
            </a:pPr>
            <a:endPar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r>
              <a:rPr kumimoji="1" lang="zh-CN" altLang="en-US"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方法：</a:t>
            </a:r>
            <a:endPar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r>
              <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1. </a:t>
            </a:r>
            <a:r>
              <a:rPr kumimoji="1" lang="zh-CN" altLang="en-US"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修改</a:t>
            </a:r>
            <a:r>
              <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HTTP</a:t>
            </a:r>
            <a:r>
              <a:rPr kumimoji="1" lang="zh-CN" altLang="en-US"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请求中的</a:t>
            </a:r>
            <a:r>
              <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 Content-Type</a:t>
            </a:r>
            <a:r>
              <a:rPr kumimoji="1" lang="zh-CN" altLang="en-US"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。如修改为：</a:t>
            </a:r>
            <a:r>
              <a:rPr kumimoji="1" lang="en-US" altLang="zh-CN" sz="1600">
                <a:solidFill>
                  <a:schemeClr val="tx1">
                    <a:lumMod val="95000"/>
                    <a:lumOff val="5000"/>
                  </a:schemeClr>
                </a:solidFill>
                <a:latin typeface="微软雅黑" panose="020B0503020204020204" pitchFamily="34" charset="-122"/>
                <a:ea typeface="微软雅黑" panose="020B0503020204020204" pitchFamily="34" charset="-122"/>
                <a:cs typeface="微软雅黑"/>
              </a:rPr>
              <a:t>image/jpeg</a:t>
            </a:r>
            <a:endParaRPr kumimoji="1" lang="zh-CN" altLang="en-US" sz="160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20484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绕过上传漏洞</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kumimoji="1" lang="zh-CN" altLang="en-US" sz="2000" b="1">
                <a:solidFill>
                  <a:schemeClr val="tx1">
                    <a:lumMod val="95000"/>
                    <a:lumOff val="5000"/>
                  </a:schemeClr>
                </a:solidFill>
                <a:latin typeface="微软雅黑"/>
                <a:ea typeface="微软雅黑"/>
                <a:cs typeface="微软雅黑"/>
              </a:rPr>
              <a:t>服务端验证</a:t>
            </a:r>
          </a:p>
          <a:p>
            <a:pPr>
              <a:lnSpc>
                <a:spcPct val="200000"/>
              </a:lnSpc>
            </a:pPr>
            <a:r>
              <a:rPr kumimoji="1" lang="zh-CN" altLang="en-US" sz="1400">
                <a:solidFill>
                  <a:schemeClr val="tx1">
                    <a:lumMod val="95000"/>
                    <a:lumOff val="5000"/>
                  </a:schemeClr>
                </a:solidFill>
                <a:latin typeface="微软雅黑"/>
                <a:ea typeface="微软雅黑"/>
                <a:cs typeface="微软雅黑"/>
              </a:rPr>
              <a:t>针对特定编辑器版本的上传漏洞</a:t>
            </a:r>
            <a:endParaRPr kumimoji="1" lang="en-US" altLang="zh-CN" sz="1400">
              <a:solidFill>
                <a:schemeClr val="tx1">
                  <a:lumMod val="95000"/>
                  <a:lumOff val="5000"/>
                </a:schemeClr>
              </a:solidFill>
              <a:latin typeface="微软雅黑"/>
              <a:ea typeface="微软雅黑"/>
              <a:cs typeface="微软雅黑"/>
            </a:endParaRPr>
          </a:p>
          <a:p>
            <a:pPr>
              <a:lnSpc>
                <a:spcPct val="200000"/>
              </a:lnSpc>
            </a:pPr>
            <a:endParaRPr kumimoji="1" lang="en-US" altLang="zh-CN" sz="1400">
              <a:solidFill>
                <a:schemeClr val="tx1">
                  <a:lumMod val="95000"/>
                  <a:lumOff val="5000"/>
                </a:schemeClr>
              </a:solidFill>
              <a:latin typeface="微软雅黑"/>
              <a:ea typeface="微软雅黑"/>
              <a:cs typeface="微软雅黑"/>
            </a:endParaRPr>
          </a:p>
          <a:p>
            <a:pPr>
              <a:lnSpc>
                <a:spcPct val="200000"/>
              </a:lnSpc>
            </a:pPr>
            <a:r>
              <a:rPr kumimoji="1" lang="zh-CN" altLang="en-US" sz="1400">
                <a:solidFill>
                  <a:schemeClr val="tx1">
                    <a:lumMod val="95000"/>
                    <a:lumOff val="5000"/>
                  </a:schemeClr>
                </a:solidFill>
                <a:latin typeface="微软雅黑"/>
                <a:ea typeface="微软雅黑"/>
                <a:cs typeface="微软雅黑"/>
              </a:rPr>
              <a:t>方法：</a:t>
            </a:r>
            <a:endParaRPr kumimoji="1" lang="en-US" altLang="zh-CN" sz="1400">
              <a:solidFill>
                <a:schemeClr val="tx1">
                  <a:lumMod val="95000"/>
                  <a:lumOff val="5000"/>
                </a:schemeClr>
              </a:solidFill>
              <a:latin typeface="微软雅黑"/>
              <a:ea typeface="微软雅黑"/>
              <a:cs typeface="微软雅黑"/>
            </a:endParaRPr>
          </a:p>
          <a:p>
            <a:pPr>
              <a:lnSpc>
                <a:spcPct val="200000"/>
              </a:lnSpc>
            </a:pPr>
            <a:r>
              <a:rPr kumimoji="1" lang="en-US" altLang="zh-CN" sz="1400">
                <a:solidFill>
                  <a:schemeClr val="tx1">
                    <a:lumMod val="95000"/>
                    <a:lumOff val="5000"/>
                  </a:schemeClr>
                </a:solidFill>
                <a:latin typeface="微软雅黑"/>
                <a:ea typeface="微软雅黑"/>
                <a:cs typeface="微软雅黑"/>
              </a:rPr>
              <a:t>1. </a:t>
            </a:r>
            <a:r>
              <a:rPr kumimoji="1" lang="zh-CN" altLang="en-US" sz="1400">
                <a:solidFill>
                  <a:schemeClr val="tx1">
                    <a:lumMod val="95000"/>
                    <a:lumOff val="5000"/>
                  </a:schemeClr>
                </a:solidFill>
                <a:latin typeface="微软雅黑"/>
                <a:ea typeface="微软雅黑"/>
                <a:cs typeface="微软雅黑"/>
              </a:rPr>
              <a:t>参考整理的课件文档。</a:t>
            </a:r>
            <a:endParaRPr kumimoji="1" lang="en-US" altLang="zh-CN" sz="140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1235651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3881257887"/>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46083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漏洞修复</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en-US" altLang="zh-CN" sz="1400" b="1">
              <a:solidFill>
                <a:schemeClr val="tx1">
                  <a:lumMod val="95000"/>
                  <a:lumOff val="5000"/>
                </a:schemeClr>
              </a:solidFill>
              <a:latin typeface="微软雅黑"/>
              <a:ea typeface="微软雅黑"/>
              <a:cs typeface="微软雅黑"/>
            </a:endParaRPr>
          </a:p>
          <a:p>
            <a:r>
              <a:rPr kumimoji="1" lang="en-US" altLang="zh-CN" sz="1400" b="1">
                <a:solidFill>
                  <a:schemeClr val="tx1">
                    <a:lumMod val="95000"/>
                    <a:lumOff val="5000"/>
                  </a:schemeClr>
                </a:solidFill>
                <a:latin typeface="微软雅黑"/>
                <a:ea typeface="微软雅黑"/>
                <a:cs typeface="微软雅黑"/>
              </a:rPr>
              <a:t>1. </a:t>
            </a:r>
            <a:r>
              <a:rPr kumimoji="1" lang="zh-CN" altLang="en-US" sz="1400" b="1">
                <a:solidFill>
                  <a:schemeClr val="tx1">
                    <a:lumMod val="95000"/>
                    <a:lumOff val="5000"/>
                  </a:schemeClr>
                </a:solidFill>
                <a:latin typeface="微软雅黑"/>
                <a:ea typeface="微软雅黑"/>
                <a:cs typeface="微软雅黑"/>
              </a:rPr>
              <a:t>服务器配置不当</a:t>
            </a:r>
          </a:p>
          <a:p>
            <a:r>
              <a:rPr kumimoji="1" lang="zh-CN" altLang="en-US" sz="1400">
                <a:solidFill>
                  <a:schemeClr val="tx1">
                    <a:lumMod val="95000"/>
                    <a:lumOff val="5000"/>
                  </a:schemeClr>
                </a:solidFill>
                <a:latin typeface="微软雅黑"/>
                <a:ea typeface="微软雅黑"/>
                <a:cs typeface="微软雅黑"/>
              </a:rPr>
              <a:t>重新配置好服务器。</a:t>
            </a:r>
          </a:p>
          <a:p>
            <a:r>
              <a:rPr kumimoji="1" lang="zh-CN" altLang="en-US" sz="1400">
                <a:solidFill>
                  <a:schemeClr val="tx1">
                    <a:lumMod val="95000"/>
                    <a:lumOff val="5000"/>
                  </a:schemeClr>
                </a:solidFill>
                <a:latin typeface="微软雅黑"/>
                <a:ea typeface="微软雅黑"/>
                <a:cs typeface="微软雅黑"/>
              </a:rPr>
              <a:t>服务器</a:t>
            </a:r>
            <a:r>
              <a:rPr kumimoji="1" lang="en-US" altLang="zh-CN" sz="1400">
                <a:solidFill>
                  <a:schemeClr val="tx1">
                    <a:lumMod val="95000"/>
                    <a:lumOff val="5000"/>
                  </a:schemeClr>
                </a:solidFill>
                <a:latin typeface="微软雅黑"/>
                <a:ea typeface="微软雅黑"/>
                <a:cs typeface="微软雅黑"/>
              </a:rPr>
              <a:t>PUT</a:t>
            </a:r>
            <a:r>
              <a:rPr kumimoji="1" lang="zh-CN" altLang="en-US" sz="1400">
                <a:solidFill>
                  <a:schemeClr val="tx1">
                    <a:lumMod val="95000"/>
                    <a:lumOff val="5000"/>
                  </a:schemeClr>
                </a:solidFill>
                <a:latin typeface="微软雅黑"/>
                <a:ea typeface="微软雅黑"/>
                <a:cs typeface="微软雅黑"/>
              </a:rPr>
              <a:t>方法配置不当可参见</a:t>
            </a:r>
            <a:r>
              <a:rPr kumimoji="1" lang="en-US" altLang="zh-CN" sz="1400">
                <a:solidFill>
                  <a:schemeClr val="tx1">
                    <a:lumMod val="95000"/>
                    <a:lumOff val="5000"/>
                  </a:schemeClr>
                </a:solidFill>
                <a:latin typeface="微软雅黑"/>
                <a:ea typeface="微软雅黑"/>
                <a:cs typeface="微软雅黑"/>
              </a:rPr>
              <a:t>HTTP</a:t>
            </a:r>
            <a:r>
              <a:rPr kumimoji="1" lang="zh-CN" altLang="en-US" sz="1400">
                <a:solidFill>
                  <a:schemeClr val="tx1">
                    <a:lumMod val="95000"/>
                    <a:lumOff val="5000"/>
                  </a:schemeClr>
                </a:solidFill>
                <a:latin typeface="微软雅黑"/>
                <a:ea typeface="微软雅黑"/>
                <a:cs typeface="微软雅黑"/>
              </a:rPr>
              <a:t>请求方法（</a:t>
            </a:r>
            <a:r>
              <a:rPr kumimoji="1" lang="en-US" altLang="zh-CN" sz="1400">
                <a:solidFill>
                  <a:schemeClr val="tx1">
                    <a:lumMod val="95000"/>
                    <a:lumOff val="5000"/>
                  </a:schemeClr>
                </a:solidFill>
                <a:latin typeface="微软雅黑"/>
                <a:ea typeface="微软雅黑"/>
                <a:cs typeface="微软雅黑"/>
              </a:rPr>
              <a:t>PUT</a:t>
            </a:r>
            <a:r>
              <a:rPr kumimoji="1" lang="zh-CN" altLang="en-US" sz="1400">
                <a:solidFill>
                  <a:schemeClr val="tx1">
                    <a:lumMod val="95000"/>
                    <a:lumOff val="5000"/>
                  </a:schemeClr>
                </a:solidFill>
                <a:latin typeface="微软雅黑"/>
                <a:ea typeface="微软雅黑"/>
                <a:cs typeface="微软雅黑"/>
              </a:rPr>
              <a:t>）。</a:t>
            </a:r>
          </a:p>
          <a:p>
            <a:endParaRPr kumimoji="1" lang="zh-CN" altLang="en-US" sz="1400">
              <a:solidFill>
                <a:schemeClr val="tx1">
                  <a:lumMod val="95000"/>
                  <a:lumOff val="5000"/>
                </a:schemeClr>
              </a:solidFill>
              <a:latin typeface="微软雅黑"/>
              <a:ea typeface="微软雅黑"/>
              <a:cs typeface="微软雅黑"/>
            </a:endParaRPr>
          </a:p>
          <a:p>
            <a:r>
              <a:rPr kumimoji="1" lang="en-US" altLang="zh-CN" sz="1400" b="1">
                <a:solidFill>
                  <a:schemeClr val="tx1">
                    <a:lumMod val="95000"/>
                    <a:lumOff val="5000"/>
                  </a:schemeClr>
                </a:solidFill>
                <a:latin typeface="微软雅黑"/>
                <a:ea typeface="微软雅黑"/>
                <a:cs typeface="微软雅黑"/>
              </a:rPr>
              <a:t>2. </a:t>
            </a:r>
            <a:r>
              <a:rPr kumimoji="1" lang="zh-CN" altLang="en-US" sz="1400" b="1">
                <a:solidFill>
                  <a:schemeClr val="tx1">
                    <a:lumMod val="95000"/>
                    <a:lumOff val="5000"/>
                  </a:schemeClr>
                </a:solidFill>
                <a:latin typeface="微软雅黑"/>
                <a:ea typeface="微软雅黑"/>
                <a:cs typeface="微软雅黑"/>
              </a:rPr>
              <a:t>开源编辑器上传漏洞</a:t>
            </a:r>
          </a:p>
          <a:p>
            <a:r>
              <a:rPr kumimoji="1" lang="zh-CN" altLang="en-US" sz="1400">
                <a:solidFill>
                  <a:schemeClr val="tx1">
                    <a:lumMod val="95000"/>
                    <a:lumOff val="5000"/>
                  </a:schemeClr>
                </a:solidFill>
                <a:latin typeface="微软雅黑"/>
                <a:ea typeface="微软雅黑"/>
                <a:cs typeface="微软雅黑"/>
              </a:rPr>
              <a:t>若新版编辑器已修复漏洞，请更新编辑器版本。</a:t>
            </a:r>
          </a:p>
          <a:p>
            <a:endParaRPr kumimoji="1" lang="zh-CN" altLang="en-US" sz="1400">
              <a:solidFill>
                <a:schemeClr val="tx1">
                  <a:lumMod val="95000"/>
                  <a:lumOff val="5000"/>
                </a:schemeClr>
              </a:solidFill>
              <a:latin typeface="微软雅黑"/>
              <a:ea typeface="微软雅黑"/>
              <a:cs typeface="微软雅黑"/>
            </a:endParaRPr>
          </a:p>
          <a:p>
            <a:r>
              <a:rPr kumimoji="1" lang="en-US" altLang="zh-CN" sz="1400" b="1">
                <a:solidFill>
                  <a:schemeClr val="tx1">
                    <a:lumMod val="95000"/>
                    <a:lumOff val="5000"/>
                  </a:schemeClr>
                </a:solidFill>
                <a:latin typeface="微软雅黑"/>
                <a:ea typeface="微软雅黑"/>
                <a:cs typeface="微软雅黑"/>
              </a:rPr>
              <a:t>3. </a:t>
            </a:r>
            <a:r>
              <a:rPr kumimoji="1" lang="zh-CN" altLang="en-US" sz="1400" b="1">
                <a:solidFill>
                  <a:schemeClr val="tx1">
                    <a:lumMod val="95000"/>
                    <a:lumOff val="5000"/>
                  </a:schemeClr>
                </a:solidFill>
                <a:latin typeface="微软雅黑"/>
                <a:ea typeface="微软雅黑"/>
                <a:cs typeface="微软雅黑"/>
              </a:rPr>
              <a:t>本地文件上传限制被绕过</a:t>
            </a:r>
          </a:p>
          <a:p>
            <a:r>
              <a:rPr kumimoji="1" lang="zh-CN" altLang="en-US" sz="1400">
                <a:solidFill>
                  <a:schemeClr val="tx1">
                    <a:lumMod val="95000"/>
                    <a:lumOff val="5000"/>
                  </a:schemeClr>
                </a:solidFill>
                <a:latin typeface="微软雅黑"/>
                <a:ea typeface="微软雅黑"/>
                <a:cs typeface="微软雅黑"/>
              </a:rPr>
              <a:t>在服务器后端对上传的文件进行过滤。</a:t>
            </a:r>
          </a:p>
          <a:p>
            <a:endParaRPr kumimoji="1" lang="zh-CN" altLang="en-US" sz="1400">
              <a:solidFill>
                <a:schemeClr val="tx1">
                  <a:lumMod val="95000"/>
                  <a:lumOff val="5000"/>
                </a:schemeClr>
              </a:solidFill>
              <a:latin typeface="微软雅黑"/>
              <a:ea typeface="微软雅黑"/>
              <a:cs typeface="微软雅黑"/>
            </a:endParaRPr>
          </a:p>
          <a:p>
            <a:r>
              <a:rPr kumimoji="1" lang="en-US" altLang="zh-CN" sz="1400" b="1">
                <a:solidFill>
                  <a:schemeClr val="tx1">
                    <a:lumMod val="95000"/>
                    <a:lumOff val="5000"/>
                  </a:schemeClr>
                </a:solidFill>
                <a:latin typeface="微软雅黑"/>
                <a:ea typeface="微软雅黑"/>
                <a:cs typeface="微软雅黑"/>
              </a:rPr>
              <a:t>4. </a:t>
            </a:r>
            <a:r>
              <a:rPr kumimoji="1" lang="zh-CN" altLang="en-US" sz="1400" b="1">
                <a:solidFill>
                  <a:schemeClr val="tx1">
                    <a:lumMod val="95000"/>
                    <a:lumOff val="5000"/>
                  </a:schemeClr>
                </a:solidFill>
                <a:latin typeface="微软雅黑"/>
                <a:ea typeface="微软雅黑"/>
                <a:cs typeface="微软雅黑"/>
              </a:rPr>
              <a:t>过滤不严或被绕过</a:t>
            </a:r>
          </a:p>
          <a:p>
            <a:r>
              <a:rPr kumimoji="1" lang="zh-CN" altLang="en-US" sz="1400">
                <a:solidFill>
                  <a:schemeClr val="tx1">
                    <a:lumMod val="95000"/>
                    <a:lumOff val="5000"/>
                  </a:schemeClr>
                </a:solidFill>
                <a:latin typeface="微软雅黑"/>
                <a:ea typeface="微软雅黑"/>
                <a:cs typeface="微软雅黑"/>
              </a:rPr>
              <a:t>建议使用白名单的方法对文件进行过滤。</a:t>
            </a:r>
          </a:p>
          <a:p>
            <a:endParaRPr kumimoji="1" lang="zh-CN" altLang="en-US" sz="1400">
              <a:solidFill>
                <a:schemeClr val="tx1">
                  <a:lumMod val="95000"/>
                  <a:lumOff val="5000"/>
                </a:schemeClr>
              </a:solidFill>
              <a:latin typeface="微软雅黑"/>
              <a:ea typeface="微软雅黑"/>
              <a:cs typeface="微软雅黑"/>
            </a:endParaRPr>
          </a:p>
          <a:p>
            <a:r>
              <a:rPr kumimoji="1" lang="en-US" altLang="zh-CN" sz="1400" b="1">
                <a:solidFill>
                  <a:schemeClr val="tx1">
                    <a:lumMod val="95000"/>
                    <a:lumOff val="5000"/>
                  </a:schemeClr>
                </a:solidFill>
                <a:latin typeface="微软雅黑"/>
                <a:ea typeface="微软雅黑"/>
                <a:cs typeface="微软雅黑"/>
              </a:rPr>
              <a:t>5. </a:t>
            </a:r>
            <a:r>
              <a:rPr kumimoji="1" lang="zh-CN" altLang="en-US" sz="1400" b="1">
                <a:solidFill>
                  <a:schemeClr val="tx1">
                    <a:lumMod val="95000"/>
                    <a:lumOff val="5000"/>
                  </a:schemeClr>
                </a:solidFill>
                <a:latin typeface="微软雅黑"/>
                <a:ea typeface="微软雅黑"/>
                <a:cs typeface="微软雅黑"/>
              </a:rPr>
              <a:t>文件解析漏洞导致文件执行</a:t>
            </a:r>
          </a:p>
          <a:p>
            <a:r>
              <a:rPr kumimoji="1" lang="zh-CN" altLang="en-US" sz="1400">
                <a:solidFill>
                  <a:schemeClr val="tx1">
                    <a:lumMod val="95000"/>
                    <a:lumOff val="5000"/>
                  </a:schemeClr>
                </a:solidFill>
                <a:latin typeface="微软雅黑"/>
                <a:ea typeface="微软雅黑"/>
                <a:cs typeface="微软雅黑"/>
              </a:rPr>
              <a:t>升级</a:t>
            </a:r>
            <a:r>
              <a:rPr kumimoji="1" lang="en-US" altLang="zh-CN" sz="1400">
                <a:solidFill>
                  <a:schemeClr val="tx1">
                    <a:lumMod val="95000"/>
                    <a:lumOff val="5000"/>
                  </a:schemeClr>
                </a:solidFill>
                <a:latin typeface="微软雅黑"/>
                <a:ea typeface="微软雅黑"/>
                <a:cs typeface="微软雅黑"/>
              </a:rPr>
              <a:t>web</a:t>
            </a:r>
            <a:r>
              <a:rPr kumimoji="1" lang="zh-CN" altLang="en-US" sz="1400">
                <a:solidFill>
                  <a:schemeClr val="tx1">
                    <a:lumMod val="95000"/>
                    <a:lumOff val="5000"/>
                  </a:schemeClr>
                </a:solidFill>
                <a:latin typeface="微软雅黑"/>
                <a:ea typeface="微软雅黑"/>
                <a:cs typeface="微软雅黑"/>
              </a:rPr>
              <a:t>服务器版本或安装相应的官方补丁。</a:t>
            </a:r>
          </a:p>
          <a:p>
            <a:endParaRPr kumimoji="1" lang="zh-CN" altLang="en-US" sz="1400">
              <a:solidFill>
                <a:schemeClr val="tx1">
                  <a:lumMod val="95000"/>
                  <a:lumOff val="5000"/>
                </a:schemeClr>
              </a:solidFill>
              <a:latin typeface="微软雅黑"/>
              <a:ea typeface="微软雅黑"/>
              <a:cs typeface="微软雅黑"/>
            </a:endParaRPr>
          </a:p>
          <a:p>
            <a:r>
              <a:rPr kumimoji="1" lang="en-US" altLang="zh-CN" sz="1400" b="1">
                <a:solidFill>
                  <a:schemeClr val="tx1">
                    <a:lumMod val="95000"/>
                    <a:lumOff val="5000"/>
                  </a:schemeClr>
                </a:solidFill>
                <a:latin typeface="微软雅黑"/>
                <a:ea typeface="微软雅黑"/>
                <a:cs typeface="微软雅黑"/>
              </a:rPr>
              <a:t>6. </a:t>
            </a:r>
            <a:r>
              <a:rPr kumimoji="1" lang="zh-CN" altLang="en-US" sz="1400" b="1">
                <a:solidFill>
                  <a:schemeClr val="tx1">
                    <a:lumMod val="95000"/>
                    <a:lumOff val="5000"/>
                  </a:schemeClr>
                </a:solidFill>
                <a:latin typeface="微软雅黑"/>
                <a:ea typeface="微软雅黑"/>
                <a:cs typeface="微软雅黑"/>
              </a:rPr>
              <a:t>文件路径截断</a:t>
            </a:r>
          </a:p>
          <a:p>
            <a:r>
              <a:rPr kumimoji="1" lang="zh-CN" altLang="en-US" sz="1400">
                <a:solidFill>
                  <a:schemeClr val="tx1">
                    <a:lumMod val="95000"/>
                    <a:lumOff val="5000"/>
                  </a:schemeClr>
                </a:solidFill>
                <a:latin typeface="微软雅黑"/>
                <a:ea typeface="微软雅黑"/>
                <a:cs typeface="微软雅黑"/>
              </a:rPr>
              <a:t>使用随机数改写文件名和文件路径</a:t>
            </a:r>
            <a:r>
              <a:rPr kumimoji="1" lang="en-US" altLang="zh-CN" sz="1400">
                <a:solidFill>
                  <a:schemeClr val="tx1">
                    <a:lumMod val="95000"/>
                    <a:lumOff val="5000"/>
                  </a:schemeClr>
                </a:solidFill>
                <a:latin typeface="微软雅黑"/>
                <a:ea typeface="微软雅黑"/>
                <a:cs typeface="微软雅黑"/>
              </a:rPr>
              <a:t>,</a:t>
            </a:r>
            <a:r>
              <a:rPr kumimoji="1" lang="zh-CN" altLang="en-US" sz="1400">
                <a:solidFill>
                  <a:schemeClr val="tx1">
                    <a:lumMod val="95000"/>
                    <a:lumOff val="5000"/>
                  </a:schemeClr>
                </a:solidFill>
                <a:latin typeface="微软雅黑"/>
                <a:ea typeface="微软雅黑"/>
                <a:cs typeface="微软雅黑"/>
              </a:rPr>
              <a:t>不要使用用户定义的文件名和文件路径。</a:t>
            </a:r>
            <a:endParaRPr kumimoji="1" lang="en-US" altLang="zh-CN" sz="1400">
              <a:solidFill>
                <a:schemeClr val="tx1">
                  <a:lumMod val="95000"/>
                  <a:lumOff val="5000"/>
                </a:schemeClr>
              </a:solidFill>
              <a:latin typeface="微软雅黑"/>
              <a:ea typeface="微软雅黑"/>
              <a:cs typeface="微软雅黑"/>
            </a:endParaRPr>
          </a:p>
          <a:p>
            <a:endParaRPr kumimoji="1" lang="zh-CN" altLang="en-US" sz="1400">
              <a:solidFill>
                <a:schemeClr val="tx1">
                  <a:lumMod val="95000"/>
                  <a:lumOff val="5000"/>
                </a:schemeClr>
              </a:solidFill>
              <a:latin typeface="微软雅黑"/>
              <a:ea typeface="微软雅黑"/>
              <a:cs typeface="微软雅黑"/>
            </a:endParaRPr>
          </a:p>
          <a:p>
            <a:r>
              <a:rPr kumimoji="1" lang="zh-CN" altLang="en-US" sz="1400" b="1">
                <a:solidFill>
                  <a:schemeClr val="tx1">
                    <a:lumMod val="95000"/>
                    <a:lumOff val="5000"/>
                  </a:schemeClr>
                </a:solidFill>
                <a:latin typeface="微软雅黑"/>
                <a:ea typeface="微软雅黑"/>
                <a:cs typeface="微软雅黑"/>
              </a:rPr>
              <a:t>除了以上的方法之外，还可将被上传的文件限制在某一路径下，并在文件上传目录禁止脚本解析。</a:t>
            </a:r>
            <a:endParaRPr kumimoji="1" lang="en-US" altLang="zh-CN" sz="1400" b="1">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415274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思考</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b="1">
                <a:solidFill>
                  <a:schemeClr val="tx1">
                    <a:lumMod val="95000"/>
                    <a:lumOff val="5000"/>
                  </a:schemeClr>
                </a:solidFill>
                <a:latin typeface="微软雅黑"/>
                <a:ea typeface="微软雅黑"/>
                <a:cs typeface="微软雅黑"/>
              </a:rPr>
              <a:t>1. </a:t>
            </a:r>
            <a:r>
              <a:rPr kumimoji="1" lang="zh-CN" altLang="en-US" sz="1600" b="1">
                <a:solidFill>
                  <a:schemeClr val="tx1">
                    <a:lumMod val="95000"/>
                    <a:lumOff val="5000"/>
                  </a:schemeClr>
                </a:solidFill>
                <a:latin typeface="微软雅黑"/>
                <a:ea typeface="微软雅黑"/>
                <a:cs typeface="微软雅黑"/>
              </a:rPr>
              <a:t>不同</a:t>
            </a:r>
            <a:r>
              <a:rPr kumimoji="1" lang="en-US" altLang="zh-CN" sz="1600" b="1">
                <a:solidFill>
                  <a:schemeClr val="tx1">
                    <a:lumMod val="95000"/>
                    <a:lumOff val="5000"/>
                  </a:schemeClr>
                </a:solidFill>
                <a:latin typeface="微软雅黑"/>
                <a:ea typeface="微软雅黑"/>
                <a:cs typeface="微软雅黑"/>
              </a:rPr>
              <a:t>WEB</a:t>
            </a:r>
            <a:r>
              <a:rPr kumimoji="1" lang="zh-CN" altLang="en-US" sz="1600" b="1">
                <a:solidFill>
                  <a:schemeClr val="tx1">
                    <a:lumMod val="95000"/>
                    <a:lumOff val="5000"/>
                  </a:schemeClr>
                </a:solidFill>
                <a:latin typeface="微软雅黑"/>
                <a:ea typeface="微软雅黑"/>
                <a:cs typeface="微软雅黑"/>
              </a:rPr>
              <a:t>容器的解析漏洞利用方式</a:t>
            </a:r>
            <a:endParaRPr kumimoji="1" lang="en-US" altLang="zh-CN" sz="1600" b="1">
              <a:solidFill>
                <a:schemeClr val="tx1">
                  <a:lumMod val="95000"/>
                  <a:lumOff val="5000"/>
                </a:schemeClr>
              </a:solidFill>
              <a:latin typeface="微软雅黑"/>
              <a:ea typeface="微软雅黑"/>
              <a:cs typeface="微软雅黑"/>
            </a:endParaRPr>
          </a:p>
          <a:p>
            <a:endParaRPr kumimoji="1" lang="en-US" altLang="zh-CN" sz="1600" b="1">
              <a:solidFill>
                <a:schemeClr val="tx1">
                  <a:lumMod val="95000"/>
                  <a:lumOff val="5000"/>
                </a:schemeClr>
              </a:solidFill>
              <a:latin typeface="微软雅黑"/>
              <a:ea typeface="微软雅黑"/>
              <a:cs typeface="微软雅黑"/>
            </a:endParaRPr>
          </a:p>
          <a:p>
            <a:r>
              <a:rPr kumimoji="1" lang="en-US" altLang="zh-CN" sz="1600" b="1">
                <a:solidFill>
                  <a:schemeClr val="tx1">
                    <a:lumMod val="95000"/>
                    <a:lumOff val="5000"/>
                  </a:schemeClr>
                </a:solidFill>
                <a:latin typeface="微软雅黑"/>
                <a:ea typeface="微软雅黑"/>
                <a:cs typeface="微软雅黑"/>
              </a:rPr>
              <a:t>2. </a:t>
            </a:r>
            <a:r>
              <a:rPr kumimoji="1" lang="zh-CN" altLang="en-US" sz="1600" b="1">
                <a:solidFill>
                  <a:schemeClr val="tx1">
                    <a:lumMod val="95000"/>
                    <a:lumOff val="5000"/>
                  </a:schemeClr>
                </a:solidFill>
                <a:latin typeface="微软雅黑"/>
                <a:ea typeface="微软雅黑"/>
                <a:cs typeface="微软雅黑"/>
              </a:rPr>
              <a:t>判断上传的验证机制，再利用上传的绕过方式</a:t>
            </a:r>
            <a:endParaRPr kumimoji="1" lang="en-US" altLang="zh-CN" sz="1600" b="1">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73251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Tree>
    <p:extLst>
      <p:ext uri="{BB962C8B-B14F-4D97-AF65-F5344CB8AC3E}">
        <p14:creationId xmlns:p14="http://schemas.microsoft.com/office/powerpoint/2010/main" val="342120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560908763"/>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4579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文件上传概要</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a:solidFill>
                <a:schemeClr val="tx1">
                  <a:lumMod val="95000"/>
                  <a:lumOff val="5000"/>
                </a:schemeClr>
              </a:solidFill>
              <a:latin typeface="微软雅黑"/>
              <a:ea typeface="微软雅黑"/>
              <a:cs typeface="微软雅黑"/>
            </a:endParaRPr>
          </a:p>
          <a:p>
            <a:pPr>
              <a:lnSpc>
                <a:spcPct val="150000"/>
              </a:lnSpc>
            </a:pPr>
            <a:r>
              <a:rPr kumimoji="1" lang="en-US" altLang="zh-CN">
                <a:solidFill>
                  <a:schemeClr val="tx1">
                    <a:lumMod val="95000"/>
                    <a:lumOff val="5000"/>
                  </a:schemeClr>
                </a:solidFill>
                <a:latin typeface="微软雅黑"/>
                <a:ea typeface="微软雅黑"/>
                <a:cs typeface="微软雅黑"/>
              </a:rPr>
              <a:t>       WEB</a:t>
            </a:r>
            <a:r>
              <a:rPr kumimoji="1" lang="zh-CN" altLang="en-US">
                <a:solidFill>
                  <a:schemeClr val="tx1">
                    <a:lumMod val="95000"/>
                    <a:lumOff val="5000"/>
                  </a:schemeClr>
                </a:solidFill>
                <a:latin typeface="微软雅黑"/>
                <a:ea typeface="微软雅黑"/>
                <a:cs typeface="微软雅黑"/>
              </a:rPr>
              <a:t>应用程序通常会有文件上传的功能，例如：在</a:t>
            </a:r>
            <a:r>
              <a:rPr kumimoji="1" lang="en-US" altLang="zh-CN">
                <a:solidFill>
                  <a:schemeClr val="tx1">
                    <a:lumMod val="95000"/>
                    <a:lumOff val="5000"/>
                  </a:schemeClr>
                </a:solidFill>
                <a:latin typeface="微软雅黑"/>
                <a:ea typeface="微软雅黑"/>
                <a:cs typeface="微软雅黑"/>
              </a:rPr>
              <a:t>BBS</a:t>
            </a:r>
            <a:r>
              <a:rPr kumimoji="1" lang="zh-CN" altLang="en-US">
                <a:solidFill>
                  <a:schemeClr val="tx1">
                    <a:lumMod val="95000"/>
                    <a:lumOff val="5000"/>
                  </a:schemeClr>
                </a:solidFill>
                <a:latin typeface="微软雅黑"/>
                <a:ea typeface="微软雅黑"/>
                <a:cs typeface="微软雅黑"/>
              </a:rPr>
              <a:t>发布图片、在个人网站发布</a:t>
            </a:r>
            <a:r>
              <a:rPr kumimoji="1" lang="en-US" altLang="zh-CN">
                <a:solidFill>
                  <a:schemeClr val="tx1">
                    <a:lumMod val="95000"/>
                    <a:lumOff val="5000"/>
                  </a:schemeClr>
                </a:solidFill>
                <a:latin typeface="微软雅黑"/>
                <a:ea typeface="微软雅黑"/>
                <a:cs typeface="微软雅黑"/>
              </a:rPr>
              <a:t>ZIP</a:t>
            </a:r>
            <a:r>
              <a:rPr kumimoji="1" lang="zh-CN" altLang="en-US">
                <a:solidFill>
                  <a:schemeClr val="tx1">
                    <a:lumMod val="95000"/>
                    <a:lumOff val="5000"/>
                  </a:schemeClr>
                </a:solidFill>
                <a:latin typeface="微软雅黑"/>
                <a:ea typeface="微软雅黑"/>
                <a:cs typeface="微软雅黑"/>
              </a:rPr>
              <a:t>压缩包、在招聘网站上发布</a:t>
            </a:r>
            <a:r>
              <a:rPr kumimoji="1" lang="en-US" altLang="zh-CN">
                <a:solidFill>
                  <a:schemeClr val="tx1">
                    <a:lumMod val="95000"/>
                    <a:lumOff val="5000"/>
                  </a:schemeClr>
                </a:solidFill>
                <a:latin typeface="微软雅黑"/>
                <a:ea typeface="微软雅黑"/>
                <a:cs typeface="微软雅黑"/>
              </a:rPr>
              <a:t>DOC</a:t>
            </a:r>
            <a:r>
              <a:rPr kumimoji="1" lang="zh-CN" altLang="en-US">
                <a:solidFill>
                  <a:schemeClr val="tx1">
                    <a:lumMod val="95000"/>
                    <a:lumOff val="5000"/>
                  </a:schemeClr>
                </a:solidFill>
                <a:latin typeface="微软雅黑"/>
                <a:ea typeface="微软雅黑"/>
                <a:cs typeface="微软雅黑"/>
              </a:rPr>
              <a:t>格式简历等。只要</a:t>
            </a:r>
            <a:r>
              <a:rPr kumimoji="1" lang="en-US" altLang="zh-CN">
                <a:solidFill>
                  <a:schemeClr val="tx1">
                    <a:lumMod val="95000"/>
                    <a:lumOff val="5000"/>
                  </a:schemeClr>
                </a:solidFill>
                <a:latin typeface="微软雅黑"/>
                <a:ea typeface="微软雅黑"/>
                <a:cs typeface="微软雅黑"/>
              </a:rPr>
              <a:t>WEB</a:t>
            </a:r>
            <a:r>
              <a:rPr kumimoji="1" lang="zh-CN" altLang="en-US">
                <a:solidFill>
                  <a:schemeClr val="tx1">
                    <a:lumMod val="95000"/>
                    <a:lumOff val="5000"/>
                  </a:schemeClr>
                </a:solidFill>
                <a:latin typeface="微软雅黑"/>
                <a:ea typeface="微软雅黑"/>
                <a:cs typeface="微软雅黑"/>
              </a:rPr>
              <a:t>应用程序允许上传文件，就有可能存在文件上传漏洞。在不对被上传的文件进行限制或者限制被绕过，该功能便有可能被利用于上传可执文件、脚本到服务器上，从而进一步导致服务器沦陷。</a:t>
            </a:r>
            <a:endParaRPr kumimoji="1" lang="en-US" altLang="zh-CN">
              <a:solidFill>
                <a:schemeClr val="tx1">
                  <a:lumMod val="95000"/>
                  <a:lumOff val="5000"/>
                </a:schemeClr>
              </a:solidFill>
              <a:latin typeface="微软雅黑"/>
              <a:ea typeface="微软雅黑"/>
              <a:cs typeface="微软雅黑"/>
            </a:endParaRPr>
          </a:p>
          <a:p>
            <a:pPr>
              <a:lnSpc>
                <a:spcPct val="150000"/>
              </a:lnSpc>
            </a:pPr>
            <a:endParaRPr kumimoji="1" lang="en-US" altLang="zh-CN">
              <a:solidFill>
                <a:schemeClr val="tx1">
                  <a:lumMod val="95000"/>
                  <a:lumOff val="5000"/>
                </a:schemeClr>
              </a:solidFill>
              <a:latin typeface="微软雅黑"/>
              <a:ea typeface="微软雅黑"/>
              <a:cs typeface="微软雅黑"/>
            </a:endParaRPr>
          </a:p>
          <a:p>
            <a:pPr>
              <a:lnSpc>
                <a:spcPct val="150000"/>
              </a:lnSpc>
            </a:pPr>
            <a:endParaRPr kumimoji="1" lang="en-US" altLang="zh-CN">
              <a:solidFill>
                <a:schemeClr val="tx1">
                  <a:lumMod val="95000"/>
                  <a:lumOff val="5000"/>
                </a:schemeClr>
              </a:solidFill>
              <a:latin typeface="微软雅黑"/>
              <a:ea typeface="微软雅黑"/>
              <a:cs typeface="微软雅黑"/>
            </a:endParaRPr>
          </a:p>
          <a:p>
            <a:pPr>
              <a:lnSpc>
                <a:spcPct val="150000"/>
              </a:lnSpc>
            </a:pPr>
            <a:r>
              <a:rPr kumimoji="1" lang="zh-CN" altLang="en-US">
                <a:solidFill>
                  <a:schemeClr val="tx1">
                    <a:lumMod val="95000"/>
                    <a:lumOff val="5000"/>
                  </a:schemeClr>
                </a:solidFill>
                <a:latin typeface="微软雅黑"/>
                <a:ea typeface="微软雅黑"/>
                <a:cs typeface="微软雅黑"/>
              </a:rPr>
              <a:t>       如何确认</a:t>
            </a:r>
            <a:r>
              <a:rPr kumimoji="1" lang="en-US" altLang="zh-CN">
                <a:solidFill>
                  <a:schemeClr val="tx1">
                    <a:lumMod val="95000"/>
                    <a:lumOff val="5000"/>
                  </a:schemeClr>
                </a:solidFill>
                <a:latin typeface="微软雅黑"/>
                <a:ea typeface="微软雅黑"/>
                <a:cs typeface="微软雅黑"/>
              </a:rPr>
              <a:t>WEB</a:t>
            </a:r>
            <a:r>
              <a:rPr kumimoji="1" lang="zh-CN" altLang="en-US">
                <a:solidFill>
                  <a:schemeClr val="tx1">
                    <a:lumMod val="95000"/>
                    <a:lumOff val="5000"/>
                  </a:schemeClr>
                </a:solidFill>
                <a:latin typeface="微软雅黑"/>
                <a:ea typeface="微软雅黑"/>
                <a:cs typeface="微软雅黑"/>
              </a:rPr>
              <a:t>应用程序是否存在上传漏洞呢？比如：一个</a:t>
            </a:r>
            <a:r>
              <a:rPr kumimoji="1" lang="en-US" altLang="zh-CN">
                <a:solidFill>
                  <a:schemeClr val="tx1">
                    <a:lumMod val="95000"/>
                    <a:lumOff val="5000"/>
                  </a:schemeClr>
                </a:solidFill>
                <a:latin typeface="微软雅黑"/>
                <a:ea typeface="微软雅黑"/>
                <a:cs typeface="微软雅黑"/>
              </a:rPr>
              <a:t>BBS</a:t>
            </a:r>
            <a:r>
              <a:rPr kumimoji="1" lang="zh-CN" altLang="en-US">
                <a:solidFill>
                  <a:schemeClr val="tx1">
                    <a:lumMod val="95000"/>
                    <a:lumOff val="5000"/>
                  </a:schemeClr>
                </a:solidFill>
                <a:latin typeface="微软雅黑"/>
                <a:ea typeface="微软雅黑"/>
                <a:cs typeface="微软雅黑"/>
              </a:rPr>
              <a:t>论坛，由</a:t>
            </a:r>
            <a:r>
              <a:rPr kumimoji="1" lang="en-US" altLang="zh-CN">
                <a:solidFill>
                  <a:schemeClr val="tx1">
                    <a:lumMod val="95000"/>
                    <a:lumOff val="5000"/>
                  </a:schemeClr>
                </a:solidFill>
                <a:latin typeface="微软雅黑"/>
                <a:ea typeface="微软雅黑"/>
                <a:cs typeface="微软雅黑"/>
              </a:rPr>
              <a:t>PHP</a:t>
            </a:r>
            <a:r>
              <a:rPr kumimoji="1" lang="zh-CN" altLang="en-US">
                <a:solidFill>
                  <a:schemeClr val="tx1">
                    <a:lumMod val="95000"/>
                    <a:lumOff val="5000"/>
                  </a:schemeClr>
                </a:solidFill>
                <a:latin typeface="微软雅黑"/>
                <a:ea typeface="微软雅黑"/>
                <a:cs typeface="微软雅黑"/>
              </a:rPr>
              <a:t>语言开发，用户可以上传个性头像，也就是图片文件，但文件上传时候并没有对图片格式做验证，导致用户可以上传任意文件，那么这就是一个上传漏洞。</a:t>
            </a:r>
            <a:endParaRPr kumimoji="1" lang="zh-CN" altLang="en-US"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349527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1468113523"/>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1198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漏洞成因</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sz="2000">
              <a:latin typeface="微软雅黑" panose="020B0503020204020204" pitchFamily="34" charset="-122"/>
              <a:ea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rPr>
              <a:t>导致文件上传的漏洞的原因较多，主要包括以下几类：</a:t>
            </a:r>
            <a:endParaRPr lang="en-US" altLang="zh-CN" sz="2000">
              <a:latin typeface="微软雅黑" panose="020B0503020204020204" pitchFamily="34" charset="-122"/>
              <a:ea typeface="微软雅黑" panose="020B0503020204020204" pitchFamily="34" charset="-122"/>
            </a:endParaRPr>
          </a:p>
          <a:p>
            <a:pPr>
              <a:lnSpc>
                <a:spcPct val="150000"/>
              </a:lnSpc>
            </a:pPr>
            <a:endParaRPr lang="zh-CN" altLang="en-US" sz="20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a:latin typeface="微软雅黑" panose="020B0503020204020204" pitchFamily="34" charset="-122"/>
                <a:ea typeface="微软雅黑" panose="020B0503020204020204" pitchFamily="34" charset="-122"/>
              </a:rPr>
              <a:t>服务器配置不当</a:t>
            </a:r>
          </a:p>
          <a:p>
            <a:pPr marL="342900" indent="-342900">
              <a:lnSpc>
                <a:spcPct val="150000"/>
              </a:lnSpc>
              <a:buFont typeface="+mj-lt"/>
              <a:buAutoNum type="arabicPeriod"/>
            </a:pPr>
            <a:r>
              <a:rPr lang="zh-CN" altLang="en-US" sz="2000">
                <a:latin typeface="微软雅黑" panose="020B0503020204020204" pitchFamily="34" charset="-122"/>
                <a:ea typeface="微软雅黑" panose="020B0503020204020204" pitchFamily="34" charset="-122"/>
              </a:rPr>
              <a:t>开源编辑器上传漏洞</a:t>
            </a:r>
          </a:p>
          <a:p>
            <a:pPr marL="342900" indent="-342900">
              <a:lnSpc>
                <a:spcPct val="150000"/>
              </a:lnSpc>
              <a:buFont typeface="+mj-lt"/>
              <a:buAutoNum type="arabicPeriod"/>
            </a:pPr>
            <a:r>
              <a:rPr lang="zh-CN" altLang="en-US" sz="2000">
                <a:latin typeface="微软雅黑" panose="020B0503020204020204" pitchFamily="34" charset="-122"/>
                <a:ea typeface="微软雅黑" panose="020B0503020204020204" pitchFamily="34" charset="-122"/>
              </a:rPr>
              <a:t>本地文件上传限制被绕过</a:t>
            </a:r>
          </a:p>
          <a:p>
            <a:pPr marL="342900" indent="-342900">
              <a:lnSpc>
                <a:spcPct val="150000"/>
              </a:lnSpc>
              <a:buFont typeface="+mj-lt"/>
              <a:buAutoNum type="arabicPeriod"/>
            </a:pPr>
            <a:r>
              <a:rPr lang="zh-CN" altLang="en-US" sz="2000">
                <a:latin typeface="微软雅黑" panose="020B0503020204020204" pitchFamily="34" charset="-122"/>
                <a:ea typeface="微软雅黑" panose="020B0503020204020204" pitchFamily="34" charset="-122"/>
              </a:rPr>
              <a:t>过滤不严或被绕过</a:t>
            </a:r>
          </a:p>
          <a:p>
            <a:pPr marL="342900" indent="-342900">
              <a:lnSpc>
                <a:spcPct val="150000"/>
              </a:lnSpc>
              <a:buFont typeface="+mj-lt"/>
              <a:buAutoNum type="arabicPeriod"/>
            </a:pPr>
            <a:r>
              <a:rPr lang="zh-CN" altLang="en-US" sz="2000">
                <a:latin typeface="微软雅黑" panose="020B0503020204020204" pitchFamily="34" charset="-122"/>
                <a:ea typeface="微软雅黑" panose="020B0503020204020204" pitchFamily="34" charset="-122"/>
              </a:rPr>
              <a:t>文件解析漏洞导致文件执行</a:t>
            </a:r>
          </a:p>
          <a:p>
            <a:pPr marL="342900" indent="-342900">
              <a:lnSpc>
                <a:spcPct val="150000"/>
              </a:lnSpc>
              <a:buFont typeface="+mj-lt"/>
              <a:buAutoNum type="arabicPeriod"/>
            </a:pPr>
            <a:r>
              <a:rPr lang="zh-CN" altLang="en-US" sz="2000">
                <a:latin typeface="微软雅黑" panose="020B0503020204020204" pitchFamily="34" charset="-122"/>
                <a:ea typeface="微软雅黑" panose="020B0503020204020204" pitchFamily="34" charset="-122"/>
              </a:rPr>
              <a:t>文件路径截断</a:t>
            </a:r>
          </a:p>
        </p:txBody>
      </p:sp>
    </p:spTree>
    <p:extLst>
      <p:ext uri="{BB962C8B-B14F-4D97-AF65-F5344CB8AC3E}">
        <p14:creationId xmlns:p14="http://schemas.microsoft.com/office/powerpoint/2010/main" val="1713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漏洞成因</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b="1">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服务器配置不当</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当服务器配置不当时，在不需要上传页面的情况下便可导致任意文件上传，参考</a:t>
            </a:r>
            <a:r>
              <a:rPr kumimoji="1" lang="en-US" altLang="zh-CN">
                <a:solidFill>
                  <a:schemeClr val="tx1">
                    <a:lumMod val="95000"/>
                    <a:lumOff val="5000"/>
                  </a:schemeClr>
                </a:solidFill>
                <a:latin typeface="微软雅黑"/>
                <a:ea typeface="微软雅黑"/>
                <a:cs typeface="微软雅黑"/>
              </a:rPr>
              <a:t>HTTP</a:t>
            </a:r>
            <a:r>
              <a:rPr kumimoji="1" lang="zh-CN" altLang="en-US">
                <a:solidFill>
                  <a:schemeClr val="tx1">
                    <a:lumMod val="95000"/>
                    <a:lumOff val="5000"/>
                  </a:schemeClr>
                </a:solidFill>
                <a:latin typeface="微软雅黑"/>
                <a:ea typeface="微软雅黑"/>
                <a:cs typeface="微软雅黑"/>
              </a:rPr>
              <a:t>请求方法（</a:t>
            </a:r>
            <a:r>
              <a:rPr kumimoji="1" lang="en-US" altLang="zh-CN">
                <a:solidFill>
                  <a:schemeClr val="tx1">
                    <a:lumMod val="95000"/>
                    <a:lumOff val="5000"/>
                  </a:schemeClr>
                </a:solidFill>
                <a:latin typeface="微软雅黑"/>
                <a:ea typeface="微软雅黑"/>
                <a:cs typeface="微软雅黑"/>
              </a:rPr>
              <a:t>PUT</a:t>
            </a:r>
            <a:r>
              <a:rPr kumimoji="1" lang="zh-CN" altLang="en-US">
                <a:solidFill>
                  <a:schemeClr val="tx1">
                    <a:lumMod val="95000"/>
                    <a:lumOff val="5000"/>
                  </a:schemeClr>
                </a:solidFill>
                <a:latin typeface="微软雅黑"/>
                <a:ea typeface="微软雅黑"/>
                <a:cs typeface="微软雅黑"/>
              </a:rPr>
              <a:t>）</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开源编辑器上传漏洞</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很多开源的编辑器历史上都有不同的上传漏洞，参考课件中的编辑器漏洞整理文档。</a:t>
            </a:r>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本地文件上传限制被绕过</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只在客户端浏览器上做了文件限制而没有在远程的服务器上做限制，只需要修改数据包就可以轻松绕过限制。</a:t>
            </a:r>
          </a:p>
        </p:txBody>
      </p:sp>
    </p:spTree>
    <p:extLst>
      <p:ext uri="{BB962C8B-B14F-4D97-AF65-F5344CB8AC3E}">
        <p14:creationId xmlns:p14="http://schemas.microsoft.com/office/powerpoint/2010/main" val="292081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漏洞成因</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b="1">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过滤不严或被绕过</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有些网站上使用了黑名单过滤掉了一些关键的可执行文件脚本后缀等，但黑名单不全或者被绕过，导致可执行脚本文件被上传到服务器上，执行。</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如在服务器后端过滤掉了后缀为</a:t>
            </a:r>
            <a:r>
              <a:rPr lang="en-US" altLang="zh-CN">
                <a:latin typeface="微软雅黑" panose="020B0503020204020204" pitchFamily="34" charset="-122"/>
                <a:ea typeface="微软雅黑" panose="020B0503020204020204" pitchFamily="34" charset="-122"/>
              </a:rPr>
              <a:t>.php</a:t>
            </a:r>
            <a:r>
              <a:rPr lang="zh-CN" altLang="en-US">
                <a:latin typeface="微软雅黑" panose="020B0503020204020204" pitchFamily="34" charset="-122"/>
                <a:ea typeface="微软雅黑" panose="020B0503020204020204" pitchFamily="34" charset="-122"/>
              </a:rPr>
              <a:t>的文件，但并没有过滤掉</a:t>
            </a:r>
            <a:r>
              <a:rPr lang="en-US" altLang="zh-CN">
                <a:latin typeface="微软雅黑" panose="020B0503020204020204" pitchFamily="34" charset="-122"/>
                <a:ea typeface="微软雅黑" panose="020B0503020204020204" pitchFamily="34" charset="-122"/>
              </a:rPr>
              <a:t>.php3</a:t>
            </a:r>
            <a:r>
              <a:rPr lang="zh-CN" altLang="en-US">
                <a:latin typeface="微软雅黑" panose="020B0503020204020204" pitchFamily="34" charset="-122"/>
                <a:ea typeface="微软雅黑" panose="020B0503020204020204" pitchFamily="34" charset="-122"/>
              </a:rPr>
              <a:t>等其他可执行文件脚本后缀，攻击者就可以上传带有其他的可执行文件脚本本后缀的恶意文件到服务器上。</a:t>
            </a: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046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漏洞成因</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文件解析漏洞导致文件执行</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当服务器上存在文件解析漏洞时，合法的文件名便可导致带有恶意代码的文件被执行。</a:t>
            </a:r>
          </a:p>
          <a:p>
            <a:endParaRPr lang="zh-CN" altLang="en-US">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文件路径截断</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在上传的文件中使用一些特殊的符号，使得文件被上传到服务器中时路径被截断从而控制文件路径。</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常用的进行文件路径截断的字符如下：</a:t>
            </a:r>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\0</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%00</a:t>
            </a: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在可以控制文件路径的情况下，使用超长的文件路径也有可能会导致文件路径截断。</a:t>
            </a:r>
          </a:p>
        </p:txBody>
      </p:sp>
    </p:spTree>
    <p:extLst>
      <p:ext uri="{BB962C8B-B14F-4D97-AF65-F5344CB8AC3E}">
        <p14:creationId xmlns:p14="http://schemas.microsoft.com/office/powerpoint/2010/main" val="3197043939"/>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5512</TotalTime>
  <Words>1546</Words>
  <Application>Microsoft Office PowerPoint</Application>
  <PresentationFormat>全屏显示(4:3)</PresentationFormat>
  <Paragraphs>222</Paragraphs>
  <Slides>25</Slides>
  <Notes>23</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7.上传漏洞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sangfor</dc:creator>
  <cp:lastModifiedBy>zx</cp:lastModifiedBy>
  <cp:revision>477</cp:revision>
  <dcterms:created xsi:type="dcterms:W3CDTF">2015-11-09T06:25:36Z</dcterms:created>
  <dcterms:modified xsi:type="dcterms:W3CDTF">2018-07-23T03:32:06Z</dcterms:modified>
</cp:coreProperties>
</file>