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2" r:id="rId3"/>
    <p:sldId id="303" r:id="rId4"/>
    <p:sldId id="335" r:id="rId5"/>
    <p:sldId id="341" r:id="rId6"/>
    <p:sldId id="342" r:id="rId7"/>
    <p:sldId id="344" r:id="rId8"/>
    <p:sldId id="358" r:id="rId9"/>
    <p:sldId id="345" r:id="rId10"/>
    <p:sldId id="336" r:id="rId11"/>
    <p:sldId id="340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脚本命令执行</a:t>
          </a: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1CC7F25C-E490-4709-863B-EBB02ADEEFEC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框架执行漏洞</a:t>
          </a:r>
          <a:endParaRPr lang="en-US" altLang="zh-CN" sz="2800" b="1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2349D0-4991-41C1-B687-D191CEB40F71}" type="par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720F1C68-5572-4E5A-9671-28590011ACC9}" type="sib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</a:t>
          </a: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6D127108-DF03-4877-9955-6C2633C60B98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  <a:endParaRPr lang="en-US" altLang="zh-CN" sz="2800" b="1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94FC2C-5A51-4D8B-9BF8-0C9A7A943DB5}" type="parTrans" cxnId="{CF4EF432-328D-4A50-8B35-8EA44E120E30}">
      <dgm:prSet/>
      <dgm:spPr/>
      <dgm:t>
        <a:bodyPr/>
        <a:lstStyle/>
        <a:p>
          <a:endParaRPr lang="zh-CN" altLang="en-US"/>
        </a:p>
      </dgm:t>
    </dgm:pt>
    <dgm:pt modelId="{0C7A45B9-4B57-4803-9651-5F86E09222AF}" type="sibTrans" cxnId="{CF4EF432-328D-4A50-8B35-8EA44E120E30}">
      <dgm:prSet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命令执行漏洞概要</a:t>
          </a:r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5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5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5">
        <dgm:presLayoutVars>
          <dgm:bulletEnabled val="1"/>
        </dgm:presLayoutVars>
      </dgm:prSet>
      <dgm:spPr/>
    </dgm:pt>
    <dgm:pt modelId="{939AB88B-0E0F-4E2E-B417-5883B00B47E3}" type="pres">
      <dgm:prSet presAssocID="{4D0CC405-57D2-4953-871A-D28692A6A776}" presName="spaceBetweenRectangles" presStyleCnt="0"/>
      <dgm:spPr/>
    </dgm:pt>
    <dgm:pt modelId="{F3B68775-3309-4E73-8CD6-B51CBBFA57A5}" type="pres">
      <dgm:prSet presAssocID="{1CC7F25C-E490-4709-863B-EBB02ADEEFEC}" presName="parentLin" presStyleCnt="0"/>
      <dgm:spPr/>
    </dgm:pt>
    <dgm:pt modelId="{4D4DF2F7-29C3-47C6-A0AC-B3520AC2FB90}" type="pres">
      <dgm:prSet presAssocID="{1CC7F25C-E490-4709-863B-EBB02ADEEFE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FC5B087B-7616-4962-96F8-53819DF29377}" type="pres">
      <dgm:prSet presAssocID="{1CC7F25C-E490-4709-863B-EBB02ADEEF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6590F3-CCDD-4039-ACB7-475BDD581C2F}" type="pres">
      <dgm:prSet presAssocID="{1CC7F25C-E490-4709-863B-EBB02ADEEFEC}" presName="negativeSpace" presStyleCnt="0"/>
      <dgm:spPr/>
    </dgm:pt>
    <dgm:pt modelId="{EC497596-9AD3-4C8C-B9FB-1CF29FE6916C}" type="pres">
      <dgm:prSet presAssocID="{1CC7F25C-E490-4709-863B-EBB02ADEEFEC}" presName="childText" presStyleLbl="conFgAcc1" presStyleIdx="3" presStyleCnt="5">
        <dgm:presLayoutVars>
          <dgm:bulletEnabled val="1"/>
        </dgm:presLayoutVars>
      </dgm:prSet>
      <dgm:spPr/>
    </dgm:pt>
    <dgm:pt modelId="{9E618EF1-296E-40C4-AB48-AD4565DFCB80}" type="pres">
      <dgm:prSet presAssocID="{720F1C68-5572-4E5A-9671-28590011ACC9}" presName="spaceBetweenRectangles" presStyleCnt="0"/>
      <dgm:spPr/>
    </dgm:pt>
    <dgm:pt modelId="{8AE07C4F-D6FA-4B3B-AB3C-A45C2B78637E}" type="pres">
      <dgm:prSet presAssocID="{6D127108-DF03-4877-9955-6C2633C60B98}" presName="parentLin" presStyleCnt="0"/>
      <dgm:spPr/>
    </dgm:pt>
    <dgm:pt modelId="{1E392B0D-F115-4254-9AC9-DA4C6BA005F0}" type="pres">
      <dgm:prSet presAssocID="{6D127108-DF03-4877-9955-6C2633C60B98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1FCB496-EE75-425A-8104-3765FD3CCAE3}" type="pres">
      <dgm:prSet presAssocID="{6D127108-DF03-4877-9955-6C2633C60B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95011-D6C3-420E-9B83-5A0C747CDC36}" type="pres">
      <dgm:prSet presAssocID="{6D127108-DF03-4877-9955-6C2633C60B98}" presName="negativeSpace" presStyleCnt="0"/>
      <dgm:spPr/>
    </dgm:pt>
    <dgm:pt modelId="{4FAD8913-4E23-4696-8F70-4D6BCCDFD0AB}" type="pres">
      <dgm:prSet presAssocID="{6D127108-DF03-4877-9955-6C2633C60B9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4EF432-328D-4A50-8B35-8EA44E120E30}" srcId="{F31C8278-D12D-4823-A466-1DC79C55EB4D}" destId="{6D127108-DF03-4877-9955-6C2633C60B98}" srcOrd="4" destOrd="0" parTransId="{5E94FC2C-5A51-4D8B-9BF8-0C9A7A943DB5}" sibTransId="{0C7A45B9-4B57-4803-9651-5F86E09222AF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03DC5DA0-B1F0-4DE8-BCEB-9869442C15CF}" type="presOf" srcId="{1CC7F25C-E490-4709-863B-EBB02ADEEFEC}" destId="{4D4DF2F7-29C3-47C6-A0AC-B3520AC2FB90}" srcOrd="0" destOrd="0" presId="urn:microsoft.com/office/officeart/2005/8/layout/list1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B432CC88-4CDE-47C0-9D47-9342D26B4F87}" type="presOf" srcId="{6D127108-DF03-4877-9955-6C2633C60B98}" destId="{1E392B0D-F115-4254-9AC9-DA4C6BA005F0}" srcOrd="0" destOrd="0" presId="urn:microsoft.com/office/officeart/2005/8/layout/list1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F55A5F56-007E-40BD-8152-EBB72B7002E7}" type="presOf" srcId="{6D127108-DF03-4877-9955-6C2633C60B98}" destId="{A1FCB496-EE75-425A-8104-3765FD3CCAE3}" srcOrd="1" destOrd="0" presId="urn:microsoft.com/office/officeart/2005/8/layout/list1"/>
    <dgm:cxn modelId="{CD7DBB4A-E3DA-4E94-90F5-DF65F4953459}" srcId="{F31C8278-D12D-4823-A466-1DC79C55EB4D}" destId="{1CC7F25C-E490-4709-863B-EBB02ADEEFEC}" srcOrd="3" destOrd="0" parTransId="{022349D0-4991-41C1-B687-D191CEB40F71}" sibTransId="{720F1C68-5572-4E5A-9671-28590011ACC9}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D199495E-2EB4-47DB-A901-BD69807325A3}" type="presOf" srcId="{1CC7F25C-E490-4709-863B-EBB02ADEEFEC}" destId="{FC5B087B-7616-4962-96F8-53819DF29377}" srcOrd="1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  <dgm:cxn modelId="{6F235914-8524-42A9-811D-D895F3F5AF64}" type="presParOf" srcId="{022C0433-942F-4932-95D7-C7F59F0E311A}" destId="{939AB88B-0E0F-4E2E-B417-5883B00B47E3}" srcOrd="11" destOrd="0" presId="urn:microsoft.com/office/officeart/2005/8/layout/list1"/>
    <dgm:cxn modelId="{557A4967-145A-48F3-B256-DD609096E80D}" type="presParOf" srcId="{022C0433-942F-4932-95D7-C7F59F0E311A}" destId="{F3B68775-3309-4E73-8CD6-B51CBBFA57A5}" srcOrd="12" destOrd="0" presId="urn:microsoft.com/office/officeart/2005/8/layout/list1"/>
    <dgm:cxn modelId="{A445CB02-230E-4099-AC2F-08E622156C7C}" type="presParOf" srcId="{F3B68775-3309-4E73-8CD6-B51CBBFA57A5}" destId="{4D4DF2F7-29C3-47C6-A0AC-B3520AC2FB90}" srcOrd="0" destOrd="0" presId="urn:microsoft.com/office/officeart/2005/8/layout/list1"/>
    <dgm:cxn modelId="{0D424AFF-004D-4A59-B8DB-0B37B55C429B}" type="presParOf" srcId="{F3B68775-3309-4E73-8CD6-B51CBBFA57A5}" destId="{FC5B087B-7616-4962-96F8-53819DF29377}" srcOrd="1" destOrd="0" presId="urn:microsoft.com/office/officeart/2005/8/layout/list1"/>
    <dgm:cxn modelId="{26F78662-A172-4BAD-8DDA-794DD3DF91D1}" type="presParOf" srcId="{022C0433-942F-4932-95D7-C7F59F0E311A}" destId="{556590F3-CCDD-4039-ACB7-475BDD581C2F}" srcOrd="13" destOrd="0" presId="urn:microsoft.com/office/officeart/2005/8/layout/list1"/>
    <dgm:cxn modelId="{66B924A0-E94D-44A4-9244-F5151E78A1DB}" type="presParOf" srcId="{022C0433-942F-4932-95D7-C7F59F0E311A}" destId="{EC497596-9AD3-4C8C-B9FB-1CF29FE6916C}" srcOrd="14" destOrd="0" presId="urn:microsoft.com/office/officeart/2005/8/layout/list1"/>
    <dgm:cxn modelId="{63C61C26-F1D3-4745-A554-03460333C188}" type="presParOf" srcId="{022C0433-942F-4932-95D7-C7F59F0E311A}" destId="{9E618EF1-296E-40C4-AB48-AD4565DFCB80}" srcOrd="15" destOrd="0" presId="urn:microsoft.com/office/officeart/2005/8/layout/list1"/>
    <dgm:cxn modelId="{7367A641-3043-489B-AAD5-5C6590593A7E}" type="presParOf" srcId="{022C0433-942F-4932-95D7-C7F59F0E311A}" destId="{8AE07C4F-D6FA-4B3B-AB3C-A45C2B78637E}" srcOrd="16" destOrd="0" presId="urn:microsoft.com/office/officeart/2005/8/layout/list1"/>
    <dgm:cxn modelId="{7BD16000-89A0-406D-A989-7A1F62B6EF67}" type="presParOf" srcId="{8AE07C4F-D6FA-4B3B-AB3C-A45C2B78637E}" destId="{1E392B0D-F115-4254-9AC9-DA4C6BA005F0}" srcOrd="0" destOrd="0" presId="urn:microsoft.com/office/officeart/2005/8/layout/list1"/>
    <dgm:cxn modelId="{6F4F2D2E-7294-4B74-BB15-794967191561}" type="presParOf" srcId="{8AE07C4F-D6FA-4B3B-AB3C-A45C2B78637E}" destId="{A1FCB496-EE75-425A-8104-3765FD3CCAE3}" srcOrd="1" destOrd="0" presId="urn:microsoft.com/office/officeart/2005/8/layout/list1"/>
    <dgm:cxn modelId="{67FE5425-0B9C-4361-8E44-9530D3B00F0C}" type="presParOf" srcId="{022C0433-942F-4932-95D7-C7F59F0E311A}" destId="{2C495011-D6C3-420E-9B83-5A0C747CDC36}" srcOrd="17" destOrd="0" presId="urn:microsoft.com/office/officeart/2005/8/layout/list1"/>
    <dgm:cxn modelId="{6A4EFD23-1F87-409C-8E37-5101579F2631}" type="presParOf" srcId="{022C0433-942F-4932-95D7-C7F59F0E311A}" destId="{4FAD8913-4E23-4696-8F70-4D6BCCDFD0A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命令执行漏洞概要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脚本命令执行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框架执行漏洞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41156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72083"/>
          <a:ext cx="5745162" cy="678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命令执行漏洞概要</a:t>
          </a:r>
        </a:p>
      </dsp:txBody>
      <dsp:txXfrm>
        <a:off x="443512" y="105227"/>
        <a:ext cx="5678874" cy="612672"/>
      </dsp:txXfrm>
    </dsp:sp>
    <dsp:sp modelId="{56F6496C-A91A-497F-88B8-3BAA979F48E0}">
      <dsp:nvSpPr>
        <dsp:cNvPr id="0" name=""/>
        <dsp:cNvSpPr/>
      </dsp:nvSpPr>
      <dsp:spPr>
        <a:xfrm>
          <a:off x="0" y="145484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76561"/>
              <a:satOff val="-1098"/>
              <a:lumOff val="6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1115363"/>
          <a:ext cx="5745162" cy="678960"/>
        </a:xfrm>
        <a:prstGeom prst="round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</a:t>
          </a:r>
        </a:p>
      </dsp:txBody>
      <dsp:txXfrm>
        <a:off x="443512" y="1148507"/>
        <a:ext cx="5678874" cy="612672"/>
      </dsp:txXfrm>
    </dsp:sp>
    <dsp:sp modelId="{585C67D2-E3A6-467C-A1DE-20CC608A1562}">
      <dsp:nvSpPr>
        <dsp:cNvPr id="0" name=""/>
        <dsp:cNvSpPr/>
      </dsp:nvSpPr>
      <dsp:spPr>
        <a:xfrm>
          <a:off x="0" y="249812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2158643"/>
          <a:ext cx="5745162" cy="678960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脚本命令执行</a:t>
          </a:r>
        </a:p>
      </dsp:txBody>
      <dsp:txXfrm>
        <a:off x="443512" y="2191787"/>
        <a:ext cx="5678874" cy="612672"/>
      </dsp:txXfrm>
    </dsp:sp>
    <dsp:sp modelId="{EC497596-9AD3-4C8C-B9FB-1CF29FE6916C}">
      <dsp:nvSpPr>
        <dsp:cNvPr id="0" name=""/>
        <dsp:cNvSpPr/>
      </dsp:nvSpPr>
      <dsp:spPr>
        <a:xfrm>
          <a:off x="0" y="354140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29684"/>
              <a:satOff val="-3294"/>
              <a:lumOff val="19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B087B-7616-4962-96F8-53819DF29377}">
      <dsp:nvSpPr>
        <dsp:cNvPr id="0" name=""/>
        <dsp:cNvSpPr/>
      </dsp:nvSpPr>
      <dsp:spPr>
        <a:xfrm>
          <a:off x="410368" y="3201923"/>
          <a:ext cx="5745162" cy="678960"/>
        </a:xfrm>
        <a:prstGeom prst="round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框架执行漏洞</a:t>
          </a:r>
          <a:endParaRPr lang="en-US" altLang="zh-CN" sz="2800" b="1" kern="120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3512" y="3235067"/>
        <a:ext cx="5678874" cy="612672"/>
      </dsp:txXfrm>
    </dsp:sp>
    <dsp:sp modelId="{4FAD8913-4E23-4696-8F70-4D6BCCDFD0AB}">
      <dsp:nvSpPr>
        <dsp:cNvPr id="0" name=""/>
        <dsp:cNvSpPr/>
      </dsp:nvSpPr>
      <dsp:spPr>
        <a:xfrm>
          <a:off x="0" y="458468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CB496-EE75-425A-8104-3765FD3CCAE3}">
      <dsp:nvSpPr>
        <dsp:cNvPr id="0" name=""/>
        <dsp:cNvSpPr/>
      </dsp:nvSpPr>
      <dsp:spPr>
        <a:xfrm>
          <a:off x="410368" y="4245203"/>
          <a:ext cx="5745162" cy="67896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  <a:endParaRPr lang="en-US" altLang="zh-CN" sz="2800" b="1" kern="120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3512" y="4278347"/>
        <a:ext cx="567887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命令执行漏洞概要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命令执行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36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2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32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9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Inurl:index.action</a:t>
            </a:r>
          </a:p>
          <a:p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Inurl:action?id=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https://www.zoomeye.org/search?q=app:%22Struts2%22&amp;t=web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69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41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01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33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0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5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99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7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11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75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8.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命令执行漏洞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53592276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46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脚本命令执行漏洞示例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任何脚本语言都可以调用操作系统命令，而各个脚本语言的实现方式都不一样。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命令执行漏洞是直接调用操作系统命令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代码执行漏洞则是靠执行脚本代码调用操作系统命令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脚本命令执行漏洞示例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示例一：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&lt;?php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$host = $argv[1];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system("ping ".$host); 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php.exe cmd.php baidu.com &amp;&amp; net user</a:t>
            </a:r>
          </a:p>
        </p:txBody>
      </p:sp>
    </p:spTree>
    <p:extLst>
      <p:ext uri="{BB962C8B-B14F-4D97-AF65-F5344CB8AC3E}">
        <p14:creationId xmlns:p14="http://schemas.microsoft.com/office/powerpoint/2010/main" val="4965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脚本命令执行漏洞示例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示例二：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eval()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的函数，如一句话木马就是使用了这个函数，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eval()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函数可以把字符串按照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代码来执行，就是可以动态执行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&lt;?php eval($_REQUEST['code'])?&gt;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http://localhost/cmd.php?code=phpinfo();</a:t>
            </a:r>
          </a:p>
        </p:txBody>
      </p:sp>
    </p:spTree>
    <p:extLst>
      <p:ext uri="{BB962C8B-B14F-4D97-AF65-F5344CB8AC3E}">
        <p14:creationId xmlns:p14="http://schemas.microsoft.com/office/powerpoint/2010/main" val="416696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12072920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780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框架执行漏洞示例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Struts2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远程代码执行漏洞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57" y="2755568"/>
            <a:ext cx="7114286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8267853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1934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漏洞防范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尽量不要使用系统命令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在进入执行命令函数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方法之前，变量一定要做好过滤，对敏感字符转义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在使用动态函数之前，确保使用的函数是指定的函数之一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2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思考与要点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对代码要求有一定基础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可以先学习参考别人的案例：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http://www.wooyun.org/corps/%E6%B7%B1%E6%BE%9C%E8%BD%AF%E4%BB%B6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http://wooyun.org/bugs/wooyun-2010-087818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http://wooyun.org/bugs/wooyun-2010-027324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http://wooyun.org/bugs/wooyun-2010-020955</a:t>
            </a:r>
          </a:p>
        </p:txBody>
      </p:sp>
    </p:spTree>
    <p:extLst>
      <p:ext uri="{BB962C8B-B14F-4D97-AF65-F5344CB8AC3E}">
        <p14:creationId xmlns:p14="http://schemas.microsoft.com/office/powerpoint/2010/main" val="176357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82825717"/>
              </p:ext>
            </p:extLst>
          </p:nvPr>
        </p:nvGraphicFramePr>
        <p:xfrm>
          <a:off x="468313" y="1096171"/>
          <a:ext cx="8207375" cy="5236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82180990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命令执行漏洞概要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命令执行漏洞是指攻击者可以随意执行系统命令。它属于高危漏洞之一，也属于代码执行的范畴。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命令执行漏洞不仅存在于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架构中也常常遇到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952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13992882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119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应用程序提供了一些命令执行的操作，例如，如果想测试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http://www.test.com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是否可以正常连接，那么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应用程序底层就很可能去调用系统操作命令，如果此处没有过滤好用户输入的数据，就很有可能形成系统命令执行漏洞。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DVWA 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171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正常输入：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285" y="2333815"/>
            <a:ext cx="657142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漏洞利用：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24" y="2080748"/>
            <a:ext cx="6580952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0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命令执行漏洞示例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系统的命令连接执行：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01" y="2090149"/>
            <a:ext cx="6219048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4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425</Words>
  <Application>Microsoft Office PowerPoint</Application>
  <PresentationFormat>全屏显示(4:3)</PresentationFormat>
  <Paragraphs>97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8.命令执行漏洞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508</cp:revision>
  <dcterms:created xsi:type="dcterms:W3CDTF">2015-11-09T06:25:36Z</dcterms:created>
  <dcterms:modified xsi:type="dcterms:W3CDTF">2018-07-23T03:32:17Z</dcterms:modified>
</cp:coreProperties>
</file>