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C_FA5B4EAC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67" r:id="rId7"/>
    <p:sldId id="270" r:id="rId8"/>
    <p:sldId id="271" r:id="rId9"/>
    <p:sldId id="275" r:id="rId10"/>
    <p:sldId id="272" r:id="rId11"/>
    <p:sldId id="259" r:id="rId12"/>
    <p:sldId id="260" r:id="rId13"/>
    <p:sldId id="268" r:id="rId14"/>
    <p:sldId id="273" r:id="rId15"/>
    <p:sldId id="261" r:id="rId16"/>
    <p:sldId id="264" r:id="rId17"/>
    <p:sldId id="265" r:id="rId18"/>
    <p:sldId id="269" r:id="rId19"/>
    <p:sldId id="266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3E588D5-134A-319D-8C3C-1D86B7EBD546}" name="Thomas Martinod Saldarriaga" initials="TM" userId="S::tmartinods@eafit.edu.co::a51bec91-ebb0-409f-a3f8-f09a9fa952ae" providerId="AD"/>
  <p188:author id="{D14EA4EF-5698-94B4-1C60-889A7D80FD44}" name="Nicolas Guarin Zapata" initials="NG" userId="S::nguarinz@eafit.edu.co::514e7ece-ff60-4179-900b-94090e3de7c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5282"/>
    <a:srgbClr val="3F938F"/>
    <a:srgbClr val="BC2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6D332-F1B3-4545-8AF7-8D5F6E5C1DF3}" v="2305" dt="2024-02-16T04:43:18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omments/modernComment_10C_FA5B4E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F72E1EF-0964-47F3-B587-46916BEA8B2D}" authorId="{D14EA4EF-5698-94B4-1C60-889A7D80FD44}" status="resolved" created="2024-02-15T23:24:38.682" complete="100000">
    <pc:sldMkLst xmlns:pc="http://schemas.microsoft.com/office/powerpoint/2013/main/command">
      <pc:docMk/>
      <pc:sldMk cId="4200287916" sldId="268"/>
    </pc:sldMkLst>
    <p188:replyLst>
      <p188:reply id="{580677A4-3477-4B2D-B038-357CB54578EF}" authorId="{F3E588D5-134A-319D-8C3C-1D86B7EBD546}" created="2024-02-15T23:55:33.099">
        <p188:txBody>
          <a:bodyPr/>
          <a:lstStyle/>
          <a:p>
            <a:r>
              <a:rPr lang="es-CO"/>
              <a:t>Yap
</a:t>
            </a:r>
          </a:p>
        </p188:txBody>
      </p188:reply>
    </p188:replyLst>
    <p188:txBody>
      <a:bodyPr/>
      <a:lstStyle/>
      <a:p>
        <a:r>
          <a:rPr lang="es-CO"/>
          <a:t>Yo la partiría en 2 diapositivas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00735-B1CD-4347-BAC8-22F246FA532B}" type="datetimeFigureOut">
              <a:rPr lang="es-CO" smtClean="0"/>
              <a:t>14/03/2024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D744F-F892-47D3-B083-54BCA20680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677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E8C11-392C-BA9D-6533-0640F3A53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102260-51DA-BCCD-21CE-7EF627D62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8B483-2376-E76D-A0AA-97B45F32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5AF2-0D7F-4FF6-94F6-409299E9D201}" type="datetime1">
              <a:rPr lang="es-CO" smtClean="0"/>
              <a:t>14/03/2024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88BB6A-56F2-7687-18A8-E33A17CA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3BAF7-FB47-C558-AE19-FA8382C1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79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FE45-25E8-DEFE-9345-D90561E4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2AB7A0-83D7-7A06-96E5-2983BD25C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EDDA8-8B0D-0D9C-425C-F5289533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92CD-5C77-4756-9854-D4C67F745C5C}" type="datetime1">
              <a:rPr lang="es-CO" smtClean="0"/>
              <a:t>14/03/2024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1CBEB7-56F7-E86D-6292-03F74F8C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81E895-5C36-EEFA-B569-EF5B2148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173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3F1A66-F361-90CF-1A40-774E30BE1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5F1AED-E91D-F6BD-1DF9-70297D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BA004-B906-620E-501E-844D8EC0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FCA7-D79D-4BC1-9C8F-E93E8FB40F54}" type="datetime1">
              <a:rPr lang="es-CO" smtClean="0"/>
              <a:t>14/03/2024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C0B26-C8EB-5910-1B35-F72FCD44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501EDC-B47D-245E-8525-CD161765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165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93711-CCE0-AAC9-6FF2-AA636D77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832DC-5C84-4FA7-B7B2-3C82E01B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A06E59-CC35-85E9-BB17-8AA94291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0481-9E73-411E-AD8F-92D42C982BCB}" type="datetime1">
              <a:rPr lang="es-CO" smtClean="0"/>
              <a:t>14/03/2024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43E947-50F0-CAD1-4A9F-1DC0AA22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DCC4F0-E2AD-F9D3-94A8-E3868323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fld id="{F595C762-7B44-46CF-ACBC-01E52F6E11B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19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07E96-414D-9967-D683-390DAD1E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D32170-E5DF-7CCA-A49B-4B1D44421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AEA378-7424-2CF4-8E7D-D77EC098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CA69-B33A-4835-A94B-F7FD40708A25}" type="datetime1">
              <a:rPr lang="es-CO" smtClean="0"/>
              <a:t>14/03/2024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90B5F9-AC87-0C34-D8D7-DBDC057B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E409C1-2A87-0F79-81FA-2DEFA1DF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70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EE423-EEA5-2FD6-0B65-034390F8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882CB-1CB3-7A9B-5365-99ADF0011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EC070D-F99F-B740-67EB-6CFAD1111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60B6B-F52F-EB25-5F70-4996596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AE2E-3724-433C-85D8-94A9EAACFA67}" type="datetime1">
              <a:rPr lang="es-CO" smtClean="0"/>
              <a:t>14/03/2024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71019E-D01C-F85C-E901-2DE35357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3376D1-7E17-EDB2-6610-B87F38BD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86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42646-18D2-4B90-2160-717E1901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A109E5-1285-E025-1E48-054C3F2E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02CD5C-089C-9410-9963-3D94FCA12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AAC44E-7C2E-2F1C-BB55-8576F405E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F1B3CF-3C89-8484-979F-9FCA246E4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95C4BB7-1565-759E-1D5D-D29D1CA3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0B67-2B0E-4B13-BC84-D540322DE882}" type="datetime1">
              <a:rPr lang="es-CO" smtClean="0"/>
              <a:t>14/03/2024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28CB10-65FD-4283-DF9A-0843932A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6DBFE6-B474-519A-4DD2-1AB6DC4A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710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FC9DF-88F5-DA8D-C294-73951D17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60BF0C-15FA-6F36-97E5-8BECFD9D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5ED3-09DD-4E30-9859-1BEA3DD5D5DC}" type="datetime1">
              <a:rPr lang="es-CO" smtClean="0"/>
              <a:t>14/03/2024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887B3B-6C64-5D6E-8444-4998FA9A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D09029-CF40-2EB3-018A-E8F8A9E7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785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B62BC2-95DF-569C-1EBA-787B2A89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B506-3A7F-4D16-9F8B-903267664E0E}" type="datetime1">
              <a:rPr lang="es-CO" smtClean="0"/>
              <a:t>14/03/2024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5FD401-E73C-4AE9-C983-24A5E47B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77D5F3-AF9E-5E54-5FA2-A2165ABB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230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81D83-AF32-D759-42ED-3D3DA114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509A8-58F0-B196-4621-0F3CBCE5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D1146-5603-6A1D-D908-6D6B2F8DE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9C325-A7A0-F6F0-F08D-3E8ACB4E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79F-0F0F-4B55-A34F-D3F4DAF28368}" type="datetime1">
              <a:rPr lang="es-CO" smtClean="0"/>
              <a:t>14/03/2024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4ED9E6-4E33-760C-3DB0-F0DC2B05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C41177-9003-7147-1D19-6FED2A5E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084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C1B07-05C8-6EDF-65BB-0B2D9713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118F6D-007C-1B11-5085-FF42762B1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94A730-2E53-EDF8-DCB0-AC485C998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7A9BC6-880E-B458-7B79-6DF21EF6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A3D5-841B-4B10-B618-C11C07EDCEDC}" type="datetime1">
              <a:rPr lang="es-CO" smtClean="0"/>
              <a:t>14/03/2024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EAC6FA-B4CB-7B17-E55A-A3640D89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BB698C-D8A7-4576-46F6-968E52F9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299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314046-735B-FE5B-7AB0-485BBBCD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9432C-BA88-4475-F61F-EC628B1E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014A22-F672-9397-37F2-5BA0CB9AA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CF0EB-680B-41B3-8163-DC8F1D33530B}" type="datetime1">
              <a:rPr lang="es-CO" smtClean="0"/>
              <a:t>14/03/2024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4301D8-117F-7EE2-41AE-55508C542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A421-3F61-2514-4DAD-7F8E4009B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35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FA5B4EAC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-martinod/proyecto-avanzado-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omas-martinod/proyecto-avanzado-1" TargetMode="Externa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C2CC2-9C81-1471-D974-2245DC345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711" y="1063691"/>
            <a:ext cx="10642578" cy="2387600"/>
          </a:xfrm>
        </p:spPr>
        <p:txBody>
          <a:bodyPr>
            <a:noAutofit/>
          </a:bodyPr>
          <a:lstStyle/>
          <a:p>
            <a:pPr algn="l"/>
            <a:r>
              <a:rPr lang="es-MX" sz="4800" b="0" i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ANÁLISIS DE MÉTODOS DE REGULARIZACIÓN EN EL MÉTODO DE HOLOGRAFÍA ACÚSTICA DE CAMPO CERCAN</a:t>
            </a:r>
            <a:r>
              <a:rPr lang="es-MX" sz="4800" dirty="0">
                <a:solidFill>
                  <a:schemeClr val="bg1"/>
                </a:solidFill>
                <a:latin typeface="Impact" panose="020B0806030902050204" pitchFamily="34" charset="0"/>
              </a:rPr>
              <a:t>O (NAH)</a:t>
            </a:r>
            <a:endParaRPr lang="es-CO" sz="4800" dirty="0">
              <a:solidFill>
                <a:srgbClr val="3F938F"/>
              </a:solidFill>
              <a:latin typeface="Impact" panose="020B080603090205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75DAF-3FA1-3EB7-D30B-81FA69918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54964"/>
            <a:ext cx="9144000" cy="223934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</a:rPr>
              <a:t>Thomas Martinod Saldarriaga</a:t>
            </a:r>
          </a:p>
          <a:p>
            <a:pPr algn="l"/>
            <a:br>
              <a:rPr lang="es-CO" dirty="0">
                <a:solidFill>
                  <a:schemeClr val="bg1"/>
                </a:solidFill>
              </a:rPr>
            </a:br>
            <a:r>
              <a:rPr lang="es-CO" dirty="0">
                <a:solidFill>
                  <a:schemeClr val="bg1"/>
                </a:solidFill>
              </a:rPr>
              <a:t>Febrero 2024</a:t>
            </a:r>
          </a:p>
          <a:p>
            <a:pPr algn="l"/>
            <a:endParaRPr lang="es-CO" dirty="0">
              <a:solidFill>
                <a:schemeClr val="bg1"/>
              </a:solidFill>
            </a:endParaRPr>
          </a:p>
          <a:p>
            <a:pPr algn="l"/>
            <a:endParaRPr lang="es-CO" dirty="0">
              <a:solidFill>
                <a:schemeClr val="bg1"/>
              </a:solidFill>
            </a:endParaRPr>
          </a:p>
          <a:p>
            <a:pPr algn="l"/>
            <a:r>
              <a:rPr lang="es-CO" dirty="0">
                <a:solidFill>
                  <a:schemeClr val="bg1"/>
                </a:solidFill>
              </a:rPr>
              <a:t>Tutor: Nicolás Guarín Zapata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4844F-31B3-43E3-DA52-A7AA3FAF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1</a:t>
            </a:fld>
            <a:endParaRPr lang="es-CO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47B157C-EE8A-4386-B0E7-931DDB378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025" y="5486400"/>
            <a:ext cx="43243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5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608642-7590-C504-2934-1263FE86B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127ED7C-BFFD-9FE6-4F47-C53EA926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4. OBJETIVOS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41CB69C-3ADA-8E6F-2B98-2FB59FB3EEB2}"/>
              </a:ext>
            </a:extLst>
          </p:cNvPr>
          <p:cNvSpPr txBox="1"/>
          <p:nvPr/>
        </p:nvSpPr>
        <p:spPr>
          <a:xfrm>
            <a:off x="331427" y="1716333"/>
            <a:ext cx="115291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Evaluar distintos métodos de regularización en el contexto de la holografía acústica de campo cercano de geometría planar.</a:t>
            </a:r>
            <a:endParaRPr lang="en-US" sz="2400" kern="100">
              <a:solidFill>
                <a:schemeClr val="bg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BB5FE73-6ADE-402F-3574-B1D6EF90AE75}"/>
              </a:ext>
            </a:extLst>
          </p:cNvPr>
          <p:cNvSpPr txBox="1"/>
          <p:nvPr/>
        </p:nvSpPr>
        <p:spPr>
          <a:xfrm>
            <a:off x="331426" y="1322228"/>
            <a:ext cx="2397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>
                <a:solidFill>
                  <a:schemeClr val="bg1"/>
                </a:solidFill>
                <a:latin typeface="+mj-lt"/>
              </a:rPr>
              <a:t>OBJETIVO GENERAL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9049A09-43C0-F3C1-1328-AD83BA60CCC3}"/>
              </a:ext>
            </a:extLst>
          </p:cNvPr>
          <p:cNvGrpSpPr/>
          <p:nvPr/>
        </p:nvGrpSpPr>
        <p:grpSpPr>
          <a:xfrm>
            <a:off x="3813982" y="2975281"/>
            <a:ext cx="4796618" cy="3058017"/>
            <a:chOff x="1299382" y="2961215"/>
            <a:chExt cx="4796618" cy="3058017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19EED13A-D899-7358-6AD2-4FE6F82EF1B3}"/>
                </a:ext>
              </a:extLst>
            </p:cNvPr>
            <p:cNvSpPr txBox="1"/>
            <p:nvPr/>
          </p:nvSpPr>
          <p:spPr>
            <a:xfrm rot="16200000">
              <a:off x="1206" y="4259391"/>
              <a:ext cx="3058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>
                  <a:solidFill>
                    <a:schemeClr val="bg1"/>
                  </a:solidFill>
                  <a:latin typeface="+mj-lt"/>
                </a:rPr>
                <a:t>OBJETIVOS ESPECÍFICOS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60E7A83-7C3F-7A32-1ECE-FA1815D5DB59}"/>
                </a:ext>
              </a:extLst>
            </p:cNvPr>
            <p:cNvSpPr txBox="1"/>
            <p:nvPr/>
          </p:nvSpPr>
          <p:spPr>
            <a:xfrm>
              <a:off x="2032260" y="3329409"/>
              <a:ext cx="406374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>
                <a:spcBef>
                  <a:spcPts val="0"/>
                </a:spcBef>
                <a:spcAft>
                  <a:spcPts val="0"/>
                </a:spcAft>
              </a:pPr>
              <a:r>
                <a:rPr lang="es-CO" sz="1800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Modelar matemáticamente el problema inverso del NAH, comprendiendo los elementos del análisis de Fourier, acústica y las condiciones de frontera del problema.</a:t>
              </a:r>
              <a:endParaRPr lang="en-US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303EDBC-44B1-8762-BAD6-8740F004E094}"/>
                </a:ext>
              </a:extLst>
            </p:cNvPr>
            <p:cNvSpPr txBox="1"/>
            <p:nvPr/>
          </p:nvSpPr>
          <p:spPr>
            <a:xfrm>
              <a:off x="2032260" y="3007371"/>
              <a:ext cx="4055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>
                  <a:solidFill>
                    <a:schemeClr val="bg1"/>
                  </a:solidFill>
                  <a:latin typeface="+mj-lt"/>
                </a:rPr>
                <a:t>A.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6DBB04D-F214-9BE9-C0F1-CD4E28F9063D}"/>
                </a:ext>
              </a:extLst>
            </p:cNvPr>
            <p:cNvSpPr txBox="1"/>
            <p:nvPr/>
          </p:nvSpPr>
          <p:spPr>
            <a:xfrm>
              <a:off x="2032260" y="5181369"/>
              <a:ext cx="40637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CO" kern="100" dirty="0">
                  <a:solidFill>
                    <a:schemeClr val="bg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Implementar el NAH para un arreglo de sensores plano.</a:t>
              </a:r>
              <a:endParaRPr lang="en-US" kern="1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7DD0264-F641-7AEF-8B71-699E102D7A1B}"/>
                </a:ext>
              </a:extLst>
            </p:cNvPr>
            <p:cNvSpPr txBox="1"/>
            <p:nvPr/>
          </p:nvSpPr>
          <p:spPr>
            <a:xfrm>
              <a:off x="2032260" y="4859331"/>
              <a:ext cx="410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>
                  <a:solidFill>
                    <a:schemeClr val="bg1"/>
                  </a:solidFill>
                  <a:latin typeface="+mj-lt"/>
                </a:rPr>
                <a:t>B.</a:t>
              </a:r>
            </a:p>
          </p:txBody>
        </p:sp>
      </p:grp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B79BFE42-EBC6-0024-A229-07D5AEFF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879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532E97-F9DA-A4F5-48CE-FFA612ED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11</a:t>
            </a:fld>
            <a:endParaRPr lang="es-CO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784FA9-8C49-F0E6-8288-4ACFDCCE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4. OBJETIVOS</a:t>
            </a:r>
            <a:endParaRPr lang="es-CO" sz="3200" dirty="0">
              <a:solidFill>
                <a:schemeClr val="bg1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2B787A0-E7BB-42C6-A2FF-16443CCC702D}"/>
              </a:ext>
            </a:extLst>
          </p:cNvPr>
          <p:cNvGrpSpPr/>
          <p:nvPr/>
        </p:nvGrpSpPr>
        <p:grpSpPr>
          <a:xfrm>
            <a:off x="3598301" y="1850782"/>
            <a:ext cx="4995397" cy="3462485"/>
            <a:chOff x="3539003" y="1555814"/>
            <a:chExt cx="4995397" cy="3462485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DFA96BC-52BB-E0B8-9AFE-DA1E13111F6F}"/>
                </a:ext>
              </a:extLst>
            </p:cNvPr>
            <p:cNvSpPr txBox="1"/>
            <p:nvPr/>
          </p:nvSpPr>
          <p:spPr>
            <a:xfrm>
              <a:off x="4375106" y="1877852"/>
              <a:ext cx="415929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>
                <a:spcBef>
                  <a:spcPts val="0"/>
                </a:spcBef>
                <a:spcAft>
                  <a:spcPts val="0"/>
                </a:spcAft>
              </a:pPr>
              <a:r>
                <a:rPr lang="es-CO" sz="1800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Regularizar las imágenes de campo de presión acústica usando los métodos de Tikhonov, aprendizaje de máquina, </a:t>
              </a:r>
              <a:r>
                <a:rPr lang="es-CO" sz="1800" i="1" kern="1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sparcity</a:t>
              </a:r>
              <a:r>
                <a:rPr lang="es-CO" sz="1800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y funciones de Green.</a:t>
              </a:r>
              <a:endParaRPr lang="en-US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72C1E2F-DD8D-3A13-8E0A-BB7DDE76715A}"/>
                </a:ext>
              </a:extLst>
            </p:cNvPr>
            <p:cNvSpPr txBox="1"/>
            <p:nvPr/>
          </p:nvSpPr>
          <p:spPr>
            <a:xfrm>
              <a:off x="4375106" y="1555814"/>
              <a:ext cx="410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>
                  <a:solidFill>
                    <a:schemeClr val="bg1"/>
                  </a:solidFill>
                  <a:latin typeface="+mj-lt"/>
                </a:rPr>
                <a:t>C.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E2315CE-A8A5-2E14-A1B5-7371A1EFAEF0}"/>
                </a:ext>
              </a:extLst>
            </p:cNvPr>
            <p:cNvSpPr txBox="1"/>
            <p:nvPr/>
          </p:nvSpPr>
          <p:spPr>
            <a:xfrm>
              <a:off x="4375106" y="3540971"/>
              <a:ext cx="4159294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>
                <a:spcBef>
                  <a:spcPts val="0"/>
                </a:spcBef>
                <a:spcAft>
                  <a:spcPts val="800"/>
                </a:spcAft>
              </a:pPr>
              <a:r>
                <a:rPr lang="es-CO" sz="1800" kern="10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Probar la implementación de NAH con una fuente de campo acústico conocido y comparar las imágenes resultantes para las diferentes estrategias de regularización.</a:t>
              </a:r>
              <a:endParaRPr lang="en-US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991F3E5-F85A-98B9-1967-5A95A5869829}"/>
                </a:ext>
              </a:extLst>
            </p:cNvPr>
            <p:cNvSpPr txBox="1"/>
            <p:nvPr/>
          </p:nvSpPr>
          <p:spPr>
            <a:xfrm>
              <a:off x="4375106" y="3218933"/>
              <a:ext cx="410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>
                  <a:solidFill>
                    <a:schemeClr val="bg1"/>
                  </a:solidFill>
                  <a:latin typeface="+mj-lt"/>
                </a:rPr>
                <a:t>D.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152494A-BEF3-9C63-EF8B-D75354D4E33B}"/>
                </a:ext>
              </a:extLst>
            </p:cNvPr>
            <p:cNvSpPr txBox="1"/>
            <p:nvPr/>
          </p:nvSpPr>
          <p:spPr>
            <a:xfrm rot="16200000">
              <a:off x="2240827" y="3176028"/>
              <a:ext cx="3058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>
                  <a:solidFill>
                    <a:schemeClr val="bg1"/>
                  </a:solidFill>
                  <a:latin typeface="+mj-lt"/>
                </a:rPr>
                <a:t>OBJETIVOS ESPECÍFICOS</a:t>
              </a:r>
            </a:p>
          </p:txBody>
        </p:sp>
      </p:grpSp>
      <p:pic>
        <p:nvPicPr>
          <p:cNvPr id="3" name="Imagen 2" descr="Forma&#10;&#10;Descripción generada automáticamente con confianza media">
            <a:extLst>
              <a:ext uri="{FF2B5EF4-FFF2-40B4-BE49-F238E27FC236}">
                <a16:creationId xmlns:a16="http://schemas.microsoft.com/office/drawing/2014/main" id="{CCC9947B-6D43-D377-A810-1489352550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8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3D5E5E-9F0D-D777-4FCB-B894DD564E76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5. ANTECEDENTES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CA8CBBE0-9493-1B15-606F-910EEC39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12</a:t>
            </a:fld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58A2DC-6E74-4C08-610F-5205EFBD44E8}"/>
              </a:ext>
            </a:extLst>
          </p:cNvPr>
          <p:cNvSpPr txBox="1">
            <a:spLocks/>
          </p:cNvSpPr>
          <p:nvPr/>
        </p:nvSpPr>
        <p:spPr>
          <a:xfrm>
            <a:off x="1096718" y="1400160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chemeClr val="bg1"/>
                </a:solidFill>
              </a:rPr>
              <a:t>1.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7A4A19D-5E69-8D31-271E-9AD8F3AF23AD}"/>
              </a:ext>
            </a:extLst>
          </p:cNvPr>
          <p:cNvSpPr txBox="1"/>
          <p:nvPr/>
        </p:nvSpPr>
        <p:spPr>
          <a:xfrm>
            <a:off x="1511401" y="1683103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AH, década de 1960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D28BA61-4B4F-8AF0-F5A5-777D3A304728}"/>
              </a:ext>
            </a:extLst>
          </p:cNvPr>
          <p:cNvSpPr txBox="1">
            <a:spLocks/>
          </p:cNvSpPr>
          <p:nvPr/>
        </p:nvSpPr>
        <p:spPr>
          <a:xfrm>
            <a:off x="5986204" y="1394291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chemeClr val="bg1"/>
                </a:solidFill>
              </a:rPr>
              <a:t>2.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D2A54C6-5A31-39B3-C841-037843FBA2BB}"/>
              </a:ext>
            </a:extLst>
          </p:cNvPr>
          <p:cNvSpPr txBox="1"/>
          <p:nvPr/>
        </p:nvSpPr>
        <p:spPr>
          <a:xfrm>
            <a:off x="6433880" y="1718675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Arreglos cuadriculados de micrófonos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34E539-DFFE-841D-C86D-80274D148D96}"/>
              </a:ext>
            </a:extLst>
          </p:cNvPr>
          <p:cNvSpPr txBox="1">
            <a:spLocks/>
          </p:cNvSpPr>
          <p:nvPr/>
        </p:nvSpPr>
        <p:spPr>
          <a:xfrm>
            <a:off x="1105470" y="2088007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chemeClr val="bg1"/>
                </a:solidFill>
              </a:rPr>
              <a:t>3.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3557EA8-7977-FE5D-58A0-0EE09D4FDB97}"/>
              </a:ext>
            </a:extLst>
          </p:cNvPr>
          <p:cNvSpPr txBox="1"/>
          <p:nvPr/>
        </p:nvSpPr>
        <p:spPr>
          <a:xfrm>
            <a:off x="1520153" y="2370950"/>
            <a:ext cx="380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Regularización de Tikhonov (1980)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FD01C08-86F3-C793-CF9F-D99A54FCB26D}"/>
              </a:ext>
            </a:extLst>
          </p:cNvPr>
          <p:cNvSpPr txBox="1">
            <a:spLocks/>
          </p:cNvSpPr>
          <p:nvPr/>
        </p:nvSpPr>
        <p:spPr>
          <a:xfrm>
            <a:off x="5997076" y="2121437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chemeClr val="bg1"/>
                </a:solidFill>
              </a:rPr>
              <a:t>4.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990967C-DC9D-F4A8-B4AD-165E5DBF64AD}"/>
              </a:ext>
            </a:extLst>
          </p:cNvPr>
          <p:cNvSpPr txBox="1"/>
          <p:nvPr/>
        </p:nvSpPr>
        <p:spPr>
          <a:xfrm>
            <a:off x="6433880" y="2415817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Regularización en todos los colores y sabores</a:t>
            </a:r>
          </a:p>
        </p:txBody>
      </p:sp>
      <p:pic>
        <p:nvPicPr>
          <p:cNvPr id="1026" name="Picture 2" descr="Amazon.com: Fourier Acoustics: Sound Radiation and Nearfield Acoustical  Holography: 9780127539607: Williams, Earl G.: Books">
            <a:extLst>
              <a:ext uri="{FF2B5EF4-FFF2-40B4-BE49-F238E27FC236}">
                <a16:creationId xmlns:a16="http://schemas.microsoft.com/office/drawing/2014/main" id="{EA4D80DC-89AF-AE44-B514-C73741A3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94" y="3105312"/>
            <a:ext cx="2044692" cy="325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E2D9F92-2602-F441-3A5B-D503A2A52026}"/>
              </a:ext>
            </a:extLst>
          </p:cNvPr>
          <p:cNvSpPr txBox="1"/>
          <p:nvPr/>
        </p:nvSpPr>
        <p:spPr>
          <a:xfrm>
            <a:off x="769404" y="3290592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PRECEDENTES: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5CD852C-D7DA-EF93-7AFC-DF91ABF0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04" y="3967684"/>
            <a:ext cx="6454321" cy="236543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F3FBFF2A-0E3E-C48B-6AE4-4AC3BE1D7C98}"/>
              </a:ext>
            </a:extLst>
          </p:cNvPr>
          <p:cNvSpPr txBox="1"/>
          <p:nvPr/>
        </p:nvSpPr>
        <p:spPr>
          <a:xfrm>
            <a:off x="9956528" y="5845052"/>
            <a:ext cx="1894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i="1" dirty="0">
                <a:solidFill>
                  <a:schemeClr val="bg1"/>
                </a:solidFill>
              </a:rPr>
              <a:t>Ver referencias [6] y  [8] del anteproyecto.</a:t>
            </a:r>
          </a:p>
        </p:txBody>
      </p:sp>
    </p:spTree>
    <p:extLst>
      <p:ext uri="{BB962C8B-B14F-4D97-AF65-F5344CB8AC3E}">
        <p14:creationId xmlns:p14="http://schemas.microsoft.com/office/powerpoint/2010/main" val="345936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38A8F2C7-0C71-5F8C-C9E6-8C295D6A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69" y="-136526"/>
            <a:ext cx="5051231" cy="726884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D13C2EA-85A6-D068-05F5-2F5C3D932C89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6. ALCANCE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4776BC-613B-9823-94CF-AF098F0E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13</a:t>
            </a:fld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DE4FD0-FA4A-6E8D-50E3-AC3180CB119E}"/>
              </a:ext>
            </a:extLst>
          </p:cNvPr>
          <p:cNvSpPr txBox="1"/>
          <p:nvPr/>
        </p:nvSpPr>
        <p:spPr>
          <a:xfrm>
            <a:off x="1016000" y="1697403"/>
            <a:ext cx="10160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bg1"/>
                </a:solidFill>
              </a:rPr>
              <a:t>Alcance del proyecto: analítico y computacional, </a:t>
            </a:r>
            <a:r>
              <a:rPr lang="es-CO" sz="2800">
                <a:solidFill>
                  <a:schemeClr val="bg1"/>
                </a:solidFill>
                <a:latin typeface="+mj-lt"/>
              </a:rPr>
              <a:t>NO EXPERIMENTAL.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bg1"/>
                </a:solidFill>
              </a:rPr>
              <a:t>Utilización de la base de datos de una guitarra en condiciones controladas, datos expuestos en el artículo [6] de </a:t>
            </a:r>
            <a:r>
              <a:rPr lang="es-CO" sz="2000" err="1">
                <a:solidFill>
                  <a:schemeClr val="bg1"/>
                </a:solidFill>
              </a:rPr>
              <a:t>Chardon</a:t>
            </a:r>
            <a:r>
              <a:rPr lang="es-CO" sz="2000">
                <a:solidFill>
                  <a:schemeClr val="bg1"/>
                </a:solidFill>
              </a:rPr>
              <a:t>, Daudet y coautores.</a:t>
            </a:r>
          </a:p>
          <a:p>
            <a:endParaRPr lang="es-CO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bg1"/>
                </a:solidFill>
              </a:rPr>
              <a:t>Solución en geometría </a:t>
            </a:r>
            <a:r>
              <a:rPr lang="es-CO" sz="2800">
                <a:solidFill>
                  <a:schemeClr val="bg1"/>
                </a:solidFill>
                <a:latin typeface="+mj-lt"/>
              </a:rPr>
              <a:t>PLANAR</a:t>
            </a:r>
            <a:r>
              <a:rPr lang="es-CO" sz="2400">
                <a:solidFill>
                  <a:schemeClr val="bg1"/>
                </a:solidFill>
                <a:latin typeface="+mj-lt"/>
              </a:rPr>
              <a:t> </a:t>
            </a:r>
            <a:r>
              <a:rPr lang="es-CO" sz="2000">
                <a:solidFill>
                  <a:schemeClr val="bg1"/>
                </a:solidFill>
              </a:rPr>
              <a:t>(mayor aplicabilidad).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bg1"/>
                </a:solidFill>
              </a:rPr>
              <a:t>No consideración de análisis de </a:t>
            </a:r>
            <a:r>
              <a:rPr lang="es-CO" sz="2800">
                <a:solidFill>
                  <a:schemeClr val="bg1"/>
                </a:solidFill>
                <a:latin typeface="+mj-lt"/>
              </a:rPr>
              <a:t>CONVERGENCIA</a:t>
            </a:r>
            <a:r>
              <a:rPr lang="es-CO" sz="2000">
                <a:solidFill>
                  <a:schemeClr val="bg1"/>
                </a:solidFill>
              </a:rPr>
              <a:t> en métodos numéricos ni análisis de </a:t>
            </a:r>
            <a:r>
              <a:rPr lang="es-CO" sz="2800">
                <a:solidFill>
                  <a:schemeClr val="bg1"/>
                </a:solidFill>
                <a:latin typeface="+mj-lt"/>
              </a:rPr>
              <a:t>ROBUSTEZ</a:t>
            </a:r>
            <a:r>
              <a:rPr lang="es-CO" sz="2000">
                <a:solidFill>
                  <a:schemeClr val="bg1"/>
                </a:solidFill>
              </a:rPr>
              <a:t> en estadísticos.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>
                <a:solidFill>
                  <a:schemeClr val="bg1"/>
                </a:solidFill>
                <a:latin typeface="+mj-lt"/>
              </a:rPr>
              <a:t>GENERALIZACIÓN</a:t>
            </a:r>
            <a:r>
              <a:rPr lang="es-CO" sz="2000">
                <a:solidFill>
                  <a:schemeClr val="bg1"/>
                </a:solidFill>
              </a:rPr>
              <a:t> matemática para fácil replicación en otros contextos.</a:t>
            </a:r>
          </a:p>
        </p:txBody>
      </p:sp>
    </p:spTree>
    <p:extLst>
      <p:ext uri="{BB962C8B-B14F-4D97-AF65-F5344CB8AC3E}">
        <p14:creationId xmlns:p14="http://schemas.microsoft.com/office/powerpoint/2010/main" val="120148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2B572B1-F1FE-1DE7-C6D9-F3C6ACC683C8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7. METODOLOGÍA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31EC57B8-994D-D851-39EC-3C980F2B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14</a:t>
            </a:fld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0CE985-96D6-5288-8AA4-1DC968A431F9}"/>
              </a:ext>
            </a:extLst>
          </p:cNvPr>
          <p:cNvSpPr txBox="1"/>
          <p:nvPr/>
        </p:nvSpPr>
        <p:spPr>
          <a:xfrm>
            <a:off x="1422400" y="1823878"/>
            <a:ext cx="9682480" cy="4375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000" kern="100">
                <a:solidFill>
                  <a:schemeClr val="bg1"/>
                </a:solidFill>
                <a:effectLst/>
                <a:highlight>
                  <a:srgbClr val="985282"/>
                </a:highlight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REVISIÓN Y APROPIACIÓN MATEMÁTICA:</a:t>
            </a:r>
            <a:r>
              <a:rPr lang="es-CO" sz="2000" kern="100">
                <a:solidFill>
                  <a:schemeClr val="bg1"/>
                </a:solidFill>
                <a:highlight>
                  <a:srgbClr val="985282"/>
                </a:highlight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Revisión de literatura y 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estudio de la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herramienta 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necesaria 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(análisis de Fourier, ecuación de ondas, DFT, FFT, IFFT, entre otros).</a:t>
            </a:r>
            <a:endParaRPr lang="en-US" sz="1800" kern="100">
              <a:solidFill>
                <a:schemeClr val="bg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000" kern="100">
                <a:solidFill>
                  <a:schemeClr val="bg1"/>
                </a:solidFill>
                <a:highlight>
                  <a:srgbClr val="985282"/>
                </a:highlight>
                <a:latin typeface="+mj-lt"/>
                <a:cs typeface="Times New Roman" panose="02020603050405020304" pitchFamily="18" charset="0"/>
              </a:rPr>
              <a:t>IMPLEMENTACIÓN DEL NAH: </a:t>
            </a:r>
            <a:r>
              <a:rPr lang="es-CO" sz="2000" kern="1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Programación de los métodos en Python</a:t>
            </a:r>
            <a:endParaRPr lang="es-CO" sz="2000" kern="10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000" kern="100">
                <a:solidFill>
                  <a:schemeClr val="bg1"/>
                </a:solidFill>
                <a:highlight>
                  <a:srgbClr val="985282"/>
                </a:highlight>
                <a:latin typeface="+mj-lt"/>
                <a:cs typeface="Times New Roman" panose="02020603050405020304" pitchFamily="18" charset="0"/>
              </a:rPr>
              <a:t>REGULARIZACIÓN Y ANÁLISIS: 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mplementaci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ón de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Tikhonov, la regularización por </a:t>
            </a:r>
            <a:r>
              <a:rPr lang="es-CO" sz="1800" i="1" kern="10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sparcity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la regularización mediante aprendizaje de máquina, y la regularización mediante funciones de Green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Generación de imágenes y comparativa.</a:t>
            </a:r>
            <a:endParaRPr lang="en-US" sz="1800" kern="100">
              <a:solidFill>
                <a:schemeClr val="bg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CO" sz="2000" kern="100">
                <a:solidFill>
                  <a:schemeClr val="bg1"/>
                </a:solidFill>
                <a:highlight>
                  <a:srgbClr val="985282"/>
                </a:highlight>
                <a:latin typeface="+mj-lt"/>
                <a:cs typeface="Times New Roman" panose="02020603050405020304" pitchFamily="18" charset="0"/>
              </a:rPr>
              <a:t>DOCUMENTACIÓN:</a:t>
            </a:r>
            <a:r>
              <a:rPr lang="es-CO" kern="100">
                <a:solidFill>
                  <a:schemeClr val="bg1"/>
                </a:solidFill>
                <a:highlight>
                  <a:srgbClr val="985282"/>
                </a:highlight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cumentación del software, así como informes de avance parciales y el artículo final. Ubicación: </a:t>
            </a:r>
            <a:r>
              <a:rPr lang="en-US" kern="1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https://github.com/thomas-martinod/proyecto-avanzado-1</a:t>
            </a:r>
            <a:endParaRPr lang="en-US" kern="1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>
              <a:solidFill>
                <a:schemeClr val="bg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C29B62-5283-F403-DB21-C0ECD49281F0}"/>
              </a:ext>
            </a:extLst>
          </p:cNvPr>
          <p:cNvSpPr txBox="1">
            <a:spLocks/>
          </p:cNvSpPr>
          <p:nvPr/>
        </p:nvSpPr>
        <p:spPr>
          <a:xfrm>
            <a:off x="892020" y="1626190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>
                <a:solidFill>
                  <a:schemeClr val="bg1"/>
                </a:solidFill>
              </a:rPr>
              <a:t>A.</a:t>
            </a:r>
            <a:endParaRPr lang="es-CO" sz="2400">
              <a:solidFill>
                <a:schemeClr val="bg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CE300CB4-C0E0-374E-A168-E5517D2D4766}"/>
              </a:ext>
            </a:extLst>
          </p:cNvPr>
          <p:cNvSpPr txBox="1">
            <a:spLocks/>
          </p:cNvSpPr>
          <p:nvPr/>
        </p:nvSpPr>
        <p:spPr>
          <a:xfrm>
            <a:off x="892020" y="2672416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>
                <a:solidFill>
                  <a:schemeClr val="bg1"/>
                </a:solidFill>
              </a:rPr>
              <a:t>B.</a:t>
            </a:r>
            <a:endParaRPr lang="es-CO" sz="2400">
              <a:solidFill>
                <a:schemeClr val="bg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5FBFC9B-F54B-5618-B98D-9C91EFBAEF2F}"/>
              </a:ext>
            </a:extLst>
          </p:cNvPr>
          <p:cNvSpPr txBox="1">
            <a:spLocks/>
          </p:cNvSpPr>
          <p:nvPr/>
        </p:nvSpPr>
        <p:spPr>
          <a:xfrm>
            <a:off x="892020" y="3210619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>
                <a:solidFill>
                  <a:schemeClr val="bg1"/>
                </a:solidFill>
              </a:rPr>
              <a:t>C.</a:t>
            </a:r>
            <a:endParaRPr lang="es-CO" sz="2400">
              <a:solidFill>
                <a:schemeClr val="bg1"/>
              </a:solidFill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9AFF5AE-961C-3238-269D-F823234FF402}"/>
              </a:ext>
            </a:extLst>
          </p:cNvPr>
          <p:cNvSpPr txBox="1">
            <a:spLocks/>
          </p:cNvSpPr>
          <p:nvPr/>
        </p:nvSpPr>
        <p:spPr>
          <a:xfrm>
            <a:off x="912340" y="4578096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>
                <a:solidFill>
                  <a:schemeClr val="bg1"/>
                </a:solidFill>
              </a:rPr>
              <a:t>D.</a:t>
            </a:r>
            <a:endParaRPr lang="es-CO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6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91D2F6-A9E7-88CD-3437-77AB159073F0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8. CRONOGRAMA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E7619A44-A0C7-462A-EF34-59F473AA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15</a:t>
            </a:fld>
            <a:endParaRPr lang="es-CO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E1A0D4D-C99D-7C49-DF4C-340FCB53B413}"/>
              </a:ext>
            </a:extLst>
          </p:cNvPr>
          <p:cNvGrpSpPr/>
          <p:nvPr/>
        </p:nvGrpSpPr>
        <p:grpSpPr>
          <a:xfrm>
            <a:off x="583909" y="1311964"/>
            <a:ext cx="10955421" cy="5044386"/>
            <a:chOff x="583909" y="1311964"/>
            <a:chExt cx="10955421" cy="504438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A024010-213B-4294-0BC8-477B25D93A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18" r="624" b="-1"/>
            <a:stretch/>
          </p:blipFill>
          <p:spPr>
            <a:xfrm>
              <a:off x="583909" y="1401417"/>
              <a:ext cx="10955421" cy="4954933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8A488E57-CB5A-51C8-FA6C-4A66AD45C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909" y="1311964"/>
              <a:ext cx="5041639" cy="318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51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B1019E8-639C-7726-194B-2A228D7755CA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9. PRESUPUESTO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26E8DCC-A3AC-7278-4DEE-C9139D81D2AC}"/>
              </a:ext>
            </a:extLst>
          </p:cNvPr>
          <p:cNvSpPr txBox="1"/>
          <p:nvPr/>
        </p:nvSpPr>
        <p:spPr>
          <a:xfrm>
            <a:off x="388404" y="1175435"/>
            <a:ext cx="10383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Estos son costos estimados y no desembolsables cubiertos por la matrícula y el alumno.</a:t>
            </a:r>
            <a:endParaRPr lang="es-CO" sz="2000">
              <a:solidFill>
                <a:schemeClr val="bg1"/>
              </a:solidFill>
            </a:endParaRP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429024A5-4BA2-9834-774E-0D671082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16</a:t>
            </a:fld>
            <a:endParaRPr lang="es-CO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5C6AFED-F595-EC5E-D86F-F23DA18ECB7B}"/>
              </a:ext>
            </a:extLst>
          </p:cNvPr>
          <p:cNvGrpSpPr/>
          <p:nvPr/>
        </p:nvGrpSpPr>
        <p:grpSpPr>
          <a:xfrm>
            <a:off x="388404" y="2641187"/>
            <a:ext cx="11237715" cy="2012645"/>
            <a:chOff x="271798" y="2276062"/>
            <a:chExt cx="11237715" cy="2012645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BA38A1A-F685-D3FF-7566-E581C97D1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6" t="2422" r="529" b="2521"/>
            <a:stretch/>
          </p:blipFill>
          <p:spPr>
            <a:xfrm>
              <a:off x="388404" y="2276062"/>
              <a:ext cx="11121109" cy="1898374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89AE540-170A-FB2E-7BD3-B8C549EF0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798" y="3888597"/>
              <a:ext cx="6556385" cy="400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83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324715-F2AD-2B91-8D56-1D6A155F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17</a:t>
            </a:fld>
            <a:endParaRPr lang="es-CO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477B5FE-C3A2-14E8-BC4C-1D25CF80339A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10. PROPIEDAD INTELECTUAL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38F2DD-0060-92D8-3F2A-38B25DF3C6CB}"/>
              </a:ext>
            </a:extLst>
          </p:cNvPr>
          <p:cNvSpPr txBox="1"/>
          <p:nvPr/>
        </p:nvSpPr>
        <p:spPr>
          <a:xfrm>
            <a:off x="388404" y="1208123"/>
            <a:ext cx="114151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anteproyecto, los informes de avance, el artículo final, los códigos, la documentación de estos y cualquier otro producto que pueda surgir de este proyecto se publicarán de acuerdo con los lineamientos e ideales de “ciencia abierta”, iniciativa respaldada por las políticas nacionales de apropiaci</a:t>
            </a:r>
            <a:r>
              <a:rPr lang="es-CO" sz="2000" dirty="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ón del conocimiento y ciencia abierta (ver referencias [15], [16], [17] del anteproyecto).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97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2C3562-85B5-B957-31B9-8BE5ACFD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18</a:t>
            </a:fld>
            <a:endParaRPr lang="es-CO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9905D1B-99AE-F79D-40AC-50B1335BF7AE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BIBLIOGRAFÍA</a:t>
            </a:r>
            <a:endParaRPr lang="es-CO" sz="3200">
              <a:solidFill>
                <a:schemeClr val="bg1"/>
              </a:solidFill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5B32145-3A88-C2AB-74D0-7D7A1E02C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025" y="5486400"/>
            <a:ext cx="4324350" cy="1371600"/>
          </a:xfrm>
          <a:prstGeom prst="rect">
            <a:avLst/>
          </a:prstGeom>
        </p:spPr>
      </p:pic>
      <p:pic>
        <p:nvPicPr>
          <p:cNvPr id="7" name="Imagen 6" descr="Código QR&#10;&#10;Descripción generada automáticamente">
            <a:extLst>
              <a:ext uri="{FF2B5EF4-FFF2-40B4-BE49-F238E27FC236}">
                <a16:creationId xmlns:a16="http://schemas.microsoft.com/office/drawing/2014/main" id="{C48AAFAF-75F1-A60C-D3E7-338E1EF66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712" y="1841422"/>
            <a:ext cx="3772313" cy="377231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1CF0A2F-AE80-DAE7-2686-290F97440708}"/>
              </a:ext>
            </a:extLst>
          </p:cNvPr>
          <p:cNvSpPr txBox="1"/>
          <p:nvPr/>
        </p:nvSpPr>
        <p:spPr>
          <a:xfrm>
            <a:off x="388404" y="1083152"/>
            <a:ext cx="991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>
                <a:solidFill>
                  <a:schemeClr val="bg1">
                    <a:lumMod val="95000"/>
                  </a:schemeClr>
                </a:solidFill>
              </a:rPr>
              <a:t>En el README.md del repositorio </a:t>
            </a:r>
            <a:r>
              <a:rPr lang="en-US" kern="1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https://github.com/thomas-martinod/proyecto-avanzado-1</a:t>
            </a:r>
            <a:endParaRPr lang="en-US" kern="1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34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0F80A-E52E-BF92-326E-59FFE1D3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CONTENIDOS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40ED1E-F73E-6FE2-7E5E-8B54B6C6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2</a:t>
            </a:fld>
            <a:endParaRPr lang="es-CO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49271FB-79CF-98E3-406A-00DC7B8372BD}"/>
              </a:ext>
            </a:extLst>
          </p:cNvPr>
          <p:cNvGrpSpPr/>
          <p:nvPr/>
        </p:nvGrpSpPr>
        <p:grpSpPr>
          <a:xfrm>
            <a:off x="3035779" y="1342423"/>
            <a:ext cx="6120442" cy="5112184"/>
            <a:chOff x="3045611" y="1445278"/>
            <a:chExt cx="6120442" cy="5112184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BB9F0FA8-7D23-3988-97AB-C8600AA24585}"/>
                </a:ext>
              </a:extLst>
            </p:cNvPr>
            <p:cNvGrpSpPr/>
            <p:nvPr/>
          </p:nvGrpSpPr>
          <p:grpSpPr>
            <a:xfrm>
              <a:off x="3045611" y="1445278"/>
              <a:ext cx="6120442" cy="4789019"/>
              <a:chOff x="3081336" y="1504270"/>
              <a:chExt cx="6120442" cy="4789019"/>
            </a:xfrm>
          </p:grpSpPr>
          <p:sp>
            <p:nvSpPr>
              <p:cNvPr id="26" name="Título 1">
                <a:extLst>
                  <a:ext uri="{FF2B5EF4-FFF2-40B4-BE49-F238E27FC236}">
                    <a16:creationId xmlns:a16="http://schemas.microsoft.com/office/drawing/2014/main" id="{B4CF0DEB-EB7F-A313-CFC1-B8FCF6DDFA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1337" y="1504270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 dirty="0">
                    <a:solidFill>
                      <a:schemeClr val="bg1"/>
                    </a:solidFill>
                  </a:rPr>
                  <a:t>1.</a:t>
                </a:r>
                <a:endParaRPr lang="es-CO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5F07B21-5923-E16F-34B7-869866280B60}"/>
                  </a:ext>
                </a:extLst>
              </p:cNvPr>
              <p:cNvSpPr txBox="1"/>
              <p:nvPr/>
            </p:nvSpPr>
            <p:spPr>
              <a:xfrm>
                <a:off x="3621622" y="1767472"/>
                <a:ext cx="1912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>
                    <a:solidFill>
                      <a:schemeClr val="bg1"/>
                    </a:solidFill>
                  </a:rPr>
                  <a:t>Introducción</a:t>
                </a:r>
              </a:p>
            </p:txBody>
          </p:sp>
          <p:sp>
            <p:nvSpPr>
              <p:cNvPr id="28" name="Título 1">
                <a:extLst>
                  <a:ext uri="{FF2B5EF4-FFF2-40B4-BE49-F238E27FC236}">
                    <a16:creationId xmlns:a16="http://schemas.microsoft.com/office/drawing/2014/main" id="{620633AE-ED43-D33A-F757-021D69C8C2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1337" y="2464062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>
                    <a:solidFill>
                      <a:schemeClr val="bg1"/>
                    </a:solidFill>
                  </a:rPr>
                  <a:t>2.</a:t>
                </a:r>
                <a:endParaRPr lang="es-CO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0864179-75EF-0196-3D08-1DD29A653315}"/>
                  </a:ext>
                </a:extLst>
              </p:cNvPr>
              <p:cNvSpPr txBox="1"/>
              <p:nvPr/>
            </p:nvSpPr>
            <p:spPr>
              <a:xfrm>
                <a:off x="3621621" y="2727264"/>
                <a:ext cx="22270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>
                    <a:solidFill>
                      <a:schemeClr val="bg1"/>
                    </a:solidFill>
                  </a:rPr>
                  <a:t>Planteamiento del problema</a:t>
                </a:r>
              </a:p>
            </p:txBody>
          </p:sp>
          <p:sp>
            <p:nvSpPr>
              <p:cNvPr id="30" name="Título 1">
                <a:extLst>
                  <a:ext uri="{FF2B5EF4-FFF2-40B4-BE49-F238E27FC236}">
                    <a16:creationId xmlns:a16="http://schemas.microsoft.com/office/drawing/2014/main" id="{FB2B8808-E668-FC3B-09D0-F6A6B5F995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1336" y="3581984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>
                    <a:solidFill>
                      <a:schemeClr val="bg1"/>
                    </a:solidFill>
                  </a:rPr>
                  <a:t>3.</a:t>
                </a:r>
                <a:endParaRPr lang="es-CO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83BF612C-721E-5192-CE76-3CC28E9383C1}"/>
                  </a:ext>
                </a:extLst>
              </p:cNvPr>
              <p:cNvSpPr txBox="1"/>
              <p:nvPr/>
            </p:nvSpPr>
            <p:spPr>
              <a:xfrm>
                <a:off x="3621620" y="3845186"/>
                <a:ext cx="2227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>
                    <a:solidFill>
                      <a:schemeClr val="bg1"/>
                    </a:solidFill>
                  </a:rPr>
                  <a:t>Justificación</a:t>
                </a:r>
              </a:p>
            </p:txBody>
          </p:sp>
          <p:sp>
            <p:nvSpPr>
              <p:cNvPr id="32" name="Título 1">
                <a:extLst>
                  <a:ext uri="{FF2B5EF4-FFF2-40B4-BE49-F238E27FC236}">
                    <a16:creationId xmlns:a16="http://schemas.microsoft.com/office/drawing/2014/main" id="{23935D86-9DC0-D3A4-0BEF-1BCB265B61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1336" y="4575203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>
                    <a:solidFill>
                      <a:schemeClr val="bg1"/>
                    </a:solidFill>
                  </a:rPr>
                  <a:t>4.</a:t>
                </a:r>
                <a:endParaRPr lang="es-CO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EE7C975-23E6-22B7-96E0-ED9D1B4C3595}"/>
                  </a:ext>
                </a:extLst>
              </p:cNvPr>
              <p:cNvSpPr txBox="1"/>
              <p:nvPr/>
            </p:nvSpPr>
            <p:spPr>
              <a:xfrm>
                <a:off x="3621620" y="4838405"/>
                <a:ext cx="2227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>
                    <a:solidFill>
                      <a:schemeClr val="bg1"/>
                    </a:solidFill>
                  </a:rPr>
                  <a:t>Objetivos</a:t>
                </a:r>
              </a:p>
            </p:txBody>
          </p:sp>
          <p:sp>
            <p:nvSpPr>
              <p:cNvPr id="34" name="Título 1">
                <a:extLst>
                  <a:ext uri="{FF2B5EF4-FFF2-40B4-BE49-F238E27FC236}">
                    <a16:creationId xmlns:a16="http://schemas.microsoft.com/office/drawing/2014/main" id="{EE67EF9F-BC9E-A39E-C5E5-10ADB5FD99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1336" y="5495719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>
                    <a:solidFill>
                      <a:schemeClr val="bg1"/>
                    </a:solidFill>
                  </a:rPr>
                  <a:t>5.</a:t>
                </a:r>
                <a:endParaRPr lang="es-CO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CC240D68-5E18-0270-1D58-D811E2824C2F}"/>
                  </a:ext>
                </a:extLst>
              </p:cNvPr>
              <p:cNvSpPr txBox="1"/>
              <p:nvPr/>
            </p:nvSpPr>
            <p:spPr>
              <a:xfrm>
                <a:off x="3621620" y="5758921"/>
                <a:ext cx="2227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>
                    <a:solidFill>
                      <a:schemeClr val="bg1"/>
                    </a:solidFill>
                  </a:rPr>
                  <a:t>Antecedentes</a:t>
                </a:r>
              </a:p>
            </p:txBody>
          </p:sp>
          <p:sp>
            <p:nvSpPr>
              <p:cNvPr id="36" name="Título 1">
                <a:extLst>
                  <a:ext uri="{FF2B5EF4-FFF2-40B4-BE49-F238E27FC236}">
                    <a16:creationId xmlns:a16="http://schemas.microsoft.com/office/drawing/2014/main" id="{72A90466-B47C-779F-FB09-88017BE807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395" y="1504270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>
                    <a:solidFill>
                      <a:schemeClr val="bg1"/>
                    </a:solidFill>
                  </a:rPr>
                  <a:t>6.</a:t>
                </a:r>
                <a:endParaRPr lang="es-CO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C003D2FA-0441-BD72-3FD7-887FAEECF5CC}"/>
                  </a:ext>
                </a:extLst>
              </p:cNvPr>
              <p:cNvSpPr txBox="1"/>
              <p:nvPr/>
            </p:nvSpPr>
            <p:spPr>
              <a:xfrm>
                <a:off x="6974680" y="1767472"/>
                <a:ext cx="1912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>
                    <a:solidFill>
                      <a:schemeClr val="bg1"/>
                    </a:solidFill>
                  </a:rPr>
                  <a:t>Alcance</a:t>
                </a:r>
              </a:p>
            </p:txBody>
          </p:sp>
          <p:sp>
            <p:nvSpPr>
              <p:cNvPr id="38" name="Título 1">
                <a:extLst>
                  <a:ext uri="{FF2B5EF4-FFF2-40B4-BE49-F238E27FC236}">
                    <a16:creationId xmlns:a16="http://schemas.microsoft.com/office/drawing/2014/main" id="{7DB387BE-CFA3-9933-0EFF-7CB964A86A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395" y="2464062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>
                    <a:solidFill>
                      <a:schemeClr val="bg1"/>
                    </a:solidFill>
                  </a:rPr>
                  <a:t>7.</a:t>
                </a:r>
                <a:endParaRPr lang="es-CO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FDD7A3B-3563-D076-4B8A-61656DE0EC08}"/>
                  </a:ext>
                </a:extLst>
              </p:cNvPr>
              <p:cNvSpPr txBox="1"/>
              <p:nvPr/>
            </p:nvSpPr>
            <p:spPr>
              <a:xfrm>
                <a:off x="6974679" y="2727264"/>
                <a:ext cx="2227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>
                    <a:solidFill>
                      <a:schemeClr val="bg1"/>
                    </a:solidFill>
                  </a:rPr>
                  <a:t>Metodología</a:t>
                </a:r>
              </a:p>
            </p:txBody>
          </p:sp>
          <p:sp>
            <p:nvSpPr>
              <p:cNvPr id="40" name="Título 1">
                <a:extLst>
                  <a:ext uri="{FF2B5EF4-FFF2-40B4-BE49-F238E27FC236}">
                    <a16:creationId xmlns:a16="http://schemas.microsoft.com/office/drawing/2014/main" id="{7B3072DE-6CFD-9F58-0DB7-0BDE2C484C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394" y="3581984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>
                    <a:solidFill>
                      <a:schemeClr val="bg1"/>
                    </a:solidFill>
                  </a:rPr>
                  <a:t>8.</a:t>
                </a:r>
                <a:endParaRPr lang="es-CO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9A5E174F-C595-2D93-5BD3-87C90FE202A9}"/>
                  </a:ext>
                </a:extLst>
              </p:cNvPr>
              <p:cNvSpPr txBox="1"/>
              <p:nvPr/>
            </p:nvSpPr>
            <p:spPr>
              <a:xfrm>
                <a:off x="6974678" y="3845186"/>
                <a:ext cx="2227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>
                    <a:solidFill>
                      <a:schemeClr val="bg1"/>
                    </a:solidFill>
                  </a:rPr>
                  <a:t>Cronograma</a:t>
                </a:r>
              </a:p>
            </p:txBody>
          </p:sp>
          <p:sp>
            <p:nvSpPr>
              <p:cNvPr id="42" name="Título 1">
                <a:extLst>
                  <a:ext uri="{FF2B5EF4-FFF2-40B4-BE49-F238E27FC236}">
                    <a16:creationId xmlns:a16="http://schemas.microsoft.com/office/drawing/2014/main" id="{EDAF6ED3-AA67-6C86-4182-2A02D89E33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394" y="4575203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 dirty="0">
                    <a:solidFill>
                      <a:schemeClr val="bg1"/>
                    </a:solidFill>
                  </a:rPr>
                  <a:t>9.</a:t>
                </a:r>
                <a:endParaRPr lang="es-CO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34FC6BE-D7C0-2492-7AB7-4B53F5BF8EC8}"/>
                  </a:ext>
                </a:extLst>
              </p:cNvPr>
              <p:cNvSpPr txBox="1"/>
              <p:nvPr/>
            </p:nvSpPr>
            <p:spPr>
              <a:xfrm>
                <a:off x="6974678" y="4838405"/>
                <a:ext cx="2227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>
                    <a:solidFill>
                      <a:schemeClr val="bg1"/>
                    </a:solidFill>
                  </a:rPr>
                  <a:t>Presupuesto</a:t>
                </a:r>
              </a:p>
            </p:txBody>
          </p:sp>
        </p:grpSp>
        <p:sp>
          <p:nvSpPr>
            <p:cNvPr id="3" name="Título 1">
              <a:extLst>
                <a:ext uri="{FF2B5EF4-FFF2-40B4-BE49-F238E27FC236}">
                  <a16:creationId xmlns:a16="http://schemas.microsoft.com/office/drawing/2014/main" id="{439A91A4-ED69-0D42-1D9D-47986F373D69}"/>
                </a:ext>
              </a:extLst>
            </p:cNvPr>
            <p:cNvSpPr txBox="1">
              <a:spLocks/>
            </p:cNvSpPr>
            <p:nvPr/>
          </p:nvSpPr>
          <p:spPr>
            <a:xfrm>
              <a:off x="6188451" y="5499788"/>
              <a:ext cx="1446666" cy="7975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CO" sz="4800" dirty="0">
                  <a:solidFill>
                    <a:schemeClr val="bg1"/>
                  </a:solidFill>
                </a:rPr>
                <a:t>10.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795F7B1-02BB-F570-3871-475C165AEB80}"/>
                </a:ext>
              </a:extLst>
            </p:cNvPr>
            <p:cNvSpPr txBox="1"/>
            <p:nvPr/>
          </p:nvSpPr>
          <p:spPr>
            <a:xfrm>
              <a:off x="6938953" y="5726465"/>
              <a:ext cx="22270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>
                  <a:solidFill>
                    <a:schemeClr val="bg1"/>
                  </a:solidFill>
                </a:rPr>
                <a:t>Propiedad Intelectual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2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74CB682-977A-8573-8492-A9BF2D59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1. INTRODUCCIÓN</a:t>
            </a:r>
            <a:endParaRPr lang="es-CO" sz="3200">
              <a:solidFill>
                <a:schemeClr val="bg1"/>
              </a:solidFill>
            </a:endParaRPr>
          </a:p>
        </p:txBody>
      </p:sp>
      <p:pic>
        <p:nvPicPr>
          <p:cNvPr id="2" name="Picture 4" descr="Acoustic Holography | SpringerLink">
            <a:extLst>
              <a:ext uri="{FF2B5EF4-FFF2-40B4-BE49-F238E27FC236}">
                <a16:creationId xmlns:a16="http://schemas.microsoft.com/office/drawing/2014/main" id="{8CC10BCF-BDC3-2657-B13C-2174B8167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95" y="1682413"/>
            <a:ext cx="9624309" cy="410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EEE30A7-CE0C-9E28-7D0E-0700169F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3</a:t>
            </a:fld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A00D13-6294-A65E-C90A-324DE830D511}"/>
              </a:ext>
            </a:extLst>
          </p:cNvPr>
          <p:cNvSpPr txBox="1"/>
          <p:nvPr/>
        </p:nvSpPr>
        <p:spPr>
          <a:xfrm>
            <a:off x="9583258" y="5809292"/>
            <a:ext cx="1370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i="1" dirty="0">
                <a:solidFill>
                  <a:schemeClr val="bg1"/>
                </a:solidFill>
              </a:rPr>
              <a:t>Tomado de [1].</a:t>
            </a:r>
          </a:p>
        </p:txBody>
      </p:sp>
    </p:spTree>
    <p:extLst>
      <p:ext uri="{BB962C8B-B14F-4D97-AF65-F5344CB8AC3E}">
        <p14:creationId xmlns:p14="http://schemas.microsoft.com/office/powerpoint/2010/main" val="249121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Flecha&#10;&#10;Descripción generada automáticamente con confianza media">
            <a:extLst>
              <a:ext uri="{FF2B5EF4-FFF2-40B4-BE49-F238E27FC236}">
                <a16:creationId xmlns:a16="http://schemas.microsoft.com/office/drawing/2014/main" id="{A0CB0997-9440-B227-E00B-5B1869DA5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11" y="-1446421"/>
            <a:ext cx="12116153" cy="846304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FCF637F3-AA40-63CD-148A-2211FF74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1. INTRODUCCIÓN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720F80C4-DD22-1560-1FB1-2E76E4D7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4</a:t>
            </a:fld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334C4B-A6DE-6AD9-5457-73F8E0A3BAE1}"/>
              </a:ext>
            </a:extLst>
          </p:cNvPr>
          <p:cNvSpPr txBox="1"/>
          <p:nvPr/>
        </p:nvSpPr>
        <p:spPr>
          <a:xfrm>
            <a:off x="7924800" y="4087904"/>
            <a:ext cx="36372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>
                <a:solidFill>
                  <a:schemeClr val="bg1"/>
                </a:solidFill>
                <a:latin typeface="+mj-lt"/>
              </a:rPr>
              <a:t>ONDAS EVANESCENTES</a:t>
            </a:r>
          </a:p>
          <a:p>
            <a:pPr algn="ctr"/>
            <a:r>
              <a:rPr lang="es-CO" sz="2000">
                <a:solidFill>
                  <a:schemeClr val="bg1"/>
                </a:solidFill>
              </a:rPr>
              <a:t>Llevan gran parte de la información de la fuente.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086644-E868-312A-CBAA-3E7298D3089C}"/>
              </a:ext>
            </a:extLst>
          </p:cNvPr>
          <p:cNvSpPr txBox="1"/>
          <p:nvPr/>
        </p:nvSpPr>
        <p:spPr>
          <a:xfrm>
            <a:off x="838200" y="4712199"/>
            <a:ext cx="3441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800">
                <a:solidFill>
                  <a:schemeClr val="bg1"/>
                </a:solidFill>
                <a:latin typeface="+mj-lt"/>
              </a:rPr>
              <a:t>ONDAS PROPAGADAS</a:t>
            </a:r>
          </a:p>
          <a:p>
            <a:pPr algn="ctr"/>
            <a:r>
              <a:rPr lang="es-CO" sz="2000">
                <a:solidFill>
                  <a:schemeClr val="bg1"/>
                </a:solidFill>
              </a:rPr>
              <a:t>Las que se suelen medir.</a:t>
            </a:r>
          </a:p>
        </p:txBody>
      </p:sp>
    </p:spTree>
    <p:extLst>
      <p:ext uri="{BB962C8B-B14F-4D97-AF65-F5344CB8AC3E}">
        <p14:creationId xmlns:p14="http://schemas.microsoft.com/office/powerpoint/2010/main" val="443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60BC3BEC-CC3C-9F5B-E994-55B83DF3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1. INTRODUCCIÓN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60981D0-351C-21D0-82A8-C1515F24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5</a:t>
            </a:fld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4CEEFF3-6A99-86DD-11AB-0810BF2A2FAD}"/>
              </a:ext>
            </a:extLst>
          </p:cNvPr>
          <p:cNvSpPr txBox="1"/>
          <p:nvPr/>
        </p:nvSpPr>
        <p:spPr>
          <a:xfrm>
            <a:off x="388404" y="1127760"/>
            <a:ext cx="115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El problema inverso es calcular el comportamiento de la fuente a partir del holograma.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6C99BDF-0193-B2FF-8E07-740D1D15B622}"/>
              </a:ext>
            </a:extLst>
          </p:cNvPr>
          <p:cNvGrpSpPr/>
          <p:nvPr/>
        </p:nvGrpSpPr>
        <p:grpSpPr>
          <a:xfrm>
            <a:off x="-30696" y="292567"/>
            <a:ext cx="11353800" cy="7889929"/>
            <a:chOff x="-30696" y="292567"/>
            <a:chExt cx="11353800" cy="7889929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FEBFE89-BF8B-788B-105D-C48764201D20}"/>
                </a:ext>
              </a:extLst>
            </p:cNvPr>
            <p:cNvGrpSpPr/>
            <p:nvPr/>
          </p:nvGrpSpPr>
          <p:grpSpPr>
            <a:xfrm>
              <a:off x="-30696" y="292567"/>
              <a:ext cx="11353800" cy="7889929"/>
              <a:chOff x="-104356" y="40640"/>
              <a:chExt cx="11353800" cy="7889929"/>
            </a:xfrm>
          </p:grpSpPr>
          <p:pic>
            <p:nvPicPr>
              <p:cNvPr id="15" name="Imagen 14" descr="Imagen en blanco y negro&#10;&#10;Descripción generada automáticamente con confianza baja">
                <a:extLst>
                  <a:ext uri="{FF2B5EF4-FFF2-40B4-BE49-F238E27FC236}">
                    <a16:creationId xmlns:a16="http://schemas.microsoft.com/office/drawing/2014/main" id="{44E77182-C40C-C4AD-5033-1D6724AF67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04356" y="40640"/>
                <a:ext cx="11353800" cy="7889929"/>
              </a:xfrm>
              <a:prstGeom prst="rect">
                <a:avLst/>
              </a:prstGeom>
            </p:spPr>
          </p:pic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427EA72-2AA3-676E-D582-0AE2AD18CE33}"/>
                  </a:ext>
                </a:extLst>
              </p:cNvPr>
              <p:cNvSpPr txBox="1"/>
              <p:nvPr/>
            </p:nvSpPr>
            <p:spPr>
              <a:xfrm>
                <a:off x="1003429" y="4917440"/>
                <a:ext cx="19543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2000">
                    <a:solidFill>
                      <a:schemeClr val="bg1"/>
                    </a:solidFill>
                    <a:highlight>
                      <a:srgbClr val="985282"/>
                    </a:highlight>
                    <a:latin typeface="+mj-lt"/>
                  </a:rPr>
                  <a:t>FUENTE ACÚSTICA</a:t>
                </a: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4425E644-B4D3-85CC-0F10-9BB660601AA9}"/>
                  </a:ext>
                </a:extLst>
              </p:cNvPr>
              <p:cNvSpPr txBox="1"/>
              <p:nvPr/>
            </p:nvSpPr>
            <p:spPr>
              <a:xfrm>
                <a:off x="7674744" y="4748163"/>
                <a:ext cx="2441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i="1" dirty="0">
                    <a:solidFill>
                      <a:schemeClr val="bg1"/>
                    </a:solidFill>
                  </a:rPr>
                  <a:t>Arreglo de micrófonos</a:t>
                </a:r>
              </a:p>
            </p:txBody>
          </p:sp>
          <p:pic>
            <p:nvPicPr>
              <p:cNvPr id="40" name="Imagen 39">
                <a:extLst>
                  <a:ext uri="{FF2B5EF4-FFF2-40B4-BE49-F238E27FC236}">
                    <a16:creationId xmlns:a16="http://schemas.microsoft.com/office/drawing/2014/main" id="{F3D666C9-E0B1-C056-D039-9EF46F7B89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4953" t="7104" r="43600" b="8131"/>
              <a:stretch/>
            </p:blipFill>
            <p:spPr>
              <a:xfrm>
                <a:off x="6524765" y="5333633"/>
                <a:ext cx="961168" cy="612745"/>
              </a:xfrm>
              <a:prstGeom prst="rect">
                <a:avLst/>
              </a:prstGeom>
            </p:spPr>
          </p:pic>
        </p:grpSp>
        <p:pic>
          <p:nvPicPr>
            <p:cNvPr id="4" name="Imagen 3" descr="Texto&#10;&#10;Descripción generada automáticamente">
              <a:extLst>
                <a:ext uri="{FF2B5EF4-FFF2-40B4-BE49-F238E27FC236}">
                  <a16:creationId xmlns:a16="http://schemas.microsoft.com/office/drawing/2014/main" id="{D93EA14B-C26B-81B3-38EF-03CD93A96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257" y="2838909"/>
              <a:ext cx="2174752" cy="717805"/>
            </a:xfrm>
            <a:prstGeom prst="rect">
              <a:avLst/>
            </a:prstGeom>
          </p:spPr>
        </p:pic>
        <p:pic>
          <p:nvPicPr>
            <p:cNvPr id="6" name="Imagen 5" descr="Texto, Logotipo&#10;&#10;Descripción generada automáticamente">
              <a:extLst>
                <a:ext uri="{FF2B5EF4-FFF2-40B4-BE49-F238E27FC236}">
                  <a16:creationId xmlns:a16="http://schemas.microsoft.com/office/drawing/2014/main" id="{57A8119E-63C1-DE96-B770-99ADC818C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9593" y="2911246"/>
              <a:ext cx="1313691" cy="716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032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2B52DD-75CA-4888-429D-7E21618B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6</a:t>
            </a:fld>
            <a:endParaRPr lang="es-CO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4FB7C37-12FB-D0DF-DE77-45A1E82858C4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1. INTRODUCCIÓN</a:t>
            </a:r>
            <a:endParaRPr lang="es-CO" sz="3200">
              <a:solidFill>
                <a:schemeClr val="bg1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046B1A3-44AE-F7FE-1D3E-FEDD82304A57}"/>
              </a:ext>
            </a:extLst>
          </p:cNvPr>
          <p:cNvGrpSpPr/>
          <p:nvPr/>
        </p:nvGrpSpPr>
        <p:grpSpPr>
          <a:xfrm>
            <a:off x="447378" y="904535"/>
            <a:ext cx="11653586" cy="6051550"/>
            <a:chOff x="401965" y="627743"/>
            <a:chExt cx="11653586" cy="6051550"/>
          </a:xfrm>
        </p:grpSpPr>
        <p:pic>
          <p:nvPicPr>
            <p:cNvPr id="8" name="Imagen 7" descr="Un dibujo de un pizarrón&#10;&#10;Descripción generada automáticamente con confianza baja">
              <a:extLst>
                <a:ext uri="{FF2B5EF4-FFF2-40B4-BE49-F238E27FC236}">
                  <a16:creationId xmlns:a16="http://schemas.microsoft.com/office/drawing/2014/main" id="{03A6C955-A890-F891-9ACB-594FF3C8A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4717" y="627743"/>
              <a:ext cx="8708327" cy="605155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9ADB1D0-F24B-5E50-6B24-342B189EFF0C}"/>
                </a:ext>
              </a:extLst>
            </p:cNvPr>
            <p:cNvSpPr txBox="1"/>
            <p:nvPr/>
          </p:nvSpPr>
          <p:spPr>
            <a:xfrm>
              <a:off x="5376068" y="5202410"/>
              <a:ext cx="1805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>
                  <a:solidFill>
                    <a:schemeClr val="bg1"/>
                  </a:solidFill>
                  <a:latin typeface="+mj-lt"/>
                </a:rPr>
                <a:t>PROPAGADOR</a:t>
              </a:r>
              <a:endParaRPr lang="es-CO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2B83EEF-F797-13D4-EF8D-E13FCB9A891E}"/>
                </a:ext>
              </a:extLst>
            </p:cNvPr>
            <p:cNvSpPr txBox="1"/>
            <p:nvPr/>
          </p:nvSpPr>
          <p:spPr>
            <a:xfrm>
              <a:off x="4003041" y="2489200"/>
              <a:ext cx="1524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>
                  <a:solidFill>
                    <a:schemeClr val="bg1"/>
                  </a:solidFill>
                </a:rPr>
                <a:t>Integral de convolución de Rayleigh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DCF9BCD-C407-A081-2C4F-7CD39D25ADE8}"/>
                </a:ext>
              </a:extLst>
            </p:cNvPr>
            <p:cNvSpPr txBox="1"/>
            <p:nvPr/>
          </p:nvSpPr>
          <p:spPr>
            <a:xfrm>
              <a:off x="1717041" y="4511034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CO" sz="1400">
                  <a:solidFill>
                    <a:schemeClr val="bg1"/>
                  </a:solidFill>
                </a:rPr>
                <a:t>Producto</a:t>
              </a:r>
              <a:endParaRPr lang="es-CO" sz="1800">
                <a:solidFill>
                  <a:schemeClr val="bg1"/>
                </a:solidFill>
              </a:endParaRPr>
            </a:p>
          </p:txBody>
        </p: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CDEF0108-38F5-290D-E1C3-0DFC6CBF4B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107" t="-14718" r="40378" b="11045"/>
            <a:stretch/>
          </p:blipFill>
          <p:spPr>
            <a:xfrm>
              <a:off x="880475" y="3282447"/>
              <a:ext cx="1910080" cy="936554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05933AF9-8AF6-9CFA-7203-E8B7DFD068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0319" t="-3124" r="37591" b="6062"/>
            <a:stretch/>
          </p:blipFill>
          <p:spPr>
            <a:xfrm>
              <a:off x="9482506" y="2464618"/>
              <a:ext cx="2573045" cy="936554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96D664D1-A3BB-2162-4235-E53E0D142CB2}"/>
                </a:ext>
              </a:extLst>
            </p:cNvPr>
            <p:cNvSpPr txBox="1"/>
            <p:nvPr/>
          </p:nvSpPr>
          <p:spPr>
            <a:xfrm>
              <a:off x="401965" y="2721436"/>
              <a:ext cx="1949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i="1">
                  <a:solidFill>
                    <a:schemeClr val="bg1"/>
                  </a:solidFill>
                </a:rPr>
                <a:t>Análisis pre Fourier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BB908918-9730-F8F1-703B-3FEA53EC219A}"/>
                </a:ext>
              </a:extLst>
            </p:cNvPr>
            <p:cNvSpPr txBox="1"/>
            <p:nvPr/>
          </p:nvSpPr>
          <p:spPr>
            <a:xfrm>
              <a:off x="9864243" y="3700172"/>
              <a:ext cx="15376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i="1">
                  <a:solidFill>
                    <a:schemeClr val="bg1"/>
                  </a:solidFill>
                </a:rPr>
                <a:t>Regularización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387EC7D9-03A0-0A5B-ECA5-9CA4510D3853}"/>
              </a:ext>
            </a:extLst>
          </p:cNvPr>
          <p:cNvSpPr txBox="1"/>
          <p:nvPr/>
        </p:nvSpPr>
        <p:spPr>
          <a:xfrm>
            <a:off x="5491424" y="301952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O" dirty="0"/>
          </a:p>
        </p:txBody>
      </p:sp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5623B15E-BAC2-0283-0B77-6CE349D35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185" y="4604152"/>
            <a:ext cx="1805944" cy="826010"/>
          </a:xfrm>
          <a:prstGeom prst="rect">
            <a:avLst/>
          </a:prstGeom>
        </p:spPr>
      </p:pic>
      <p:pic>
        <p:nvPicPr>
          <p:cNvPr id="17" name="Imagen 16" descr="Texto, Logotipo&#10;&#10;Descripción generada automáticamente con confianza media">
            <a:extLst>
              <a:ext uri="{FF2B5EF4-FFF2-40B4-BE49-F238E27FC236}">
                <a16:creationId xmlns:a16="http://schemas.microsoft.com/office/drawing/2014/main" id="{43B5294A-4DFE-C1E0-5406-378259D1CF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87" y="1583667"/>
            <a:ext cx="10684166" cy="922100"/>
          </a:xfrm>
          <a:prstGeom prst="rect">
            <a:avLst/>
          </a:prstGeom>
        </p:spPr>
      </p:pic>
      <p:pic>
        <p:nvPicPr>
          <p:cNvPr id="19" name="Imagen 18" descr="Texto, Logotipo&#10;&#10;Descripción generada automáticamente">
            <a:extLst>
              <a:ext uri="{FF2B5EF4-FFF2-40B4-BE49-F238E27FC236}">
                <a16:creationId xmlns:a16="http://schemas.microsoft.com/office/drawing/2014/main" id="{5ACF0D33-DDB0-611C-C581-F2E1D46FF2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0391" y="1723904"/>
            <a:ext cx="10262637" cy="883922"/>
          </a:xfrm>
          <a:prstGeom prst="rect">
            <a:avLst/>
          </a:prstGeom>
        </p:spPr>
      </p:pic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4528D21B-CDD6-2AEE-14B6-024CCF0E34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42" y="4604152"/>
            <a:ext cx="1975108" cy="9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7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052156E-9EE8-6798-F4B0-251ABFE5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2. PLANTEAMIENTO DEL PROBLEMA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0D582-9FBD-1CB7-BDFC-65F830A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7</a:t>
            </a:fld>
            <a:endParaRPr lang="es-CO"/>
          </a:p>
        </p:txBody>
      </p:sp>
      <p:pic>
        <p:nvPicPr>
          <p:cNvPr id="4098" name="Picture 2" descr="A Comprehensive Guide of Regularization Techniques in Deep Learning | by  Eugenia Anello | Towards Data Science">
            <a:extLst>
              <a:ext uri="{FF2B5EF4-FFF2-40B4-BE49-F238E27FC236}">
                <a16:creationId xmlns:a16="http://schemas.microsoft.com/office/drawing/2014/main" id="{4426D725-9876-F81D-FE78-FEA8F3B5D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" t="9315" r="4044" b="25162"/>
          <a:stretch/>
        </p:blipFill>
        <p:spPr bwMode="auto">
          <a:xfrm>
            <a:off x="2790239" y="2453323"/>
            <a:ext cx="6611522" cy="238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A2AB29F-762A-FD08-C78B-09FD718F34D1}"/>
              </a:ext>
            </a:extLst>
          </p:cNvPr>
          <p:cNvSpPr txBox="1"/>
          <p:nvPr/>
        </p:nvSpPr>
        <p:spPr>
          <a:xfrm>
            <a:off x="388404" y="1127760"/>
            <a:ext cx="1155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La regularización es un proceso que cambia la respuesta del resultado para que sea "más simple".</a:t>
            </a:r>
          </a:p>
          <a:p>
            <a:r>
              <a:rPr lang="es-MX" sz="2000">
                <a:solidFill>
                  <a:schemeClr val="bg1"/>
                </a:solidFill>
              </a:rPr>
              <a:t>Se utiliza para obtener resultados para problemas mal planteados o para evitar el sobreajuste.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FE0BC1-768B-61CB-8B30-8A3ED313C8E1}"/>
              </a:ext>
            </a:extLst>
          </p:cNvPr>
          <p:cNvSpPr txBox="1"/>
          <p:nvPr/>
        </p:nvSpPr>
        <p:spPr>
          <a:xfrm>
            <a:off x="388404" y="5477381"/>
            <a:ext cx="1155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En el contexto del NAH, se regulariza la imagen de la fuente en el espacio del número de onda para filtrar el ruido de la información de las ondas evanescentes.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75B6234-6F37-C9D5-616B-890F768EB915}"/>
              </a:ext>
            </a:extLst>
          </p:cNvPr>
          <p:cNvSpPr txBox="1"/>
          <p:nvPr/>
        </p:nvSpPr>
        <p:spPr>
          <a:xfrm>
            <a:off x="9401761" y="4563271"/>
            <a:ext cx="1320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i="1" dirty="0">
                <a:solidFill>
                  <a:schemeClr val="bg1"/>
                </a:solidFill>
              </a:rPr>
              <a:t>Tomado de [2]</a:t>
            </a:r>
          </a:p>
        </p:txBody>
      </p:sp>
    </p:spTree>
    <p:extLst>
      <p:ext uri="{BB962C8B-B14F-4D97-AF65-F5344CB8AC3E}">
        <p14:creationId xmlns:p14="http://schemas.microsoft.com/office/powerpoint/2010/main" val="187773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2D4EBA8-6C85-36DA-7EEE-0AB86C56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2. PLANTEAMIENTO DEL PROBLEMA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69CDFBB-5D07-4458-97D5-98E69FCA68CE}"/>
              </a:ext>
            </a:extLst>
          </p:cNvPr>
          <p:cNvSpPr txBox="1"/>
          <p:nvPr/>
        </p:nvSpPr>
        <p:spPr>
          <a:xfrm>
            <a:off x="1733550" y="5473312"/>
            <a:ext cx="8724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s-CO" sz="24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¿Cuál de los cuatro métodos de </a:t>
            </a:r>
            <a:r>
              <a:rPr lang="es-CO" sz="2400" b="1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regularización</a:t>
            </a:r>
            <a:r>
              <a:rPr lang="es-CO" sz="24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enunciados es el mejor a la hora de </a:t>
            </a:r>
            <a:r>
              <a:rPr lang="es-CO" sz="2400" kern="100">
                <a:solidFill>
                  <a:schemeClr val="bg1"/>
                </a:solidFill>
                <a:effectLst/>
                <a:highlight>
                  <a:srgbClr val="3F938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implementar el NAH planar</a:t>
            </a:r>
            <a:r>
              <a:rPr lang="es-CO" sz="24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kern="100">
              <a:solidFill>
                <a:schemeClr val="bg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1E4496E-9D43-506E-6294-AABC6CC5C76E}"/>
              </a:ext>
            </a:extLst>
          </p:cNvPr>
          <p:cNvSpPr txBox="1"/>
          <p:nvPr/>
        </p:nvSpPr>
        <p:spPr>
          <a:xfrm>
            <a:off x="388404" y="1177951"/>
            <a:ext cx="10759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>
                <a:solidFill>
                  <a:schemeClr val="bg1"/>
                </a:solidFill>
              </a:rPr>
              <a:t>Regularización: Conversión de un problema mal planteado a uno bien planteado (</a:t>
            </a:r>
            <a:r>
              <a:rPr lang="es-CO" sz="2000" err="1">
                <a:solidFill>
                  <a:schemeClr val="bg1"/>
                </a:solidFill>
              </a:rPr>
              <a:t>Hadamard</a:t>
            </a:r>
            <a:r>
              <a:rPr lang="es-CO" sz="2000">
                <a:solidFill>
                  <a:schemeClr val="bg1"/>
                </a:solidFill>
              </a:rPr>
              <a:t>).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13024F9-44AF-7A43-4DDF-4139B53E9410}"/>
              </a:ext>
            </a:extLst>
          </p:cNvPr>
          <p:cNvGrpSpPr/>
          <p:nvPr/>
        </p:nvGrpSpPr>
        <p:grpSpPr>
          <a:xfrm>
            <a:off x="656063" y="2000786"/>
            <a:ext cx="9757758" cy="3197223"/>
            <a:chOff x="656063" y="1899186"/>
            <a:chExt cx="9757758" cy="3197223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2847851-9E8D-245B-4019-72421BF0299E}"/>
                </a:ext>
              </a:extLst>
            </p:cNvPr>
            <p:cNvSpPr txBox="1"/>
            <p:nvPr/>
          </p:nvSpPr>
          <p:spPr>
            <a:xfrm>
              <a:off x="6638925" y="3213556"/>
              <a:ext cx="65" cy="8617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s-CO" sz="2800" b="0">
                <a:solidFill>
                  <a:schemeClr val="bg1"/>
                </a:solidFill>
                <a:latin typeface="Latin Modern Math" panose="02000503000000000000" pitchFamily="50" charset="0"/>
              </a:endParaRPr>
            </a:p>
            <a:p>
              <a:endParaRPr lang="es-CO" sz="280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1954F846-1794-BDBF-7A5F-C2E316EF9780}"/>
                </a:ext>
              </a:extLst>
            </p:cNvPr>
            <p:cNvGrpSpPr/>
            <p:nvPr/>
          </p:nvGrpSpPr>
          <p:grpSpPr>
            <a:xfrm>
              <a:off x="656063" y="2415451"/>
              <a:ext cx="9670307" cy="2680958"/>
              <a:chOff x="788143" y="2263051"/>
              <a:chExt cx="9670307" cy="2680958"/>
            </a:xfrm>
          </p:grpSpPr>
          <p:pic>
            <p:nvPicPr>
              <p:cNvPr id="24" name="Imagen 23">
                <a:extLst>
                  <a:ext uri="{FF2B5EF4-FFF2-40B4-BE49-F238E27FC236}">
                    <a16:creationId xmlns:a16="http://schemas.microsoft.com/office/drawing/2014/main" id="{7D702FF3-C8EA-B8FE-309A-32C4949761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051" r="37321" b="17712"/>
              <a:stretch/>
            </p:blipFill>
            <p:spPr>
              <a:xfrm>
                <a:off x="6867404" y="2263051"/>
                <a:ext cx="3591046" cy="1011516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E4421291-6716-7D73-A224-BDB918AB96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0971" r="20720"/>
              <a:stretch/>
            </p:blipFill>
            <p:spPr>
              <a:xfrm>
                <a:off x="1480641" y="2399164"/>
                <a:ext cx="4241473" cy="1011517"/>
              </a:xfrm>
              <a:prstGeom prst="rect">
                <a:avLst/>
              </a:prstGeom>
            </p:spPr>
          </p:pic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CE09474D-7505-C78C-BB1F-08B266286D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272" r="28400"/>
              <a:stretch/>
            </p:blipFill>
            <p:spPr>
              <a:xfrm>
                <a:off x="788143" y="3785154"/>
                <a:ext cx="4933971" cy="1158855"/>
              </a:xfrm>
              <a:prstGeom prst="rect">
                <a:avLst/>
              </a:prstGeom>
            </p:spPr>
          </p:pic>
        </p:grp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EAB8FFD-DEDF-EC0E-945F-8DC5D8DCA286}"/>
                </a:ext>
              </a:extLst>
            </p:cNvPr>
            <p:cNvSpPr txBox="1"/>
            <p:nvPr/>
          </p:nvSpPr>
          <p:spPr>
            <a:xfrm>
              <a:off x="3971578" y="1899186"/>
              <a:ext cx="16746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>
                  <a:solidFill>
                    <a:schemeClr val="bg1"/>
                  </a:solidFill>
                  <a:latin typeface="+mj-lt"/>
                </a:rPr>
                <a:t>“</a:t>
              </a:r>
              <a:r>
                <a:rPr lang="es-CO" sz="2800" err="1">
                  <a:solidFill>
                    <a:schemeClr val="bg1"/>
                  </a:solidFill>
                  <a:latin typeface="+mj-lt"/>
                </a:rPr>
                <a:t>Sparcity</a:t>
              </a:r>
              <a:r>
                <a:rPr lang="es-CO" sz="2800">
                  <a:solidFill>
                    <a:schemeClr val="bg1"/>
                  </a:solidFill>
                  <a:latin typeface="+mj-lt"/>
                </a:rPr>
                <a:t>”</a:t>
              </a:r>
              <a:endParaRPr lang="es-CO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2A0C641-68B6-EB87-E7F4-4E8859EE77B3}"/>
                </a:ext>
              </a:extLst>
            </p:cNvPr>
            <p:cNvSpPr txBox="1"/>
            <p:nvPr/>
          </p:nvSpPr>
          <p:spPr>
            <a:xfrm>
              <a:off x="3963575" y="3602153"/>
              <a:ext cx="15199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chemeClr val="bg1"/>
                  </a:solidFill>
                  <a:latin typeface="+mj-lt"/>
                </a:rPr>
                <a:t>Tikhonov</a:t>
              </a:r>
              <a:endParaRPr lang="es-CO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7382A236-7C51-6572-0198-500C31F49EC0}"/>
                </a:ext>
              </a:extLst>
            </p:cNvPr>
            <p:cNvSpPr txBox="1"/>
            <p:nvPr/>
          </p:nvSpPr>
          <p:spPr>
            <a:xfrm>
              <a:off x="6689725" y="1899186"/>
              <a:ext cx="37240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>
                  <a:solidFill>
                    <a:schemeClr val="bg1"/>
                  </a:solidFill>
                  <a:latin typeface="+mj-lt"/>
                </a:rPr>
                <a:t>Aprendizaje de máquina</a:t>
              </a:r>
              <a:endParaRPr lang="es-CO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EAFFDE-BFD5-C9AD-061D-BA7A8B009DEC}"/>
                </a:ext>
              </a:extLst>
            </p:cNvPr>
            <p:cNvSpPr txBox="1"/>
            <p:nvPr/>
          </p:nvSpPr>
          <p:spPr>
            <a:xfrm>
              <a:off x="6710045" y="3602153"/>
              <a:ext cx="2727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chemeClr val="bg1"/>
                  </a:solidFill>
                  <a:latin typeface="+mj-lt"/>
                </a:rPr>
                <a:t>Función de Green</a:t>
              </a:r>
              <a:endParaRPr lang="es-CO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7" name="Marcador de número de diapositiva 26">
            <a:extLst>
              <a:ext uri="{FF2B5EF4-FFF2-40B4-BE49-F238E27FC236}">
                <a16:creationId xmlns:a16="http://schemas.microsoft.com/office/drawing/2014/main" id="{A6A39A76-68E4-37F4-840B-CDCA38F5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8</a:t>
            </a:fld>
            <a:endParaRPr lang="es-CO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0D35E0B3-8CD6-B244-4B17-0E7336F309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25" y="4215433"/>
            <a:ext cx="3317531" cy="6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7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9063855-BEC5-E08E-E7A5-3F27908B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3. JUSTIFICACIÓN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24C874-BB3F-8077-22AF-98B101FD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9</a:t>
            </a:fld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32E375-94B3-9818-E96C-021CABB4F251}"/>
              </a:ext>
            </a:extLst>
          </p:cNvPr>
          <p:cNvSpPr txBox="1"/>
          <p:nvPr/>
        </p:nvSpPr>
        <p:spPr>
          <a:xfrm>
            <a:off x="558800" y="2143760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>
                <a:solidFill>
                  <a:schemeClr val="bg1"/>
                </a:solidFill>
                <a:highlight>
                  <a:srgbClr val="985282"/>
                </a:highlight>
                <a:latin typeface="+mj-lt"/>
              </a:rPr>
              <a:t>ACADEMIA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4E1392-28DA-5BFB-97A9-671ED33EAD40}"/>
              </a:ext>
            </a:extLst>
          </p:cNvPr>
          <p:cNvSpPr txBox="1"/>
          <p:nvPr/>
        </p:nvSpPr>
        <p:spPr>
          <a:xfrm>
            <a:off x="4839317" y="214376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>
                <a:solidFill>
                  <a:schemeClr val="bg1"/>
                </a:solidFill>
                <a:highlight>
                  <a:srgbClr val="985282"/>
                </a:highlight>
                <a:latin typeface="+mj-lt"/>
              </a:rPr>
              <a:t>MEDICINA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C5106D-2599-1C4B-D736-EDD53ED6DE6E}"/>
              </a:ext>
            </a:extLst>
          </p:cNvPr>
          <p:cNvSpPr txBox="1"/>
          <p:nvPr/>
        </p:nvSpPr>
        <p:spPr>
          <a:xfrm>
            <a:off x="7460597" y="2143760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>
                <a:solidFill>
                  <a:schemeClr val="bg1"/>
                </a:solidFill>
                <a:highlight>
                  <a:srgbClr val="985282"/>
                </a:highlight>
                <a:latin typeface="+mj-lt"/>
              </a:rPr>
              <a:t>INDUSTRIA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D13FF53-EFCF-551C-6DF1-21120D90004F}"/>
              </a:ext>
            </a:extLst>
          </p:cNvPr>
          <p:cNvSpPr txBox="1"/>
          <p:nvPr/>
        </p:nvSpPr>
        <p:spPr>
          <a:xfrm>
            <a:off x="4529938" y="1541487"/>
            <a:ext cx="188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i="1">
                <a:solidFill>
                  <a:schemeClr val="bg1"/>
                </a:solidFill>
              </a:rPr>
              <a:t>Regularización</a:t>
            </a:r>
            <a:endParaRPr lang="es-CO" i="1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BCBE6B-3E1E-0303-B835-0E2FDB34069C}"/>
              </a:ext>
            </a:extLst>
          </p:cNvPr>
          <p:cNvSpPr txBox="1"/>
          <p:nvPr/>
        </p:nvSpPr>
        <p:spPr>
          <a:xfrm>
            <a:off x="7460597" y="1541487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i="1">
                <a:solidFill>
                  <a:schemeClr val="bg1"/>
                </a:solidFill>
              </a:rPr>
              <a:t>NAH</a:t>
            </a:r>
            <a:endParaRPr lang="es-CO" i="1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B70CB9B-0BB7-8E8D-D00C-9CA1365553D2}"/>
              </a:ext>
            </a:extLst>
          </p:cNvPr>
          <p:cNvSpPr txBox="1"/>
          <p:nvPr/>
        </p:nvSpPr>
        <p:spPr>
          <a:xfrm>
            <a:off x="558800" y="2752750"/>
            <a:ext cx="2595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bg1"/>
                </a:solidFill>
              </a:rPr>
              <a:t>Procesamiento Óptico</a:t>
            </a:r>
          </a:p>
          <a:p>
            <a:endParaRPr lang="es-CO">
              <a:solidFill>
                <a:schemeClr val="bg1"/>
              </a:solidFill>
            </a:endParaRPr>
          </a:p>
          <a:p>
            <a:r>
              <a:rPr lang="es-CO">
                <a:solidFill>
                  <a:schemeClr val="bg1"/>
                </a:solidFill>
              </a:rPr>
              <a:t>Redes Neuronales</a:t>
            </a:r>
          </a:p>
          <a:p>
            <a:endParaRPr lang="es-CO">
              <a:solidFill>
                <a:schemeClr val="bg1"/>
              </a:solidFill>
            </a:endParaRPr>
          </a:p>
          <a:p>
            <a:r>
              <a:rPr lang="es-CO">
                <a:solidFill>
                  <a:schemeClr val="bg1"/>
                </a:solidFill>
              </a:rPr>
              <a:t>Aprendizaje automático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A2A4BD7-3CB5-FD4B-5BA0-8FF1E75FFA90}"/>
              </a:ext>
            </a:extLst>
          </p:cNvPr>
          <p:cNvSpPr txBox="1"/>
          <p:nvPr/>
        </p:nvSpPr>
        <p:spPr>
          <a:xfrm>
            <a:off x="3446243" y="2726965"/>
            <a:ext cx="2967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>
                <a:solidFill>
                  <a:schemeClr val="bg1"/>
                </a:solidFill>
              </a:rPr>
              <a:t>Tomografía Computarizada</a:t>
            </a:r>
          </a:p>
          <a:p>
            <a:pPr algn="r"/>
            <a:endParaRPr lang="es-CO">
              <a:solidFill>
                <a:schemeClr val="bg1"/>
              </a:solidFill>
            </a:endParaRPr>
          </a:p>
          <a:p>
            <a:pPr algn="r"/>
            <a:r>
              <a:rPr lang="es-CO">
                <a:solidFill>
                  <a:schemeClr val="bg1"/>
                </a:solidFill>
              </a:rPr>
              <a:t>Resonancia Magnética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2765004-9C62-394D-AEF8-BAC8A491C6A7}"/>
              </a:ext>
            </a:extLst>
          </p:cNvPr>
          <p:cNvSpPr txBox="1"/>
          <p:nvPr/>
        </p:nvSpPr>
        <p:spPr>
          <a:xfrm>
            <a:off x="7460597" y="2687320"/>
            <a:ext cx="4365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bg1"/>
                </a:solidFill>
              </a:rPr>
              <a:t>Detección en Oleoductos y Gaseoductos</a:t>
            </a:r>
          </a:p>
          <a:p>
            <a:endParaRPr lang="es-CO">
              <a:solidFill>
                <a:schemeClr val="bg1"/>
              </a:solidFill>
            </a:endParaRPr>
          </a:p>
          <a:p>
            <a:r>
              <a:rPr lang="es-CO">
                <a:solidFill>
                  <a:schemeClr val="bg1"/>
                </a:solidFill>
              </a:rPr>
              <a:t>Control de calidad en dispositivos</a:t>
            </a:r>
          </a:p>
          <a:p>
            <a:endParaRPr lang="es-CO">
              <a:solidFill>
                <a:schemeClr val="bg1"/>
              </a:solidFill>
            </a:endParaRPr>
          </a:p>
          <a:p>
            <a:r>
              <a:rPr lang="es-CO">
                <a:solidFill>
                  <a:schemeClr val="bg1"/>
                </a:solidFill>
              </a:rPr>
              <a:t>Artefactos volátiles o inamovibles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4C8B53F-09F9-F50F-374F-763BDD3EAB8D}"/>
              </a:ext>
            </a:extLst>
          </p:cNvPr>
          <p:cNvSpPr txBox="1"/>
          <p:nvPr/>
        </p:nvSpPr>
        <p:spPr>
          <a:xfrm>
            <a:off x="802640" y="4880409"/>
            <a:ext cx="1058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>
                <a:solidFill>
                  <a:schemeClr val="bg1"/>
                </a:solidFill>
              </a:rPr>
              <a:t>A nivel nacional y local hay un déficit notorio en el estudio de </a:t>
            </a:r>
            <a:r>
              <a:rPr lang="es-CO" b="1">
                <a:solidFill>
                  <a:schemeClr val="bg1"/>
                </a:solidFill>
              </a:rPr>
              <a:t>técnicas acústicas</a:t>
            </a:r>
            <a:r>
              <a:rPr lang="es-CO">
                <a:solidFill>
                  <a:schemeClr val="bg1"/>
                </a:solidFill>
              </a:rPr>
              <a:t>, y la poca bibliografía de </a:t>
            </a:r>
            <a:r>
              <a:rPr lang="es-CO" b="1">
                <a:solidFill>
                  <a:schemeClr val="bg1"/>
                </a:solidFill>
              </a:rPr>
              <a:t>regularización</a:t>
            </a:r>
            <a:r>
              <a:rPr lang="es-CO">
                <a:solidFill>
                  <a:schemeClr val="bg1"/>
                </a:solidFill>
              </a:rPr>
              <a:t> es sobre IA.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833A1DB-A098-9529-8DB6-64B578FCDC61}"/>
              </a:ext>
            </a:extLst>
          </p:cNvPr>
          <p:cNvSpPr txBox="1"/>
          <p:nvPr/>
        </p:nvSpPr>
        <p:spPr>
          <a:xfrm>
            <a:off x="2814492" y="5916412"/>
            <a:ext cx="6563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>
                <a:solidFill>
                  <a:schemeClr val="bg1"/>
                </a:solidFill>
                <a:latin typeface="+mj-lt"/>
              </a:rPr>
              <a:t>I F  =  M A T E M Á T I C A  +  F Í S I C A  +  I N G E N I E R Í A</a:t>
            </a:r>
          </a:p>
        </p:txBody>
      </p:sp>
    </p:spTree>
    <p:extLst>
      <p:ext uri="{BB962C8B-B14F-4D97-AF65-F5344CB8AC3E}">
        <p14:creationId xmlns:p14="http://schemas.microsoft.com/office/powerpoint/2010/main" val="1658409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IMPACT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5EFEB595E17147A26637DCC3CFFB9A" ma:contentTypeVersion="4" ma:contentTypeDescription="Crear nuevo documento." ma:contentTypeScope="" ma:versionID="b8c8fccb46dda5125ebbd148d1a5cc04">
  <xsd:schema xmlns:xsd="http://www.w3.org/2001/XMLSchema" xmlns:xs="http://www.w3.org/2001/XMLSchema" xmlns:p="http://schemas.microsoft.com/office/2006/metadata/properties" xmlns:ns2="f9d28f84-cdda-4a6e-8882-15935dbf5c9a" targetNamespace="http://schemas.microsoft.com/office/2006/metadata/properties" ma:root="true" ma:fieldsID="0fb023cc3ba204a8896b1530a2a3e4d1" ns2:_="">
    <xsd:import namespace="f9d28f84-cdda-4a6e-8882-15935dbf5c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28f84-cdda-4a6e-8882-15935dbf5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5AAF23-9677-4FD1-A03C-FD2B88DA8F97}">
  <ds:schemaRefs>
    <ds:schemaRef ds:uri="f9d28f84-cdda-4a6e-8882-15935dbf5c9a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FFA7BF1-386A-4E99-BE44-D2D3C5F7D3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E1CC11-5B02-4640-9DF1-6050EF490CCF}">
  <ds:schemaRefs>
    <ds:schemaRef ds:uri="f9d28f84-cdda-4a6e-8882-15935dbf5c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835</Words>
  <Application>Microsoft Office PowerPoint</Application>
  <PresentationFormat>Panorámica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Aptos</vt:lpstr>
      <vt:lpstr>Arial</vt:lpstr>
      <vt:lpstr>Impact</vt:lpstr>
      <vt:lpstr>Latin Modern Math</vt:lpstr>
      <vt:lpstr>Tema de Office</vt:lpstr>
      <vt:lpstr>ANÁLISIS DE MÉTODOS DE REGULARIZACIÓN EN EL MÉTODO DE HOLOGRAFÍA ACÚSTICA DE CAMPO CERCANO (NAH)</vt:lpstr>
      <vt:lpstr>CONTENIDOS</vt:lpstr>
      <vt:lpstr>1. INTRODUCCIÓN</vt:lpstr>
      <vt:lpstr>1. INTRODUCCIÓN</vt:lpstr>
      <vt:lpstr>1. INTRODUCCIÓN</vt:lpstr>
      <vt:lpstr>Presentación de PowerPoint</vt:lpstr>
      <vt:lpstr>2. PLANTEAMIENTO DEL PROBLEMA</vt:lpstr>
      <vt:lpstr>2. PLANTEAMIENTO DEL PROBLEMA</vt:lpstr>
      <vt:lpstr>3. JUSTIFICACIÓN</vt:lpstr>
      <vt:lpstr>4. OBJETIVOS</vt:lpstr>
      <vt:lpstr>4. 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regularización clásica,</dc:title>
  <dc:creator>Thomas Martinod Saldarriaga</dc:creator>
  <cp:lastModifiedBy>Thomas Martinod Saldarriaga</cp:lastModifiedBy>
  <cp:revision>4</cp:revision>
  <dcterms:created xsi:type="dcterms:W3CDTF">2024-02-14T17:12:49Z</dcterms:created>
  <dcterms:modified xsi:type="dcterms:W3CDTF">2024-03-14T23:46:41Z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0x010100815EFEB595E17147A26637DCC3CFFB9A</vt:lpwstr>
  </property>
</Properties>
</file>