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502"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64168" autoAdjust="0"/>
  </p:normalViewPr>
  <p:slideViewPr>
    <p:cSldViewPr snapToGrid="0" snapToObjects="1">
      <p:cViewPr varScale="1">
        <p:scale>
          <a:sx n="100" d="100"/>
          <a:sy n="100" d="100"/>
        </p:scale>
        <p:origin x="1536" y="78"/>
      </p:cViewPr>
      <p:guideLst>
        <p:guide orient="horz" pos="161"/>
        <p:guide orient="horz" pos="2813"/>
        <p:guide pos="188"/>
        <p:guide pos="5557"/>
        <p:guide orient="horz" pos="179"/>
        <p:guide orient="horz" pos="3126"/>
        <p:guide pos="192"/>
        <p:guide orient="horz" pos="405"/>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7/12/2017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7/12/2017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atthias-schubert.com/social-media-banken/crowdsourcing-and-open-innovation-at-banks-and-financial-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banktech.com/payments/crowdsourcing-development-of-financial-products-a-new-path-to-customer-engagement/d/d-id/1295846" TargetMode="External"/><Relationship Id="rId4" Type="http://schemas.openxmlformats.org/officeDocument/2006/relationships/hyperlink" Target="https://www.ideaconnection.com/open-innovation-success/Financial-Institution-Banks-on-Crowdsourcing-Success-00467.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financialbrand.com/37391/bank-personalization-product-develop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INTEGRATION</a:t>
            </a:r>
          </a:p>
          <a:p>
            <a:r>
              <a:rPr lang="en-US" dirty="0"/>
              <a:t>-Fidelity has</a:t>
            </a:r>
            <a:r>
              <a:rPr lang="en-US" baseline="0" dirty="0"/>
              <a:t> some tools that prove that it is possible to do something like this</a:t>
            </a:r>
          </a:p>
          <a:p>
            <a:r>
              <a:rPr lang="en-US" baseline="0" dirty="0"/>
              <a:t>	-Fidelity Investments Community provides a forum for crowdsourcing ideas and giving or getting investment advice</a:t>
            </a:r>
          </a:p>
          <a:p>
            <a:r>
              <a:rPr lang="en-US" baseline="0" dirty="0"/>
              <a:t>	-Sector Portfolio Builder provides personalized solutions to investment needs using EXISTING Fidelity products</a:t>
            </a:r>
          </a:p>
          <a:p>
            <a:r>
              <a:rPr lang="en-US" baseline="0" dirty="0"/>
              <a:t>-All of these could combine nicely into one personalized investing tool</a:t>
            </a:r>
          </a:p>
          <a:p>
            <a:endParaRPr lang="en-US" baseline="0" dirty="0"/>
          </a:p>
          <a:p>
            <a:r>
              <a:rPr lang="en-US" baseline="0" dirty="0"/>
              <a:t>COMPETITION</a:t>
            </a:r>
          </a:p>
          <a:p>
            <a:r>
              <a:rPr lang="en-US" baseline="0" dirty="0"/>
              <a:t>-Read these:</a:t>
            </a:r>
          </a:p>
          <a:p>
            <a:r>
              <a:rPr lang="en-US" sz="1200" kern="1200" dirty="0">
                <a:solidFill>
                  <a:schemeClr val="tx1"/>
                </a:solidFill>
                <a:effectLst/>
                <a:latin typeface="Arial" panose="020B0604020202020204" pitchFamily="34" charset="0"/>
                <a:ea typeface="+mn-ea"/>
                <a:cs typeface="+mn-cs"/>
              </a:rPr>
              <a:t> </a:t>
            </a: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3"/>
              </a:rPr>
              <a:t>http://www.matthias-schubert.com/social-media-banken/crowdsourcing-and-open-innovation-at-banks-and-financial-services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4"/>
              </a:rPr>
              <a:t>https://www.ideaconnection.com/open-innovation-success/Financial-Institution-Banks-on-Crowdsourcing-Success-00467.html</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5"/>
              </a:rPr>
              <a:t>http://www.banktech.com/payments/crowdsourcing-development-of-financial-products-a-new-path-to-customer-engagement/d/d-id/1295846</a:t>
            </a:r>
            <a:r>
              <a:rPr lang="en-US" sz="1200" kern="1200" dirty="0">
                <a:solidFill>
                  <a:schemeClr val="tx1"/>
                </a:solidFill>
                <a:effectLst/>
                <a:latin typeface="Arial" panose="020B0604020202020204" pitchFamily="34" charset="0"/>
                <a:ea typeface="+mn-ea"/>
                <a:cs typeface="+mn-cs"/>
              </a:rPr>
              <a:t>?</a:t>
            </a:r>
            <a:endParaRPr lang="en-US" baseline="0" dirty="0"/>
          </a:p>
          <a:p>
            <a:r>
              <a:rPr lang="en-US" baseline="0" dirty="0"/>
              <a:t>-If they can do it we can and should be doing it to keep up in the market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-We estimate based on our</a:t>
            </a:r>
            <a:r>
              <a:rPr lang="en-US" baseline="0" dirty="0"/>
              <a:t> time beginning to develop this tool that it would take 3-6 months to fully develop</a:t>
            </a:r>
          </a:p>
          <a:p>
            <a:r>
              <a:rPr lang="en-US" baseline="0" dirty="0"/>
              <a:t>-We’d also estimate that 15 hours a week should be spent on bug fixes and enhancements</a:t>
            </a:r>
          </a:p>
          <a:p>
            <a:r>
              <a:rPr lang="en-US" baseline="0" dirty="0"/>
              <a:t>-A final cost would be the financial analyst. We can’t forecast the number of hours to be spent reviewing and researching ideas because it’s highly dependent on the quantity and quality of ideas received through this platform</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a:solidFill>
                  <a:schemeClr val="tx1"/>
                </a:solidFill>
                <a:effectLst/>
                <a:latin typeface="Arial" panose="020B0604020202020204" pitchFamily="34" charset="0"/>
                <a:ea typeface="+mn-ea"/>
                <a:cs typeface="+mn-cs"/>
              </a:rPr>
              <a:t>since 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200.</a:t>
            </a:r>
          </a:p>
          <a:p>
            <a:pPr fontAlgn="base"/>
            <a:r>
              <a:rPr lang="en-US" sz="1200" b="0" i="0" kern="1200" dirty="0">
                <a:solidFill>
                  <a:schemeClr val="tx1"/>
                </a:solidFill>
                <a:effectLst/>
                <a:latin typeface="Arial" panose="020B0604020202020204" pitchFamily="34" charset="0"/>
                <a:ea typeface="+mn-ea"/>
                <a:cs typeface="+mn-cs"/>
              </a:rPr>
              <a:t>Consumers can find over 3,000 types of beers and 50 different brands of bottled water</a:t>
            </a:r>
          </a:p>
          <a:p>
            <a:endParaRPr lang="en-US" dirty="0"/>
          </a:p>
          <a:p>
            <a:r>
              <a:rPr lang="en-US" dirty="0"/>
              <a:t>So what</a:t>
            </a:r>
            <a:r>
              <a:rPr lang="en-US" baseline="0" dirty="0"/>
              <a:t> are we seeing? Increase in demand for selection and customization 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this is not limited to consumer goods - </a:t>
            </a:r>
            <a:r>
              <a:rPr lang="en-US" sz="1200" b="0" i="1" kern="1200" dirty="0">
                <a:solidFill>
                  <a:schemeClr val="tx1"/>
                </a:solidFill>
                <a:effectLst/>
                <a:latin typeface="Arial" panose="020B0604020202020204" pitchFamily="34" charset="0"/>
                <a:ea typeface="+mn-ea"/>
                <a:cs typeface="+mn-cs"/>
              </a:rPr>
              <a:t>In market research conducted by </a:t>
            </a:r>
            <a:r>
              <a:rPr lang="en-US" sz="1200" b="0" i="1" kern="1200" dirty="0" err="1">
                <a:solidFill>
                  <a:schemeClr val="tx1"/>
                </a:solidFill>
                <a:effectLst/>
                <a:latin typeface="Arial" panose="020B0604020202020204" pitchFamily="34" charset="0"/>
                <a:ea typeface="+mn-ea"/>
                <a:cs typeface="+mn-cs"/>
              </a:rPr>
              <a:t>GfK</a:t>
            </a:r>
            <a:r>
              <a:rPr lang="en-US" sz="1200" b="0" i="1" kern="1200" dirty="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A paradigm shift is taking place, from a product centric approach (off-the-rack) to a customer centric approach (made-to-order), where customer involvement shifts from just purchase to the development as well. It’s become more important than ever for companies, especially those in financial services, to be nimble and respond quickly to this market demand.</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Customer respond</a:t>
            </a:r>
            <a:r>
              <a:rPr lang="en-US" sz="1200" b="0" i="0" kern="1200" baseline="0" dirty="0">
                <a:solidFill>
                  <a:schemeClr val="tx1"/>
                </a:solidFill>
                <a:effectLst/>
                <a:latin typeface="Arial" panose="020B0604020202020204" pitchFamily="34" charset="0"/>
                <a:ea typeface="+mn-ea"/>
                <a:cs typeface="+mn-cs"/>
              </a:rPr>
              <a:t> strongly to this.</a:t>
            </a:r>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Other benefits</a:t>
            </a:r>
            <a:r>
              <a:rPr lang="en-US" sz="1200" b="0" i="1" kern="1200" baseline="0" dirty="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a:solidFill>
                  <a:schemeClr val="tx1"/>
                </a:solidFill>
                <a:effectLst/>
                <a:latin typeface="Arial" panose="020B0604020202020204" pitchFamily="34" charset="0"/>
                <a:ea typeface="+mn-ea"/>
                <a:cs typeface="+mn-cs"/>
              </a:rPr>
              <a:t>nd</a:t>
            </a:r>
            <a:r>
              <a:rPr lang="en-US" sz="1200" b="0" i="1" kern="1200" baseline="0" dirty="0">
                <a:solidFill>
                  <a:schemeClr val="tx1"/>
                </a:solidFill>
                <a:effectLst/>
                <a:latin typeface="Arial" panose="020B0604020202020204" pitchFamily="34" charset="0"/>
                <a:ea typeface="+mn-ea"/>
                <a:cs typeface="+mn-cs"/>
              </a:rPr>
              <a:t> increase transparency, raising trust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Company like Fidelity becomes harder to replace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baseline="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https://thefinancialbrand.com/37391/bank-personalization-product-development/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Traditionally idea of one (the product), now the idea of many (the customer)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sym typeface="Wingdings" panose="05000000000000000000" pitchFamily="2" charset="2"/>
              </a:rPr>
              <a:t>Sarah </a:t>
            </a:r>
            <a:endParaRPr lang="en-US" dirty="0">
              <a:sym typeface="Wingdings" panose="05000000000000000000" pitchFamily="2" charset="2"/>
            </a:endParaRPr>
          </a:p>
          <a:p>
            <a:r>
              <a:rPr lang="en-US" sz="1200" kern="1200" dirty="0">
                <a:solidFill>
                  <a:schemeClr val="tx1"/>
                </a:solidFill>
                <a:effectLst/>
                <a:latin typeface="Arial" panose="020B0604020202020204" pitchFamily="34" charset="0"/>
                <a:ea typeface="+mn-ea"/>
                <a:cs typeface="+mn-cs"/>
              </a:rPr>
              <a:t>Current Market Trend: Crowd Sourcing</a:t>
            </a:r>
          </a:p>
          <a:p>
            <a:r>
              <a:rPr lang="en-US" sz="1200" kern="1200" dirty="0">
                <a:solidFill>
                  <a:schemeClr val="tx1"/>
                </a:solidFill>
                <a:effectLst/>
                <a:latin typeface="Arial" panose="020B0604020202020204" pitchFamily="34" charset="0"/>
                <a:ea typeface="+mn-ea"/>
                <a:cs typeface="+mn-cs"/>
              </a:rPr>
              <a:t>	Online platform </a:t>
            </a:r>
          </a:p>
          <a:p>
            <a:r>
              <a:rPr lang="en-US" sz="1200" kern="1200" dirty="0">
                <a:solidFill>
                  <a:schemeClr val="tx1"/>
                </a:solidFill>
                <a:effectLst/>
                <a:latin typeface="Arial" panose="020B0604020202020204" pitchFamily="34" charset="0"/>
                <a:ea typeface="+mn-ea"/>
                <a:cs typeface="+mn-cs"/>
              </a:rPr>
              <a:t>	Collect ideas from a broad community</a:t>
            </a:r>
          </a:p>
          <a:p>
            <a:r>
              <a:rPr lang="en-US" sz="1200" kern="1200" dirty="0">
                <a:solidFill>
                  <a:schemeClr val="tx1"/>
                </a:solidFill>
                <a:effectLst/>
                <a:latin typeface="Arial" panose="020B0604020202020204" pitchFamily="34" charset="0"/>
                <a:ea typeface="+mn-ea"/>
                <a:cs typeface="+mn-cs"/>
              </a:rPr>
              <a:t>		Community = individual investor</a:t>
            </a:r>
          </a:p>
          <a:p>
            <a:r>
              <a:rPr lang="en-US" sz="1200" kern="1200" dirty="0">
                <a:solidFill>
                  <a:schemeClr val="tx1"/>
                </a:solidFill>
                <a:effectLst/>
                <a:latin typeface="Arial" panose="020B0604020202020204" pitchFamily="34" charset="0"/>
                <a:ea typeface="+mn-ea"/>
                <a:cs typeface="+mn-cs"/>
              </a:rPr>
              <a:t>Educated Investor: Time to understand where their money is going</a:t>
            </a:r>
          </a:p>
          <a:p>
            <a:r>
              <a:rPr lang="en-US" sz="1200" kern="1200" dirty="0">
                <a:solidFill>
                  <a:schemeClr val="tx1"/>
                </a:solidFill>
                <a:effectLst/>
                <a:latin typeface="Arial" panose="020B0604020202020204" pitchFamily="34" charset="0"/>
                <a:ea typeface="+mn-ea"/>
                <a:cs typeface="+mn-cs"/>
              </a:rPr>
              <a:t>	Online advice seek and share - open to financial advice </a:t>
            </a:r>
          </a:p>
          <a:p>
            <a:r>
              <a:rPr lang="en-US" sz="1200" kern="1200" dirty="0">
                <a:solidFill>
                  <a:schemeClr val="tx1"/>
                </a:solidFill>
                <a:effectLst/>
                <a:latin typeface="Arial" panose="020B0604020202020204" pitchFamily="34" charset="0"/>
                <a:ea typeface="+mn-ea"/>
                <a:cs typeface="+mn-cs"/>
              </a:rPr>
              <a:t>	not only millennials</a:t>
            </a:r>
          </a:p>
          <a:p>
            <a:r>
              <a:rPr lang="en-US" sz="1200" kern="1200" dirty="0">
                <a:solidFill>
                  <a:schemeClr val="tx1"/>
                </a:solidFill>
                <a:effectLst/>
                <a:latin typeface="Arial" panose="020B0604020202020204" pitchFamily="34" charset="0"/>
                <a:ea typeface="+mn-ea"/>
                <a:cs typeface="+mn-cs"/>
              </a:rPr>
              <a:t>	age 50 and up use has doubled to 42% in the past year</a:t>
            </a:r>
          </a:p>
          <a:p>
            <a:pPr lvl="1"/>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Graphic:</a:t>
            </a:r>
            <a:r>
              <a:rPr lang="en-US" baseline="0" dirty="0">
                <a:sym typeface="Wingdings" panose="05000000000000000000" pitchFamily="2" charset="2"/>
              </a:rPr>
              <a:t> </a:t>
            </a:r>
            <a:r>
              <a:rPr lang="en-US" dirty="0">
                <a:sym typeface="Wingdings" panose="05000000000000000000" pitchFamily="2" charset="2"/>
              </a:rPr>
              <a:t>https://www.bing.com/images/search?view=detailV2&amp;ccid=eQPDfFMC&amp;id=FBD20BC1CAFC208644A94102BD25A463C836416E&amp;thid=OIP.eQPDfFMChYPzw9sh8Fc2gAEsD2&amp;q=crowd+sourcing&amp;simid=608029759967136335&amp;selectedIndex=55&amp;ajaxhist=0</a:t>
            </a: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PC Credit: https://www.google.com/search?q=mutual+funds&amp;source=lnms&amp;tbm=isch&amp;sa=X&amp;ved=0ahUKEwj2npy8r__UAhWBeCYKHarjAYAQ_AUICSgE&amp;biw=1366&amp;bih=652#imgrc=EYPf49JHI_0-2M:&amp;spf=1499712248929</a:t>
            </a:r>
          </a:p>
          <a:p>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Mutual Fund: </a:t>
            </a:r>
          </a:p>
          <a:p>
            <a:r>
              <a:rPr lang="en-US" sz="1200" kern="1200" dirty="0">
                <a:solidFill>
                  <a:schemeClr val="tx1"/>
                </a:solidFill>
                <a:effectLst/>
                <a:latin typeface="Arial" panose="020B0604020202020204" pitchFamily="34" charset="0"/>
                <a:ea typeface="+mn-ea"/>
                <a:cs typeface="+mn-cs"/>
              </a:rPr>
              <a:t>	Professionally managed </a:t>
            </a:r>
          </a:p>
          <a:p>
            <a:r>
              <a:rPr lang="en-US" sz="1200" kern="1200" dirty="0">
                <a:solidFill>
                  <a:schemeClr val="tx1"/>
                </a:solidFill>
                <a:effectLst/>
                <a:latin typeface="Arial" panose="020B0604020202020204" pitchFamily="34" charset="0"/>
                <a:ea typeface="+mn-ea"/>
                <a:cs typeface="+mn-cs"/>
              </a:rPr>
              <a:t>	Contains stocks, bonds or short term investments</a:t>
            </a:r>
          </a:p>
          <a:p>
            <a:r>
              <a:rPr lang="en-US" sz="1200" kern="1200" dirty="0">
                <a:solidFill>
                  <a:schemeClr val="tx1"/>
                </a:solidFill>
                <a:effectLst/>
                <a:latin typeface="Arial" panose="020B0604020202020204" pitchFamily="34" charset="0"/>
                <a:ea typeface="+mn-ea"/>
                <a:cs typeface="+mn-cs"/>
              </a:rPr>
              <a:t>	Relatively low cost - $2000 </a:t>
            </a:r>
            <a:r>
              <a:rPr lang="en-US" sz="1200" kern="1200" dirty="0" err="1">
                <a:solidFill>
                  <a:schemeClr val="tx1"/>
                </a:solidFill>
                <a:effectLst/>
                <a:latin typeface="Arial" panose="020B0604020202020204" pitchFamily="34" charset="0"/>
                <a:ea typeface="+mn-ea"/>
                <a:cs typeface="+mn-cs"/>
              </a:rPr>
              <a:t>intial</a:t>
            </a:r>
            <a:r>
              <a:rPr lang="en-US" sz="1200" kern="1200" baseline="0" dirty="0">
                <a:solidFill>
                  <a:schemeClr val="tx1"/>
                </a:solidFill>
                <a:effectLst/>
                <a:latin typeface="Arial" panose="020B0604020202020204" pitchFamily="34" charset="0"/>
                <a:ea typeface="+mn-ea"/>
                <a:cs typeface="+mn-cs"/>
              </a:rPr>
              <a:t> investment </a:t>
            </a:r>
            <a:r>
              <a:rPr lang="en-US" sz="1200" kern="1200" dirty="0">
                <a:solidFill>
                  <a:schemeClr val="tx1"/>
                </a:solidFill>
                <a:effectLst/>
                <a:latin typeface="Arial" panose="020B0604020202020204" pitchFamily="34" charset="0"/>
                <a:ea typeface="+mn-ea"/>
                <a:cs typeface="+mn-cs"/>
              </a:rPr>
              <a:t>, $50 a month in</a:t>
            </a:r>
            <a:r>
              <a:rPr lang="en-US" sz="1200" kern="1200" baseline="0" dirty="0">
                <a:solidFill>
                  <a:schemeClr val="tx1"/>
                </a:solidFill>
                <a:effectLst/>
                <a:latin typeface="Arial" panose="020B0604020202020204" pitchFamily="34" charset="0"/>
                <a:ea typeface="+mn-ea"/>
                <a:cs typeface="+mn-cs"/>
              </a:rPr>
              <a:t> subsequent purchases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Cost efficient and diversified</a:t>
            </a:r>
          </a:p>
          <a:p>
            <a:r>
              <a:rPr lang="en-US" sz="1200" kern="1200" dirty="0">
                <a:solidFill>
                  <a:schemeClr val="tx1"/>
                </a:solidFill>
                <a:effectLst/>
                <a:latin typeface="Arial" panose="020B0604020202020204" pitchFamily="34" charset="0"/>
                <a:ea typeface="+mn-ea"/>
                <a:cs typeface="+mn-cs"/>
              </a:rPr>
              <a:t>		not all the eggs in one basket</a:t>
            </a:r>
          </a:p>
          <a:p>
            <a:r>
              <a:rPr lang="en-US" sz="1200" kern="1200" dirty="0">
                <a:solidFill>
                  <a:schemeClr val="tx1"/>
                </a:solidFill>
                <a:effectLst/>
                <a:latin typeface="Arial" panose="020B0604020202020204" pitchFamily="34" charset="0"/>
                <a:ea typeface="+mn-ea"/>
                <a:cs typeface="+mn-cs"/>
              </a:rPr>
              <a:t>		protects the investor</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ROI</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Fidelity – customer centric </a:t>
            </a:r>
          </a:p>
          <a:p>
            <a:endParaRPr lang="en-US" dirty="0"/>
          </a:p>
          <a:p>
            <a:r>
              <a:rPr lang="en-US" dirty="0"/>
              <a:t>Attract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Retain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-Fidelity becomes harder to replace</a:t>
            </a:r>
            <a:r>
              <a:rPr lang="en-US" sz="1200" b="0" i="1" kern="1200" baseline="0" dirty="0">
                <a:solidFill>
                  <a:schemeClr val="tx1"/>
                </a:solidFill>
                <a:effectLst/>
                <a:latin typeface="Arial" panose="020B0604020202020204" pitchFamily="34" charset="0"/>
                <a:ea typeface="+mn-ea"/>
                <a:cs typeface="+mn-cs"/>
              </a:rPr>
              <a:t> – no other firm offers their product</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Satisfy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Other benefits</a:t>
            </a:r>
            <a:r>
              <a:rPr lang="en-US" sz="1200" b="0" i="1" kern="1200" baseline="0" dirty="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a:solidFill>
                  <a:schemeClr val="tx1"/>
                </a:solidFill>
                <a:effectLst/>
                <a:latin typeface="Arial" panose="020B0604020202020204" pitchFamily="34" charset="0"/>
                <a:ea typeface="+mn-ea"/>
                <a:cs typeface="+mn-cs"/>
              </a:rPr>
              <a:t>nd</a:t>
            </a:r>
            <a:r>
              <a:rPr lang="en-US" sz="1200" b="0" i="1" kern="1200" baseline="0" dirty="0">
                <a:solidFill>
                  <a:schemeClr val="tx1"/>
                </a:solidFill>
                <a:effectLst/>
                <a:latin typeface="Arial" panose="020B0604020202020204" pitchFamily="34" charset="0"/>
                <a:ea typeface="+mn-ea"/>
                <a:cs typeface="+mn-cs"/>
              </a:rPr>
              <a:t> increase transparency, raising trust</a:t>
            </a:r>
          </a:p>
          <a:p>
            <a:endParaRPr lang="en-US" sz="120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763624" cy="215444"/>
          </a:xfrm>
          <a:prstGeom prst="rect">
            <a:avLst/>
          </a:prstGeom>
          <a:noFill/>
        </p:spPr>
        <p:txBody>
          <a:bodyPr wrap="none" rtlCol="0">
            <a:spAutoFit/>
          </a:bodyPr>
          <a:lstStyle/>
          <a:p>
            <a:r>
              <a:rPr lang="en-US" sz="800">
                <a:solidFill>
                  <a:schemeClr val="tx1">
                    <a:lumMod val="50000"/>
                    <a:lumOff val="50000"/>
                  </a:schemeClr>
                </a:solidFill>
              </a:rPr>
              <a:t>CONFIDENTIALITY LABEL HERE</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8" r:id="rId6"/>
    <p:sldLayoutId id="2147483791" r:id="rId7"/>
    <p:sldLayoutId id="2147483792" r:id="rId8"/>
    <p:sldLayoutId id="2147483793" r:id="rId9"/>
    <p:sldLayoutId id="2147483794" r:id="rId10"/>
    <p:sldLayoutId id="2147483795" r:id="rId11"/>
    <p:sldLayoutId id="2147483772" r:id="rId12"/>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lipartsgram.com/image/727417746-rtlxgkjec.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evilnapsis.com/wp-content/uploads/2015/05/1431590923.jp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a:xfrm>
            <a:off x="295570" y="955351"/>
            <a:ext cx="4505030" cy="3992205"/>
          </a:xfrm>
        </p:spPr>
        <p:txBody>
          <a:bodyPr/>
          <a:lstStyle/>
          <a:p>
            <a:pPr>
              <a:lnSpc>
                <a:spcPct val="250000"/>
              </a:lnSpc>
            </a:pPr>
            <a:r>
              <a:rPr lang="en-US" sz="2000" dirty="0"/>
              <a:t>Integration </a:t>
            </a:r>
          </a:p>
          <a:p>
            <a:pPr lvl="1">
              <a:lnSpc>
                <a:spcPct val="250000"/>
              </a:lnSpc>
            </a:pPr>
            <a:r>
              <a:rPr lang="en-US" sz="2000" dirty="0"/>
              <a:t>Fidelity Investments Community</a:t>
            </a:r>
          </a:p>
          <a:p>
            <a:pPr lvl="1">
              <a:lnSpc>
                <a:spcPct val="250000"/>
              </a:lnSpc>
            </a:pPr>
            <a:r>
              <a:rPr lang="en-US" sz="2000" dirty="0"/>
              <a:t>The Sector Portfolio Builder</a:t>
            </a:r>
          </a:p>
          <a:p>
            <a:pPr>
              <a:lnSpc>
                <a:spcPct val="250000"/>
              </a:lnSpc>
            </a:pPr>
            <a:r>
              <a:rPr lang="en-US" sz="2000" dirty="0"/>
              <a:t>Competition’s use of crowdsourcing </a:t>
            </a:r>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471" y="2615267"/>
            <a:ext cx="4048273" cy="233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13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pic>
        <p:nvPicPr>
          <p:cNvPr id="3074" name="Picture 2" descr="https://www.clipartsgram.com/image/727417746-rtlxgkjec.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865" y="1077686"/>
            <a:ext cx="3911135" cy="3083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5570" y="741840"/>
            <a:ext cx="5284845" cy="4154984"/>
          </a:xfrm>
          <a:prstGeom prst="rect">
            <a:avLst/>
          </a:prstGeom>
          <a:noFill/>
        </p:spPr>
        <p:txBody>
          <a:bodyPr wrap="none" lIns="91440" tIns="45720" rIns="91440" bIns="45720">
            <a:spAutoFit/>
          </a:bodyPr>
          <a:lstStyle/>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Development</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3-6 Months</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Enhancements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15 Hours/Week</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Monitoring Ideas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As Needed</a:t>
            </a:r>
          </a:p>
        </p:txBody>
      </p:sp>
    </p:spTree>
    <p:extLst>
      <p:ext uri="{BB962C8B-B14F-4D97-AF65-F5344CB8AC3E}">
        <p14:creationId xmlns:p14="http://schemas.microsoft.com/office/powerpoint/2010/main" val="1300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a:xfrm>
            <a:off x="295570" y="1188979"/>
            <a:ext cx="3802901" cy="3771636"/>
          </a:xfrm>
        </p:spPr>
        <p:txBody>
          <a:bodyPr/>
          <a:lstStyle/>
          <a:p>
            <a:pPr>
              <a:lnSpc>
                <a:spcPct val="150000"/>
              </a:lnSpc>
            </a:pPr>
            <a:r>
              <a:rPr lang="en-US" dirty="0"/>
              <a:t>Mobile App</a:t>
            </a:r>
          </a:p>
          <a:p>
            <a:pPr>
              <a:lnSpc>
                <a:spcPct val="150000"/>
              </a:lnSpc>
            </a:pPr>
            <a:r>
              <a:rPr lang="en-US" dirty="0"/>
              <a:t>Further data pulled about proposed portfolio</a:t>
            </a:r>
          </a:p>
          <a:p>
            <a:pPr>
              <a:lnSpc>
                <a:spcPct val="150000"/>
              </a:lnSpc>
            </a:pPr>
            <a:r>
              <a:rPr lang="en-US" dirty="0"/>
              <a:t>Multiple user collaboration on an idea</a:t>
            </a:r>
          </a:p>
          <a:p>
            <a:pPr>
              <a:lnSpc>
                <a:spcPct val="150000"/>
              </a:lnSpc>
            </a:pPr>
            <a:r>
              <a:rPr lang="en-US" dirty="0"/>
              <a:t>Integrated customization platform</a:t>
            </a:r>
          </a:p>
          <a:p>
            <a:pPr>
              <a:lnSpc>
                <a:spcPct val="150000"/>
              </a:lnSpc>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pic>
        <p:nvPicPr>
          <p:cNvPr id="1026" name="Picture 2" descr="http://evilnapsis.com/wp-content/uploads/2015/05/143159092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44" y="1306286"/>
            <a:ext cx="3465510" cy="30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Questions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8842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t>Market Trend</a:t>
            </a:r>
          </a:p>
          <a:p>
            <a:pPr marL="0" indent="0">
              <a:spcBef>
                <a:spcPts val="2280"/>
              </a:spcBef>
              <a:buNone/>
            </a:pPr>
            <a:r>
              <a:rPr lang="en-US" b="1" dirty="0"/>
              <a:t>Proposed Solution</a:t>
            </a:r>
          </a:p>
          <a:p>
            <a:pPr marL="0" indent="0">
              <a:spcBef>
                <a:spcPts val="2280"/>
              </a:spcBef>
              <a:buNone/>
            </a:pPr>
            <a:r>
              <a:rPr lang="en-US" b="1" dirty="0"/>
              <a:t>Benefits</a:t>
            </a:r>
          </a:p>
          <a:p>
            <a:pPr marL="0" indent="0">
              <a:spcBef>
                <a:spcPts val="2280"/>
              </a:spcBef>
              <a:buNone/>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cxnSp>
        <p:nvCxnSpPr>
          <p:cNvPr id="4" name="Straight Connector 3"/>
          <p:cNvCxnSpPr/>
          <p:nvPr/>
        </p:nvCxnSpPr>
        <p:spPr>
          <a:xfrm>
            <a:off x="315444" y="1681843"/>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5570" y="2307771"/>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570" y="2852057"/>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Trend Toward Customization Since 1970</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Crowdsourced 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125298" y="4268634"/>
            <a:ext cx="2337325"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Product Focused </a:t>
            </a:r>
            <a:endParaRPr lang="en-US" sz="1800" dirty="0"/>
          </a:p>
        </p:txBody>
      </p:sp>
      <p:sp>
        <p:nvSpPr>
          <p:cNvPr id="9" name="Title 1"/>
          <p:cNvSpPr txBox="1">
            <a:spLocks/>
          </p:cNvSpPr>
          <p:nvPr/>
        </p:nvSpPr>
        <p:spPr>
          <a:xfrm>
            <a:off x="5812603" y="4277442"/>
            <a:ext cx="2281964"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Customer Focused</a:t>
            </a:r>
            <a:endParaRPr lang="en-US" sz="1800" dirty="0"/>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2311304"/>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group, specifically an online community, 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a:xfrm>
            <a:off x="295570" y="1205308"/>
            <a:ext cx="3919124" cy="3771636"/>
          </a:xfrm>
        </p:spPr>
        <p:txBody>
          <a:bodyPr/>
          <a:lstStyle/>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Professionally managed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Diversified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Cost Efficient</a:t>
            </a:r>
            <a:endParaRPr lang="en-US" sz="32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458695"/>
            <a:ext cx="4604050" cy="2800797"/>
          </a:xfrm>
          <a:prstGeom prst="rect">
            <a:avLst/>
          </a:prstGeom>
        </p:spPr>
      </p:pic>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Demo</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5" y="741840"/>
            <a:ext cx="2816605" cy="4339650"/>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24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16889</TotalTime>
  <Words>635</Words>
  <Application>Microsoft Office PowerPoint</Application>
  <PresentationFormat>On-screen Show (16:10)</PresentationFormat>
  <Paragraphs>167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Basic</vt:lpstr>
      <vt:lpstr>Crowdsourced Mutual Funds</vt:lpstr>
      <vt:lpstr>Agenda </vt:lpstr>
      <vt:lpstr>Market Trend Toward Customization Since 1970</vt:lpstr>
      <vt:lpstr>Demand for Customization in Financial Services</vt:lpstr>
      <vt:lpstr>Crowdsourced Mutual Funds </vt:lpstr>
      <vt:lpstr>Crowdsourcing</vt:lpstr>
      <vt:lpstr>Brief Overview – Mutual Funds</vt:lpstr>
      <vt:lpstr>Demo</vt:lpstr>
      <vt:lpstr>Benefits </vt:lpstr>
      <vt:lpstr>Feasibility</vt:lpstr>
      <vt:lpstr>Costs</vt:lpstr>
      <vt:lpstr>Ideas for expansion</vt:lpstr>
      <vt:lpstr>Questions</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Blanchard, Sarah (Osgs2)</cp:lastModifiedBy>
  <cp:revision>1399</cp:revision>
  <cp:lastPrinted>2015-02-02T16:31:04Z</cp:lastPrinted>
  <dcterms:created xsi:type="dcterms:W3CDTF">2015-01-15T16:51:51Z</dcterms:created>
  <dcterms:modified xsi:type="dcterms:W3CDTF">2017-07-12T18:01:56Z</dcterms:modified>
</cp:coreProperties>
</file>