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tiff" ContentType="image/tif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notesSlides/notesSlide9.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drawings/drawing1.xml" ContentType="application/vnd.openxmlformats-officedocument.drawingml.chartshapes+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32"/>
  </p:notesMasterIdLst>
  <p:handoutMasterIdLst>
    <p:handoutMasterId r:id="rId33"/>
  </p:handoutMasterIdLst>
  <p:sldIdLst>
    <p:sldId id="485" r:id="rId2"/>
    <p:sldId id="491" r:id="rId3"/>
    <p:sldId id="258" r:id="rId4"/>
    <p:sldId id="489" r:id="rId5"/>
    <p:sldId id="492" r:id="rId6"/>
    <p:sldId id="493" r:id="rId7"/>
    <p:sldId id="494" r:id="rId8"/>
    <p:sldId id="496" r:id="rId9"/>
    <p:sldId id="497" r:id="rId10"/>
    <p:sldId id="500" r:id="rId11"/>
    <p:sldId id="498" r:id="rId12"/>
    <p:sldId id="499" r:id="rId13"/>
    <p:sldId id="495" r:id="rId14"/>
    <p:sldId id="490" r:id="rId15"/>
    <p:sldId id="411" r:id="rId16"/>
    <p:sldId id="423" r:id="rId17"/>
    <p:sldId id="341" r:id="rId18"/>
    <p:sldId id="488" r:id="rId19"/>
    <p:sldId id="376" r:id="rId20"/>
    <p:sldId id="429" r:id="rId21"/>
    <p:sldId id="474" r:id="rId22"/>
    <p:sldId id="404" r:id="rId23"/>
    <p:sldId id="476" r:id="rId24"/>
    <p:sldId id="402" r:id="rId25"/>
    <p:sldId id="273" r:id="rId26"/>
    <p:sldId id="484" r:id="rId27"/>
    <p:sldId id="482" r:id="rId28"/>
    <p:sldId id="483" r:id="rId29"/>
    <p:sldId id="480" r:id="rId30"/>
    <p:sldId id="481" r:id="rId31"/>
  </p:sldIdLst>
  <p:sldSz cx="9144000" cy="5715000" type="screen16x10"/>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1">
          <p15:clr>
            <a:srgbClr val="A4A3A4"/>
          </p15:clr>
        </p15:guide>
        <p15:guide id="2" orient="horz" pos="2813">
          <p15:clr>
            <a:srgbClr val="A4A3A4"/>
          </p15:clr>
        </p15:guide>
        <p15:guide id="3" pos="188">
          <p15:clr>
            <a:srgbClr val="A4A3A4"/>
          </p15:clr>
        </p15:guide>
        <p15:guide id="4" pos="5557">
          <p15:clr>
            <a:srgbClr val="A4A3A4"/>
          </p15:clr>
        </p15:guide>
        <p15:guide id="5" orient="horz" pos="179">
          <p15:clr>
            <a:srgbClr val="A4A3A4"/>
          </p15:clr>
        </p15:guide>
        <p15:guide id="6" orient="horz" pos="3126">
          <p15:clr>
            <a:srgbClr val="A4A3A4"/>
          </p15:clr>
        </p15:guide>
        <p15:guide id="7" pos="192">
          <p15:clr>
            <a:srgbClr val="A4A3A4"/>
          </p15:clr>
        </p15:guide>
        <p15:guide id="8" orient="horz" pos="405">
          <p15:clr>
            <a:srgbClr val="A4A3A4"/>
          </p15:clr>
        </p15:guide>
      </p15:sldGuideLst>
    </p:ext>
    <p:ext uri="{2D200454-40CA-4A62-9FC3-DE9A4176ACB9}">
      <p15:notesGuideLst xmlns="" xmlns:p15="http://schemas.microsoft.com/office/powerpoint/2012/main">
        <p15:guide id="1" orient="horz" pos="2924">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8921"/>
    <a:srgbClr val="163A53"/>
    <a:srgbClr val="0074A8"/>
    <a:srgbClr val="7E898B"/>
    <a:srgbClr val="404040"/>
    <a:srgbClr val="0086B5"/>
    <a:srgbClr val="38A5A5"/>
    <a:srgbClr val="57B6BC"/>
    <a:srgbClr val="65B034"/>
    <a:srgbClr val="D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571" autoAdjust="0"/>
    <p:restoredTop sz="75775" autoAdjust="0"/>
  </p:normalViewPr>
  <p:slideViewPr>
    <p:cSldViewPr snapToGrid="0" snapToObjects="1">
      <p:cViewPr>
        <p:scale>
          <a:sx n="78" d="100"/>
          <a:sy n="78" d="100"/>
        </p:scale>
        <p:origin x="-228" y="-174"/>
      </p:cViewPr>
      <p:guideLst>
        <p:guide orient="horz" pos="161"/>
        <p:guide orient="horz" pos="2813"/>
        <p:guide orient="horz" pos="179"/>
        <p:guide orient="horz" pos="3126"/>
        <p:guide orient="horz" pos="405"/>
        <p:guide pos="188"/>
        <p:guide pos="5557"/>
        <p:guide pos="192"/>
      </p:guideLst>
    </p:cSldViewPr>
  </p:slideViewPr>
  <p:notesTextViewPr>
    <p:cViewPr>
      <p:scale>
        <a:sx n="1" d="1"/>
        <a:sy n="1" d="1"/>
      </p:scale>
      <p:origin x="0" y="0"/>
    </p:cViewPr>
  </p:notesTextViewPr>
  <p:sorterViewPr>
    <p:cViewPr>
      <p:scale>
        <a:sx n="132" d="100"/>
        <a:sy n="132" d="100"/>
      </p:scale>
      <p:origin x="0" y="2304"/>
    </p:cViewPr>
  </p:sorterViewPr>
  <p:notesViewPr>
    <p:cSldViewPr snapToGrid="0" snapToObjects="1" showGuides="1">
      <p:cViewPr varScale="1">
        <p:scale>
          <a:sx n="80" d="100"/>
          <a:sy n="80" d="100"/>
        </p:scale>
        <p:origin x="-1944" y="-84"/>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1"/>
    <c:plotArea>
      <c:layout>
        <c:manualLayout>
          <c:layoutTarget val="inner"/>
          <c:xMode val="edge"/>
          <c:yMode val="edge"/>
          <c:x val="9.1407814219300998E-2"/>
          <c:y val="9.4926075268817203E-2"/>
          <c:w val="0.83909119203236904"/>
          <c:h val="0.68682795698924703"/>
        </c:manualLayout>
      </c:layout>
      <c:barChart>
        <c:barDir val="col"/>
        <c:grouping val="clustered"/>
        <c:varyColors val="0"/>
        <c:ser>
          <c:idx val="0"/>
          <c:order val="0"/>
          <c:tx>
            <c:strRef>
              <c:f>Sheet1!$B$1</c:f>
              <c:strCache>
                <c:ptCount val="1"/>
                <c:pt idx="0">
                  <c:v>Design Projects by Type</c:v>
                </c:pt>
              </c:strCache>
            </c:strRef>
          </c:tx>
          <c:spPr>
            <a:gradFill>
              <a:gsLst>
                <a:gs pos="0">
                  <a:schemeClr val="accent2"/>
                </a:gs>
                <a:gs pos="100000">
                  <a:schemeClr val="accent3"/>
                </a:gs>
              </a:gsLst>
              <a:lin ang="16200000" scaled="1"/>
            </a:gradFill>
            <a:ln>
              <a:noFill/>
            </a:ln>
            <a:effectLst/>
            <a:scene3d>
              <a:camera prst="orthographicFront"/>
              <a:lightRig rig="threePt" dir="t">
                <a:rot lat="0" lon="0" rev="1200000"/>
              </a:lightRig>
            </a:scene3d>
            <a:sp3d/>
          </c:spPr>
          <c:invertIfNegative val="0"/>
          <c:dPt>
            <c:idx val="0"/>
            <c:invertIfNegative val="0"/>
            <c:bubble3D val="0"/>
            <c:spPr>
              <a:solidFill>
                <a:srgbClr val="0074A8"/>
              </a:solidFill>
              <a:ln>
                <a:noFill/>
              </a:ln>
              <a:effectLst/>
              <a:scene3d>
                <a:camera prst="orthographicFront"/>
                <a:lightRig rig="threePt" dir="t">
                  <a:rot lat="0" lon="0" rev="1200000"/>
                </a:lightRig>
              </a:scene3d>
              <a:sp3d/>
            </c:spPr>
          </c:dPt>
          <c:dPt>
            <c:idx val="1"/>
            <c:invertIfNegative val="0"/>
            <c:bubble3D val="0"/>
            <c:spPr>
              <a:solidFill>
                <a:srgbClr val="0074A8"/>
              </a:solidFill>
              <a:ln>
                <a:noFill/>
              </a:ln>
              <a:effectLst/>
              <a:scene3d>
                <a:camera prst="orthographicFront"/>
                <a:lightRig rig="threePt" dir="t">
                  <a:rot lat="0" lon="0" rev="1200000"/>
                </a:lightRig>
              </a:scene3d>
              <a:sp3d/>
            </c:spPr>
          </c:dPt>
          <c:dPt>
            <c:idx val="2"/>
            <c:invertIfNegative val="0"/>
            <c:bubble3D val="0"/>
            <c:spPr>
              <a:solidFill>
                <a:srgbClr val="0074A8"/>
              </a:solidFill>
              <a:ln>
                <a:noFill/>
              </a:ln>
              <a:effectLst/>
              <a:scene3d>
                <a:camera prst="orthographicFront"/>
                <a:lightRig rig="threePt" dir="t">
                  <a:rot lat="0" lon="0" rev="1200000"/>
                </a:lightRig>
              </a:scene3d>
              <a:sp3d/>
            </c:spPr>
          </c:dPt>
          <c:dPt>
            <c:idx val="3"/>
            <c:invertIfNegative val="0"/>
            <c:bubble3D val="0"/>
            <c:spPr>
              <a:solidFill>
                <a:schemeClr val="accent5"/>
              </a:solidFill>
              <a:ln>
                <a:noFill/>
              </a:ln>
              <a:effectLst/>
              <a:scene3d>
                <a:camera prst="orthographicFront"/>
                <a:lightRig rig="threePt" dir="t">
                  <a:rot lat="0" lon="0" rev="1200000"/>
                </a:lightRig>
              </a:scene3d>
              <a:sp3d/>
            </c:spPr>
          </c:dPt>
          <c:dPt>
            <c:idx val="4"/>
            <c:invertIfNegative val="0"/>
            <c:bubble3D val="0"/>
            <c:spPr>
              <a:solidFill>
                <a:srgbClr val="0074A8"/>
              </a:solidFill>
              <a:ln>
                <a:noFill/>
              </a:ln>
              <a:effectLst/>
              <a:scene3d>
                <a:camera prst="orthographicFront"/>
                <a:lightRig rig="threePt" dir="t">
                  <a:rot lat="0" lon="0" rev="1200000"/>
                </a:lightRig>
              </a:scene3d>
              <a:sp3d/>
            </c:spPr>
          </c:dPt>
          <c:dPt>
            <c:idx val="5"/>
            <c:invertIfNegative val="0"/>
            <c:bubble3D val="0"/>
          </c:dPt>
          <c:dPt>
            <c:idx val="6"/>
            <c:invertIfNegative val="0"/>
            <c:bubble3D val="0"/>
          </c:dPt>
          <c:dLbls>
            <c:dLbl>
              <c:idx val="3"/>
              <c:spPr>
                <a:noFill/>
              </c:spPr>
              <c:txPr>
                <a:bodyPr/>
                <a:lstStyle/>
                <a:p>
                  <a:pPr>
                    <a:defRPr sz="1800" b="1">
                      <a:solidFill>
                        <a:schemeClr val="tx1">
                          <a:lumMod val="75000"/>
                          <a:lumOff val="25000"/>
                        </a:schemeClr>
                      </a:solidFill>
                    </a:defRPr>
                  </a:pPr>
                  <a:endParaRPr lang="en-US"/>
                </a:p>
              </c:txPr>
              <c:dLblPos val="outEnd"/>
              <c:showLegendKey val="0"/>
              <c:showVal val="1"/>
              <c:showCatName val="0"/>
              <c:showSerName val="0"/>
              <c:showPercent val="0"/>
              <c:showBubbleSize val="0"/>
            </c:dLbl>
            <c:spPr>
              <a:noFill/>
              <a:ln>
                <a:noFill/>
              </a:ln>
              <a:effectLst/>
            </c:spPr>
            <c:txPr>
              <a:bodyPr/>
              <a:lstStyle/>
              <a:p>
                <a:pPr>
                  <a:defRPr sz="1800" b="1">
                    <a:solidFill>
                      <a:schemeClr val="tx1">
                        <a:lumMod val="75000"/>
                        <a:lumOff val="25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Category </c:v>
                </c:pt>
                <c:pt idx="1">
                  <c:v>Category </c:v>
                </c:pt>
                <c:pt idx="2">
                  <c:v>Category </c:v>
                </c:pt>
                <c:pt idx="3">
                  <c:v>Category </c:v>
                </c:pt>
                <c:pt idx="4">
                  <c:v>Category </c:v>
                </c:pt>
              </c:strCache>
            </c:strRef>
          </c:cat>
          <c:val>
            <c:numRef>
              <c:f>Sheet1!$B$2:$B$6</c:f>
              <c:numCache>
                <c:formatCode>General</c:formatCode>
                <c:ptCount val="5"/>
                <c:pt idx="0">
                  <c:v>20</c:v>
                </c:pt>
                <c:pt idx="1">
                  <c:v>30</c:v>
                </c:pt>
                <c:pt idx="2">
                  <c:v>25</c:v>
                </c:pt>
                <c:pt idx="3">
                  <c:v>40</c:v>
                </c:pt>
                <c:pt idx="4">
                  <c:v>30</c:v>
                </c:pt>
              </c:numCache>
            </c:numRef>
          </c:val>
        </c:ser>
        <c:dLbls>
          <c:showLegendKey val="0"/>
          <c:showVal val="0"/>
          <c:showCatName val="0"/>
          <c:showSerName val="0"/>
          <c:showPercent val="0"/>
          <c:showBubbleSize val="0"/>
        </c:dLbls>
        <c:gapWidth val="100"/>
        <c:axId val="43643648"/>
        <c:axId val="43633664"/>
      </c:barChart>
      <c:valAx>
        <c:axId val="43633664"/>
        <c:scaling>
          <c:orientation val="minMax"/>
        </c:scaling>
        <c:delete val="1"/>
        <c:axPos val="l"/>
        <c:numFmt formatCode="General" sourceLinked="1"/>
        <c:majorTickMark val="out"/>
        <c:minorTickMark val="none"/>
        <c:tickLblPos val="nextTo"/>
        <c:crossAx val="43643648"/>
        <c:crosses val="autoZero"/>
        <c:crossBetween val="between"/>
      </c:valAx>
      <c:catAx>
        <c:axId val="43643648"/>
        <c:scaling>
          <c:orientation val="minMax"/>
        </c:scaling>
        <c:delete val="0"/>
        <c:axPos val="b"/>
        <c:numFmt formatCode="General" sourceLinked="0"/>
        <c:majorTickMark val="out"/>
        <c:minorTickMark val="none"/>
        <c:tickLblPos val="nextTo"/>
        <c:spPr>
          <a:noFill/>
          <a:ln>
            <a:noFill/>
          </a:ln>
        </c:spPr>
        <c:crossAx val="43633664"/>
        <c:crosses val="autoZero"/>
        <c:auto val="1"/>
        <c:lblAlgn val="ctr"/>
        <c:lblOffset val="100"/>
        <c:noMultiLvlLbl val="0"/>
      </c:catAx>
      <c:spPr>
        <a:noFill/>
        <a:ln>
          <a:noFill/>
        </a:ln>
      </c:spPr>
    </c:plotArea>
    <c:plotVisOnly val="1"/>
    <c:dispBlanksAs val="zero"/>
    <c:showDLblsOverMax val="0"/>
  </c:chart>
  <c:spPr>
    <a:effectLst/>
  </c:spPr>
  <c:txPr>
    <a:bodyPr/>
    <a:lstStyle/>
    <a:p>
      <a:pPr>
        <a:defRPr sz="1800">
          <a:latin typeface="Arial" panose="020B0604020202020204" pitchFamily="34" charset="0"/>
          <a:cs typeface="Arial" panose="020B0604020202020204" pitchFamily="34"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3889982502187198E-2"/>
          <c:y val="7.5279769045116796E-2"/>
          <c:w val="0.93993717799164"/>
          <c:h val="0.66337401562993603"/>
        </c:manualLayout>
      </c:layout>
      <c:barChart>
        <c:barDir val="col"/>
        <c:grouping val="stacked"/>
        <c:varyColors val="0"/>
        <c:ser>
          <c:idx val="0"/>
          <c:order val="0"/>
          <c:tx>
            <c:strRef>
              <c:f>Sheet1!$B$2</c:f>
              <c:strCache>
                <c:ptCount val="1"/>
                <c:pt idx="0">
                  <c:v>Series Name Three</c:v>
                </c:pt>
              </c:strCache>
            </c:strRef>
          </c:tx>
          <c:spPr>
            <a:solidFill>
              <a:schemeClr val="accent5"/>
            </a:solidFill>
          </c:spPr>
          <c:invertIfNegative val="0"/>
          <c:dLbls>
            <c:dLbl>
              <c:idx val="6"/>
              <c:delete val="1"/>
              <c:extLst>
                <c:ext xmlns:c15="http://schemas.microsoft.com/office/drawing/2012/chart" uri="{CE6537A1-D6FC-4f65-9D91-7224C49458BB}"/>
              </c:extLst>
            </c:dLbl>
            <c:spPr>
              <a:noFill/>
              <a:ln>
                <a:noFill/>
              </a:ln>
              <a:effectLst/>
            </c:spPr>
            <c:txPr>
              <a:bodyPr/>
              <a:lstStyle/>
              <a:p>
                <a:pPr>
                  <a:defRPr b="1">
                    <a:solidFill>
                      <a:srgbClr val="FFFFFF"/>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Sheet1!$A$3:$A$8</c:f>
              <c:strCache>
                <c:ptCount val="6"/>
                <c:pt idx="0">
                  <c:v>Category</c:v>
                </c:pt>
                <c:pt idx="1">
                  <c:v>Category</c:v>
                </c:pt>
                <c:pt idx="2">
                  <c:v>Category</c:v>
                </c:pt>
                <c:pt idx="3">
                  <c:v>Category</c:v>
                </c:pt>
                <c:pt idx="4">
                  <c:v>Category</c:v>
                </c:pt>
                <c:pt idx="5">
                  <c:v>Category</c:v>
                </c:pt>
              </c:strCache>
            </c:strRef>
          </c:cat>
          <c:val>
            <c:numRef>
              <c:f>Sheet1!$B$3:$B$8</c:f>
              <c:numCache>
                <c:formatCode>General</c:formatCode>
                <c:ptCount val="6"/>
                <c:pt idx="0">
                  <c:v>18</c:v>
                </c:pt>
                <c:pt idx="1">
                  <c:v>14</c:v>
                </c:pt>
                <c:pt idx="2">
                  <c:v>19</c:v>
                </c:pt>
                <c:pt idx="3">
                  <c:v>14</c:v>
                </c:pt>
                <c:pt idx="4">
                  <c:v>6</c:v>
                </c:pt>
                <c:pt idx="5">
                  <c:v>11</c:v>
                </c:pt>
              </c:numCache>
            </c:numRef>
          </c:val>
        </c:ser>
        <c:ser>
          <c:idx val="1"/>
          <c:order val="1"/>
          <c:tx>
            <c:strRef>
              <c:f>Sheet1!$C$2</c:f>
              <c:strCache>
                <c:ptCount val="1"/>
                <c:pt idx="0">
                  <c:v>Series Name Two</c:v>
                </c:pt>
              </c:strCache>
            </c:strRef>
          </c:tx>
          <c:spPr>
            <a:solidFill>
              <a:schemeClr val="accent2"/>
            </a:solidFill>
          </c:spPr>
          <c:invertIfNegative val="0"/>
          <c:dLbls>
            <c:spPr>
              <a:noFill/>
              <a:ln>
                <a:noFill/>
              </a:ln>
              <a:effectLst/>
            </c:spPr>
            <c:txPr>
              <a:bodyPr/>
              <a:lstStyle/>
              <a:p>
                <a:pPr>
                  <a:defRPr b="1">
                    <a:solidFill>
                      <a:srgbClr val="FFFFFF"/>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Sheet1!$A$3:$A$8</c:f>
              <c:strCache>
                <c:ptCount val="6"/>
                <c:pt idx="0">
                  <c:v>Category</c:v>
                </c:pt>
                <c:pt idx="1">
                  <c:v>Category</c:v>
                </c:pt>
                <c:pt idx="2">
                  <c:v>Category</c:v>
                </c:pt>
                <c:pt idx="3">
                  <c:v>Category</c:v>
                </c:pt>
                <c:pt idx="4">
                  <c:v>Category</c:v>
                </c:pt>
                <c:pt idx="5">
                  <c:v>Category</c:v>
                </c:pt>
              </c:strCache>
            </c:strRef>
          </c:cat>
          <c:val>
            <c:numRef>
              <c:f>Sheet1!$C$3:$C$8</c:f>
              <c:numCache>
                <c:formatCode>General</c:formatCode>
                <c:ptCount val="6"/>
                <c:pt idx="0">
                  <c:v>33</c:v>
                </c:pt>
                <c:pt idx="1">
                  <c:v>42</c:v>
                </c:pt>
                <c:pt idx="2">
                  <c:v>19</c:v>
                </c:pt>
                <c:pt idx="3">
                  <c:v>10</c:v>
                </c:pt>
                <c:pt idx="4">
                  <c:v>16</c:v>
                </c:pt>
                <c:pt idx="5">
                  <c:v>7</c:v>
                </c:pt>
              </c:numCache>
            </c:numRef>
          </c:val>
        </c:ser>
        <c:ser>
          <c:idx val="2"/>
          <c:order val="2"/>
          <c:tx>
            <c:strRef>
              <c:f>Sheet1!$D$2</c:f>
              <c:strCache>
                <c:ptCount val="1"/>
                <c:pt idx="0">
                  <c:v>Series Name One</c:v>
                </c:pt>
              </c:strCache>
            </c:strRef>
          </c:tx>
          <c:spPr>
            <a:solidFill>
              <a:schemeClr val="accent2">
                <a:lumMod val="50000"/>
              </a:schemeClr>
            </a:solidFill>
          </c:spPr>
          <c:invertIfNegative val="0"/>
          <c:dLbls>
            <c:spPr>
              <a:noFill/>
              <a:ln>
                <a:noFill/>
              </a:ln>
              <a:effectLst/>
            </c:spPr>
            <c:txPr>
              <a:bodyPr/>
              <a:lstStyle/>
              <a:p>
                <a:pPr>
                  <a:defRPr b="1">
                    <a:solidFill>
                      <a:srgbClr val="FFFFFF"/>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Sheet1!$A$3:$A$8</c:f>
              <c:strCache>
                <c:ptCount val="6"/>
                <c:pt idx="0">
                  <c:v>Category</c:v>
                </c:pt>
                <c:pt idx="1">
                  <c:v>Category</c:v>
                </c:pt>
                <c:pt idx="2">
                  <c:v>Category</c:v>
                </c:pt>
                <c:pt idx="3">
                  <c:v>Category</c:v>
                </c:pt>
                <c:pt idx="4">
                  <c:v>Category</c:v>
                </c:pt>
                <c:pt idx="5">
                  <c:v>Category</c:v>
                </c:pt>
              </c:strCache>
            </c:strRef>
          </c:cat>
          <c:val>
            <c:numRef>
              <c:f>Sheet1!$D$3:$D$8</c:f>
              <c:numCache>
                <c:formatCode>General</c:formatCode>
                <c:ptCount val="6"/>
                <c:pt idx="0">
                  <c:v>18</c:v>
                </c:pt>
                <c:pt idx="1">
                  <c:v>12</c:v>
                </c:pt>
                <c:pt idx="2">
                  <c:v>19</c:v>
                </c:pt>
                <c:pt idx="3">
                  <c:v>11</c:v>
                </c:pt>
                <c:pt idx="4">
                  <c:v>14</c:v>
                </c:pt>
                <c:pt idx="5">
                  <c:v>10</c:v>
                </c:pt>
              </c:numCache>
            </c:numRef>
          </c:val>
        </c:ser>
        <c:dLbls>
          <c:showLegendKey val="0"/>
          <c:showVal val="0"/>
          <c:showCatName val="0"/>
          <c:showSerName val="0"/>
          <c:showPercent val="0"/>
          <c:showBubbleSize val="0"/>
        </c:dLbls>
        <c:gapWidth val="55"/>
        <c:overlap val="100"/>
        <c:axId val="43930752"/>
        <c:axId val="43932288"/>
      </c:barChart>
      <c:catAx>
        <c:axId val="43930752"/>
        <c:scaling>
          <c:orientation val="minMax"/>
        </c:scaling>
        <c:delete val="0"/>
        <c:axPos val="b"/>
        <c:numFmt formatCode="General" sourceLinked="0"/>
        <c:majorTickMark val="none"/>
        <c:minorTickMark val="none"/>
        <c:tickLblPos val="nextTo"/>
        <c:txPr>
          <a:bodyPr/>
          <a:lstStyle/>
          <a:p>
            <a:pPr>
              <a:defRPr sz="1400" b="1">
                <a:solidFill>
                  <a:srgbClr val="4D4D4D"/>
                </a:solidFill>
              </a:defRPr>
            </a:pPr>
            <a:endParaRPr lang="en-US"/>
          </a:p>
        </c:txPr>
        <c:crossAx val="43932288"/>
        <c:crosses val="autoZero"/>
        <c:auto val="1"/>
        <c:lblAlgn val="ctr"/>
        <c:lblOffset val="100"/>
        <c:noMultiLvlLbl val="0"/>
      </c:catAx>
      <c:valAx>
        <c:axId val="43932288"/>
        <c:scaling>
          <c:orientation val="minMax"/>
          <c:max val="70"/>
          <c:min val="0"/>
        </c:scaling>
        <c:delete val="1"/>
        <c:axPos val="l"/>
        <c:numFmt formatCode="General" sourceLinked="1"/>
        <c:majorTickMark val="none"/>
        <c:minorTickMark val="none"/>
        <c:tickLblPos val="nextTo"/>
        <c:crossAx val="43930752"/>
        <c:crosses val="autoZero"/>
        <c:crossBetween val="between"/>
        <c:majorUnit val="10"/>
      </c:valAx>
      <c:spPr>
        <a:ln>
          <a:noFill/>
        </a:ln>
      </c:spPr>
    </c:plotArea>
    <c:legend>
      <c:legendPos val="r"/>
      <c:layout>
        <c:manualLayout>
          <c:xMode val="edge"/>
          <c:yMode val="edge"/>
          <c:x val="4.6837440774448701E-2"/>
          <c:y val="0.85930765411080401"/>
          <c:w val="0.94582177227846498"/>
          <c:h val="0.10399046567548199"/>
        </c:manualLayout>
      </c:layout>
      <c:overlay val="0"/>
      <c:txPr>
        <a:bodyPr/>
        <a:lstStyle/>
        <a:p>
          <a:pPr>
            <a:defRPr sz="1200" b="0" cap="all">
              <a:solidFill>
                <a:srgbClr val="4D4D4D"/>
              </a:solidFill>
            </a:defRPr>
          </a:pPr>
          <a:endParaRPr lang="en-US"/>
        </a:p>
      </c:txPr>
    </c:legend>
    <c:plotVisOnly val="1"/>
    <c:dispBlanksAs val="gap"/>
    <c:showDLblsOverMax val="0"/>
  </c:chart>
  <c:spPr>
    <a:noFill/>
    <a:ln>
      <a:noFill/>
    </a:ln>
  </c:spPr>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3814035579294"/>
          <c:y val="3.9554456935993403E-2"/>
          <c:w val="0.80579527198165501"/>
          <c:h val="0.840221795647764"/>
        </c:manualLayout>
      </c:layout>
      <c:lineChart>
        <c:grouping val="standard"/>
        <c:varyColors val="0"/>
        <c:ser>
          <c:idx val="0"/>
          <c:order val="0"/>
          <c:tx>
            <c:strRef>
              <c:f>Sheet1!$B$1</c:f>
              <c:strCache>
                <c:ptCount val="1"/>
                <c:pt idx="0">
                  <c:v>Series 1</c:v>
                </c:pt>
              </c:strCache>
            </c:strRef>
          </c:tx>
          <c:spPr>
            <a:ln w="28575" cmpd="sng">
              <a:solidFill>
                <a:srgbClr val="409633"/>
              </a:solidFill>
            </a:ln>
          </c:spPr>
          <c:marker>
            <c:symbol val="none"/>
          </c:marker>
          <c:dLbls>
            <c:dLbl>
              <c:idx val="0"/>
              <c:layout>
                <c:manualLayout>
                  <c:x val="-1.06999783833958E-2"/>
                  <c:y val="-3.9554456935993403E-2"/>
                </c:manualLayout>
              </c:layout>
              <c:showLegendKey val="0"/>
              <c:showVal val="1"/>
              <c:showCatName val="0"/>
              <c:showSerName val="0"/>
              <c:showPercent val="0"/>
              <c:showBubbleSize val="0"/>
              <c:extLst>
                <c:ext xmlns:c15="http://schemas.microsoft.com/office/drawing/2012/chart" uri="{CE6537A1-D6FC-4f65-9D91-7224C49458BB}"/>
              </c:extLst>
            </c:dLbl>
            <c:dLbl>
              <c:idx val="1"/>
              <c:layout>
                <c:manualLayout>
                  <c:x val="-1.3757115064366001E-2"/>
                  <c:y val="-3.9554456935993403E-2"/>
                </c:manualLayout>
              </c:layout>
              <c:showLegendKey val="0"/>
              <c:showVal val="1"/>
              <c:showCatName val="0"/>
              <c:showSerName val="0"/>
              <c:showPercent val="0"/>
              <c:showBubbleSize val="0"/>
              <c:extLst>
                <c:ext xmlns:c15="http://schemas.microsoft.com/office/drawing/2012/chart" uri="{CE6537A1-D6FC-4f65-9D91-7224C49458BB}"/>
              </c:extLst>
            </c:dLbl>
            <c:dLbl>
              <c:idx val="2"/>
              <c:layout>
                <c:manualLayout>
                  <c:x val="-4.58570502145532E-3"/>
                  <c:y val="-2.9665842701995099E-2"/>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a:lstStyle/>
              <a:p>
                <a:pPr>
                  <a:defRPr b="1">
                    <a:solidFill>
                      <a:schemeClr val="accent5"/>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2014</c:v>
                </c:pt>
                <c:pt idx="1">
                  <c:v>Q2 2014</c:v>
                </c:pt>
                <c:pt idx="2">
                  <c:v>Q3 2014</c:v>
                </c:pt>
                <c:pt idx="3">
                  <c:v>Q4 2014</c:v>
                </c:pt>
              </c:strCache>
            </c:strRef>
          </c:cat>
          <c:val>
            <c:numRef>
              <c:f>Sheet1!$B$2:$B$5</c:f>
              <c:numCache>
                <c:formatCode>General</c:formatCode>
                <c:ptCount val="4"/>
                <c:pt idx="0">
                  <c:v>40</c:v>
                </c:pt>
                <c:pt idx="1">
                  <c:v>40</c:v>
                </c:pt>
                <c:pt idx="2">
                  <c:v>30</c:v>
                </c:pt>
                <c:pt idx="3">
                  <c:v>15</c:v>
                </c:pt>
              </c:numCache>
            </c:numRef>
          </c:val>
          <c:smooth val="0"/>
        </c:ser>
        <c:ser>
          <c:idx val="1"/>
          <c:order val="1"/>
          <c:tx>
            <c:strRef>
              <c:f>Sheet1!$C$1</c:f>
              <c:strCache>
                <c:ptCount val="1"/>
                <c:pt idx="0">
                  <c:v>Series 2</c:v>
                </c:pt>
              </c:strCache>
            </c:strRef>
          </c:tx>
          <c:spPr>
            <a:ln w="28575" cmpd="sng"/>
          </c:spPr>
          <c:marker>
            <c:symbol val="none"/>
          </c:marker>
          <c:dLbls>
            <c:dLbl>
              <c:idx val="0"/>
              <c:layout>
                <c:manualLayout>
                  <c:x val="-1.0699978383395699E-2"/>
                  <c:y val="-4.7245601340214403E-2"/>
                </c:manualLayout>
              </c:layout>
              <c:showLegendKey val="0"/>
              <c:showVal val="1"/>
              <c:showCatName val="0"/>
              <c:showSerName val="0"/>
              <c:showPercent val="0"/>
              <c:showBubbleSize val="0"/>
              <c:extLst>
                <c:ext xmlns:c15="http://schemas.microsoft.com/office/drawing/2012/chart" uri="{CE6537A1-D6FC-4f65-9D91-7224C49458BB}"/>
              </c:extLst>
            </c:dLbl>
            <c:dLbl>
              <c:idx val="1"/>
              <c:layout>
                <c:manualLayout>
                  <c:x val="-3.0571366809702101E-3"/>
                  <c:y val="-5.27392759146579E-2"/>
                </c:manualLayout>
              </c:layout>
              <c:showLegendKey val="0"/>
              <c:showVal val="1"/>
              <c:showCatName val="0"/>
              <c:showSerName val="0"/>
              <c:showPercent val="0"/>
              <c:showBubbleSize val="0"/>
              <c:extLst>
                <c:ext xmlns:c15="http://schemas.microsoft.com/office/drawing/2012/chart" uri="{CE6537A1-D6FC-4f65-9D91-7224C49458BB}"/>
              </c:extLst>
            </c:dLbl>
            <c:dLbl>
              <c:idx val="2"/>
              <c:layout>
                <c:manualLayout>
                  <c:x val="-1.8342820085821301E-2"/>
                  <c:y val="-4.6146866425325603E-2"/>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a:lstStyle/>
              <a:p>
                <a:pPr>
                  <a:defRPr b="1">
                    <a:solidFill>
                      <a:schemeClr val="accent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2014</c:v>
                </c:pt>
                <c:pt idx="1">
                  <c:v>Q2 2014</c:v>
                </c:pt>
                <c:pt idx="2">
                  <c:v>Q3 2014</c:v>
                </c:pt>
                <c:pt idx="3">
                  <c:v>Q4 2014</c:v>
                </c:pt>
              </c:strCache>
            </c:strRef>
          </c:cat>
          <c:val>
            <c:numRef>
              <c:f>Sheet1!$C$2:$C$5</c:f>
              <c:numCache>
                <c:formatCode>General</c:formatCode>
                <c:ptCount val="4"/>
                <c:pt idx="0">
                  <c:v>20</c:v>
                </c:pt>
                <c:pt idx="1">
                  <c:v>20</c:v>
                </c:pt>
                <c:pt idx="2">
                  <c:v>15</c:v>
                </c:pt>
                <c:pt idx="3">
                  <c:v>20</c:v>
                </c:pt>
              </c:numCache>
            </c:numRef>
          </c:val>
          <c:smooth val="0"/>
        </c:ser>
        <c:ser>
          <c:idx val="2"/>
          <c:order val="2"/>
          <c:tx>
            <c:strRef>
              <c:f>Sheet1!$D$1</c:f>
              <c:strCache>
                <c:ptCount val="1"/>
                <c:pt idx="0">
                  <c:v>Series 3</c:v>
                </c:pt>
              </c:strCache>
            </c:strRef>
          </c:tx>
          <c:spPr>
            <a:ln w="28575" cmpd="sng">
              <a:solidFill>
                <a:schemeClr val="accent1"/>
              </a:solidFill>
            </a:ln>
          </c:spPr>
          <c:marker>
            <c:symbol val="none"/>
          </c:marker>
          <c:dLbls>
            <c:dLbl>
              <c:idx val="0"/>
              <c:layout>
                <c:manualLayout>
                  <c:x val="-6.1142733619404003E-3"/>
                  <c:y val="-5.8452451371523599E-2"/>
                </c:manualLayout>
              </c:layout>
              <c:showLegendKey val="0"/>
              <c:showVal val="1"/>
              <c:showCatName val="0"/>
              <c:showSerName val="0"/>
              <c:showPercent val="0"/>
              <c:showBubbleSize val="0"/>
              <c:extLst>
                <c:ext xmlns:c15="http://schemas.microsoft.com/office/drawing/2012/chart" uri="{CE6537A1-D6FC-4f65-9D91-7224C49458BB}"/>
              </c:extLst>
            </c:dLbl>
            <c:dLbl>
              <c:idx val="1"/>
              <c:layout>
                <c:manualLayout>
                  <c:x val="-1.20359711849221E-7"/>
                  <c:y val="-7.2570941034037301E-2"/>
                </c:manualLayout>
              </c:layout>
              <c:showLegendKey val="0"/>
              <c:showVal val="1"/>
              <c:showCatName val="0"/>
              <c:showSerName val="0"/>
              <c:showPercent val="0"/>
              <c:showBubbleSize val="0"/>
              <c:extLst>
                <c:ext xmlns:c15="http://schemas.microsoft.com/office/drawing/2012/chart" uri="{CE6537A1-D6FC-4f65-9D91-7224C49458BB}"/>
              </c:extLst>
            </c:dLbl>
            <c:dLbl>
              <c:idx val="2"/>
              <c:layout>
                <c:manualLayout>
                  <c:x val="-4.5857050214554301E-3"/>
                  <c:y val="-6.6253400630341297E-2"/>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a:lstStyle/>
              <a:p>
                <a:pPr>
                  <a:defRPr b="1">
                    <a:solidFill>
                      <a:srgbClr val="EF6D1D"/>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2014</c:v>
                </c:pt>
                <c:pt idx="1">
                  <c:v>Q2 2014</c:v>
                </c:pt>
                <c:pt idx="2">
                  <c:v>Q3 2014</c:v>
                </c:pt>
                <c:pt idx="3">
                  <c:v>Q4 2014</c:v>
                </c:pt>
              </c:strCache>
            </c:strRef>
          </c:cat>
          <c:val>
            <c:numRef>
              <c:f>Sheet1!$D$2:$D$5</c:f>
              <c:numCache>
                <c:formatCode>General</c:formatCode>
                <c:ptCount val="4"/>
                <c:pt idx="0">
                  <c:v>5</c:v>
                </c:pt>
                <c:pt idx="1">
                  <c:v>5</c:v>
                </c:pt>
                <c:pt idx="2">
                  <c:v>6</c:v>
                </c:pt>
                <c:pt idx="3">
                  <c:v>8</c:v>
                </c:pt>
              </c:numCache>
            </c:numRef>
          </c:val>
          <c:smooth val="0"/>
        </c:ser>
        <c:dLbls>
          <c:showLegendKey val="0"/>
          <c:showVal val="0"/>
          <c:showCatName val="0"/>
          <c:showSerName val="0"/>
          <c:showPercent val="0"/>
          <c:showBubbleSize val="0"/>
        </c:dLbls>
        <c:marker val="1"/>
        <c:smooth val="0"/>
        <c:axId val="43990400"/>
        <c:axId val="44012672"/>
      </c:lineChart>
      <c:catAx>
        <c:axId val="43990400"/>
        <c:scaling>
          <c:orientation val="minMax"/>
        </c:scaling>
        <c:delete val="0"/>
        <c:axPos val="b"/>
        <c:numFmt formatCode="General" sourceLinked="1"/>
        <c:majorTickMark val="in"/>
        <c:minorTickMark val="none"/>
        <c:tickLblPos val="nextTo"/>
        <c:spPr>
          <a:ln>
            <a:noFill/>
          </a:ln>
        </c:spPr>
        <c:txPr>
          <a:bodyPr/>
          <a:lstStyle/>
          <a:p>
            <a:pPr>
              <a:defRPr sz="1400">
                <a:solidFill>
                  <a:srgbClr val="4D4D4D"/>
                </a:solidFill>
              </a:defRPr>
            </a:pPr>
            <a:endParaRPr lang="en-US"/>
          </a:p>
        </c:txPr>
        <c:crossAx val="44012672"/>
        <c:crosses val="autoZero"/>
        <c:auto val="1"/>
        <c:lblAlgn val="ctr"/>
        <c:lblOffset val="100"/>
        <c:noMultiLvlLbl val="0"/>
      </c:catAx>
      <c:valAx>
        <c:axId val="44012672"/>
        <c:scaling>
          <c:orientation val="minMax"/>
        </c:scaling>
        <c:delete val="1"/>
        <c:axPos val="l"/>
        <c:numFmt formatCode="General" sourceLinked="1"/>
        <c:majorTickMark val="out"/>
        <c:minorTickMark val="none"/>
        <c:tickLblPos val="nextTo"/>
        <c:crossAx val="43990400"/>
        <c:crosses val="autoZero"/>
        <c:crossBetween val="between"/>
      </c:valAx>
    </c:plotArea>
    <c:plotVisOnly val="1"/>
    <c:dispBlanksAs val="zero"/>
    <c:showDLblsOverMax val="0"/>
  </c:chart>
  <c:txPr>
    <a:bodyPr/>
    <a:lstStyle/>
    <a:p>
      <a:pPr>
        <a:defRPr sz="1800"/>
      </a:pPr>
      <a:endParaRPr lang="en-US"/>
    </a:p>
  </c:tx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1"/>
    <c:plotArea>
      <c:layout>
        <c:manualLayout>
          <c:layoutTarget val="inner"/>
          <c:xMode val="edge"/>
          <c:yMode val="edge"/>
          <c:x val="9.1407814219300998E-2"/>
          <c:y val="0"/>
          <c:w val="0.482726423902895"/>
          <c:h val="0.78175403225806495"/>
        </c:manualLayout>
      </c:layout>
      <c:pieChart>
        <c:varyColors val="1"/>
        <c:ser>
          <c:idx val="0"/>
          <c:order val="0"/>
          <c:tx>
            <c:strRef>
              <c:f>Sheet1!$B$1</c:f>
              <c:strCache>
                <c:ptCount val="1"/>
                <c:pt idx="0">
                  <c:v>Design Projects by Type</c:v>
                </c:pt>
              </c:strCache>
            </c:strRef>
          </c:tx>
          <c:spPr>
            <a:solidFill>
              <a:srgbClr val="F15A29"/>
            </a:solidFill>
            <a:ln>
              <a:solidFill>
                <a:schemeClr val="bg1"/>
              </a:solidFill>
            </a:ln>
            <a:effectLst/>
            <a:scene3d>
              <a:camera prst="orthographicFront"/>
              <a:lightRig rig="threePt" dir="t">
                <a:rot lat="0" lon="0" rev="1200000"/>
              </a:lightRig>
            </a:scene3d>
            <a:sp3d/>
          </c:spPr>
          <c:dPt>
            <c:idx val="0"/>
            <c:bubble3D val="0"/>
            <c:spPr>
              <a:solidFill>
                <a:schemeClr val="accent2">
                  <a:lumMod val="50000"/>
                </a:schemeClr>
              </a:solidFill>
              <a:ln>
                <a:solidFill>
                  <a:schemeClr val="bg1"/>
                </a:solidFill>
              </a:ln>
              <a:effectLst/>
              <a:scene3d>
                <a:camera prst="orthographicFront"/>
                <a:lightRig rig="threePt" dir="t">
                  <a:rot lat="0" lon="0" rev="1200000"/>
                </a:lightRig>
              </a:scene3d>
              <a:sp3d/>
            </c:spPr>
          </c:dPt>
          <c:dPt>
            <c:idx val="1"/>
            <c:bubble3D val="0"/>
            <c:spPr>
              <a:solidFill>
                <a:schemeClr val="accent2"/>
              </a:solidFill>
              <a:ln>
                <a:solidFill>
                  <a:schemeClr val="bg1"/>
                </a:solidFill>
              </a:ln>
              <a:effectLst/>
              <a:scene3d>
                <a:camera prst="orthographicFront"/>
                <a:lightRig rig="threePt" dir="t">
                  <a:rot lat="0" lon="0" rev="1200000"/>
                </a:lightRig>
              </a:scene3d>
              <a:sp3d/>
            </c:spPr>
          </c:dPt>
          <c:dPt>
            <c:idx val="2"/>
            <c:bubble3D val="0"/>
            <c:spPr>
              <a:solidFill>
                <a:schemeClr val="accent4"/>
              </a:solidFill>
              <a:ln>
                <a:solidFill>
                  <a:schemeClr val="bg1"/>
                </a:solidFill>
              </a:ln>
              <a:effectLst/>
              <a:scene3d>
                <a:camera prst="orthographicFront"/>
                <a:lightRig rig="threePt" dir="t">
                  <a:rot lat="0" lon="0" rev="1200000"/>
                </a:lightRig>
              </a:scene3d>
              <a:sp3d/>
            </c:spPr>
          </c:dPt>
          <c:dPt>
            <c:idx val="3"/>
            <c:bubble3D val="0"/>
            <c:spPr>
              <a:solidFill>
                <a:schemeClr val="accent5"/>
              </a:solidFill>
              <a:ln>
                <a:solidFill>
                  <a:schemeClr val="bg1"/>
                </a:solidFill>
              </a:ln>
              <a:effectLst/>
              <a:scene3d>
                <a:camera prst="orthographicFront"/>
                <a:lightRig rig="threePt" dir="t">
                  <a:rot lat="0" lon="0" rev="1200000"/>
                </a:lightRig>
              </a:scene3d>
              <a:sp3d/>
            </c:spPr>
          </c:dPt>
          <c:dPt>
            <c:idx val="4"/>
            <c:bubble3D val="0"/>
            <c:spPr>
              <a:solidFill>
                <a:schemeClr val="accent1"/>
              </a:solidFill>
              <a:ln>
                <a:solidFill>
                  <a:schemeClr val="bg1"/>
                </a:solidFill>
              </a:ln>
              <a:effectLst/>
              <a:scene3d>
                <a:camera prst="orthographicFront"/>
                <a:lightRig rig="threePt" dir="t">
                  <a:rot lat="0" lon="0" rev="1200000"/>
                </a:lightRig>
              </a:scene3d>
              <a:sp3d/>
            </c:spPr>
          </c:dPt>
          <c:dPt>
            <c:idx val="5"/>
            <c:bubble3D val="0"/>
            <c:spPr>
              <a:solidFill>
                <a:srgbClr val="96BED6"/>
              </a:solidFill>
              <a:ln>
                <a:solidFill>
                  <a:schemeClr val="bg1"/>
                </a:solidFill>
              </a:ln>
              <a:effectLst/>
              <a:scene3d>
                <a:camera prst="orthographicFront"/>
                <a:lightRig rig="threePt" dir="t">
                  <a:rot lat="0" lon="0" rev="1200000"/>
                </a:lightRig>
              </a:scene3d>
              <a:sp3d/>
            </c:spPr>
          </c:dPt>
          <c:dPt>
            <c:idx val="6"/>
            <c:bubble3D val="0"/>
            <c:spPr>
              <a:solidFill>
                <a:schemeClr val="tx2"/>
              </a:solidFill>
              <a:ln>
                <a:solidFill>
                  <a:schemeClr val="bg1"/>
                </a:solidFill>
              </a:ln>
              <a:effectLst/>
              <a:scene3d>
                <a:camera prst="orthographicFront"/>
                <a:lightRig rig="threePt" dir="t">
                  <a:rot lat="0" lon="0" rev="1200000"/>
                </a:lightRig>
              </a:scene3d>
              <a:sp3d/>
            </c:spPr>
          </c:dPt>
          <c:dLbls>
            <c:dLbl>
              <c:idx val="0"/>
              <c:layout>
                <c:manualLayout>
                  <c:x val="-9.4312904514386703E-2"/>
                  <c:y val="-8.5863039285699799E-2"/>
                </c:manualLayout>
              </c:layout>
              <c:showLegendKey val="0"/>
              <c:showVal val="0"/>
              <c:showCatName val="0"/>
              <c:showSerName val="0"/>
              <c:showPercent val="1"/>
              <c:showBubbleSize val="0"/>
              <c:extLst>
                <c:ext xmlns:c15="http://schemas.microsoft.com/office/drawing/2012/chart" uri="{CE6537A1-D6FC-4f65-9D91-7224C49458BB}"/>
              </c:extLst>
            </c:dLbl>
            <c:dLbl>
              <c:idx val="3"/>
              <c:layout>
                <c:manualLayout>
                  <c:x val="4.8882676430152101E-2"/>
                  <c:y val="9.6774185866920701E-2"/>
                </c:manualLayout>
              </c:layout>
              <c:showLegendKey val="0"/>
              <c:showVal val="0"/>
              <c:showCatName val="0"/>
              <c:showSerName val="0"/>
              <c:showPercent val="1"/>
              <c:showBubbleSize val="0"/>
              <c:extLst>
                <c:ext xmlns:c15="http://schemas.microsoft.com/office/drawing/2012/chart" uri="{CE6537A1-D6FC-4f65-9D91-7224C49458BB}"/>
              </c:extLst>
            </c:dLbl>
            <c:dLbl>
              <c:idx val="4"/>
              <c:layout>
                <c:manualLayout>
                  <c:x val="1.7917123104709901E-2"/>
                  <c:y val="3.6290319700095303E-2"/>
                </c:manualLayout>
              </c:layout>
              <c:showLegendKey val="0"/>
              <c:showVal val="0"/>
              <c:showCatName val="0"/>
              <c:showSerName val="0"/>
              <c:showPercent val="1"/>
              <c:showBubbleSize val="0"/>
              <c:extLst>
                <c:ext xmlns:c15="http://schemas.microsoft.com/office/drawing/2012/chart" uri="{CE6537A1-D6FC-4f65-9D91-7224C49458BB}"/>
              </c:extLst>
            </c:dLbl>
            <c:spPr>
              <a:noFill/>
              <a:ln>
                <a:noFill/>
              </a:ln>
              <a:effectLst/>
            </c:spPr>
            <c:txPr>
              <a:bodyPr/>
              <a:lstStyle/>
              <a:p>
                <a:pPr>
                  <a:defRPr sz="1600" b="1">
                    <a:solidFill>
                      <a:schemeClr val="bg1"/>
                    </a:solidFill>
                  </a:defRPr>
                </a:pPr>
                <a:endParaRPr lang="en-US"/>
              </a:p>
            </c:txPr>
            <c:showLegendKey val="0"/>
            <c:showVal val="0"/>
            <c:showCatName val="0"/>
            <c:showSerName val="0"/>
            <c:showPercent val="1"/>
            <c:showBubbleSize val="0"/>
            <c:showLeaderLines val="0"/>
            <c:extLst>
              <c:ext xmlns:c15="http://schemas.microsoft.com/office/drawing/2012/chart" uri="{CE6537A1-D6FC-4f65-9D91-7224C49458BB}"/>
            </c:extLst>
          </c:dLbls>
          <c:cat>
            <c:strRef>
              <c:f>Sheet1!$A$2:$A$6</c:f>
              <c:strCache>
                <c:ptCount val="5"/>
                <c:pt idx="0">
                  <c:v>Category </c:v>
                </c:pt>
                <c:pt idx="1">
                  <c:v>Category </c:v>
                </c:pt>
                <c:pt idx="2">
                  <c:v>Category </c:v>
                </c:pt>
                <c:pt idx="3">
                  <c:v>Category </c:v>
                </c:pt>
                <c:pt idx="4">
                  <c:v>Category </c:v>
                </c:pt>
              </c:strCache>
            </c:strRef>
          </c:cat>
          <c:val>
            <c:numRef>
              <c:f>Sheet1!$B$2:$B$6</c:f>
              <c:numCache>
                <c:formatCode>General</c:formatCode>
                <c:ptCount val="5"/>
                <c:pt idx="0">
                  <c:v>130</c:v>
                </c:pt>
                <c:pt idx="1">
                  <c:v>24</c:v>
                </c:pt>
                <c:pt idx="2">
                  <c:v>19</c:v>
                </c:pt>
                <c:pt idx="3">
                  <c:v>15</c:v>
                </c:pt>
                <c:pt idx="4">
                  <c:v>11</c:v>
                </c:pt>
              </c:numCache>
            </c:numRef>
          </c:val>
        </c:ser>
        <c:dLbls>
          <c:showLegendKey val="0"/>
          <c:showVal val="0"/>
          <c:showCatName val="0"/>
          <c:showSerName val="0"/>
          <c:showPercent val="0"/>
          <c:showBubbleSize val="0"/>
          <c:showLeaderLines val="0"/>
        </c:dLbls>
        <c:firstSliceAng val="0"/>
      </c:pieChart>
    </c:plotArea>
    <c:legend>
      <c:legendPos val="r"/>
      <c:layout>
        <c:manualLayout>
          <c:xMode val="edge"/>
          <c:yMode val="edge"/>
          <c:x val="0.58306473945658799"/>
          <c:y val="0.13725611982474001"/>
          <c:w val="0.21307593903703201"/>
          <c:h val="0.49111276035052098"/>
        </c:manualLayout>
      </c:layout>
      <c:overlay val="0"/>
      <c:txPr>
        <a:bodyPr/>
        <a:lstStyle/>
        <a:p>
          <a:pPr>
            <a:defRPr sz="1400" b="0">
              <a:solidFill>
                <a:srgbClr val="4D4D4D"/>
              </a:solidFill>
              <a:latin typeface="+mj-lt"/>
            </a:defRPr>
          </a:pPr>
          <a:endParaRPr lang="en-US"/>
        </a:p>
      </c:txPr>
    </c:legend>
    <c:plotVisOnly val="1"/>
    <c:dispBlanksAs val="zero"/>
    <c:showDLblsOverMax val="0"/>
  </c:chart>
  <c:txPr>
    <a:bodyPr/>
    <a:lstStyle/>
    <a:p>
      <a:pPr>
        <a:defRPr sz="1800">
          <a:latin typeface="Arial" panose="020B0604020202020204" pitchFamily="34" charset="0"/>
          <a:cs typeface="Arial" panose="020B0604020202020204" pitchFamily="34" charset="0"/>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1"/>
    <c:plotArea>
      <c:layout>
        <c:manualLayout>
          <c:layoutTarget val="inner"/>
          <c:xMode val="edge"/>
          <c:yMode val="edge"/>
          <c:x val="9.1407814219300998E-2"/>
          <c:y val="0"/>
          <c:w val="0.482726423902895"/>
          <c:h val="0.78175403225806495"/>
        </c:manualLayout>
      </c:layout>
      <c:doughnutChart>
        <c:varyColors val="1"/>
        <c:ser>
          <c:idx val="0"/>
          <c:order val="0"/>
          <c:tx>
            <c:strRef>
              <c:f>Sheet1!$B$1</c:f>
              <c:strCache>
                <c:ptCount val="1"/>
                <c:pt idx="0">
                  <c:v>Design Projects by Type</c:v>
                </c:pt>
              </c:strCache>
            </c:strRef>
          </c:tx>
          <c:spPr>
            <a:solidFill>
              <a:srgbClr val="F15A29"/>
            </a:solidFill>
            <a:ln>
              <a:solidFill>
                <a:schemeClr val="bg1"/>
              </a:solidFill>
            </a:ln>
            <a:effectLst/>
            <a:scene3d>
              <a:camera prst="orthographicFront"/>
              <a:lightRig rig="threePt" dir="t">
                <a:rot lat="0" lon="0" rev="1200000"/>
              </a:lightRig>
            </a:scene3d>
            <a:sp3d/>
          </c:spPr>
          <c:dPt>
            <c:idx val="0"/>
            <c:bubble3D val="0"/>
            <c:spPr>
              <a:solidFill>
                <a:schemeClr val="accent2">
                  <a:lumMod val="50000"/>
                </a:schemeClr>
              </a:solidFill>
              <a:ln>
                <a:solidFill>
                  <a:schemeClr val="bg1"/>
                </a:solidFill>
              </a:ln>
              <a:effectLst/>
              <a:scene3d>
                <a:camera prst="orthographicFront"/>
                <a:lightRig rig="threePt" dir="t">
                  <a:rot lat="0" lon="0" rev="1200000"/>
                </a:lightRig>
              </a:scene3d>
              <a:sp3d/>
            </c:spPr>
          </c:dPt>
          <c:dPt>
            <c:idx val="1"/>
            <c:bubble3D val="0"/>
            <c:spPr>
              <a:solidFill>
                <a:schemeClr val="accent2"/>
              </a:solidFill>
              <a:ln>
                <a:solidFill>
                  <a:schemeClr val="bg1"/>
                </a:solidFill>
              </a:ln>
              <a:effectLst/>
              <a:scene3d>
                <a:camera prst="orthographicFront"/>
                <a:lightRig rig="threePt" dir="t">
                  <a:rot lat="0" lon="0" rev="1200000"/>
                </a:lightRig>
              </a:scene3d>
              <a:sp3d/>
            </c:spPr>
          </c:dPt>
          <c:dPt>
            <c:idx val="2"/>
            <c:bubble3D val="0"/>
            <c:spPr>
              <a:solidFill>
                <a:schemeClr val="accent4"/>
              </a:solidFill>
              <a:ln>
                <a:solidFill>
                  <a:schemeClr val="bg1"/>
                </a:solidFill>
              </a:ln>
              <a:effectLst/>
              <a:scene3d>
                <a:camera prst="orthographicFront"/>
                <a:lightRig rig="threePt" dir="t">
                  <a:rot lat="0" lon="0" rev="1200000"/>
                </a:lightRig>
              </a:scene3d>
              <a:sp3d/>
            </c:spPr>
          </c:dPt>
          <c:dPt>
            <c:idx val="3"/>
            <c:bubble3D val="0"/>
            <c:spPr>
              <a:solidFill>
                <a:schemeClr val="accent5"/>
              </a:solidFill>
              <a:ln>
                <a:solidFill>
                  <a:schemeClr val="bg1"/>
                </a:solidFill>
              </a:ln>
              <a:effectLst/>
              <a:scene3d>
                <a:camera prst="orthographicFront"/>
                <a:lightRig rig="threePt" dir="t">
                  <a:rot lat="0" lon="0" rev="1200000"/>
                </a:lightRig>
              </a:scene3d>
              <a:sp3d/>
            </c:spPr>
          </c:dPt>
          <c:dPt>
            <c:idx val="4"/>
            <c:bubble3D val="0"/>
            <c:spPr>
              <a:solidFill>
                <a:schemeClr val="accent1"/>
              </a:solidFill>
              <a:ln>
                <a:solidFill>
                  <a:schemeClr val="bg1"/>
                </a:solidFill>
              </a:ln>
              <a:effectLst/>
              <a:scene3d>
                <a:camera prst="orthographicFront"/>
                <a:lightRig rig="threePt" dir="t">
                  <a:rot lat="0" lon="0" rev="1200000"/>
                </a:lightRig>
              </a:scene3d>
              <a:sp3d/>
            </c:spPr>
          </c:dPt>
          <c:dPt>
            <c:idx val="5"/>
            <c:bubble3D val="0"/>
            <c:spPr>
              <a:solidFill>
                <a:srgbClr val="96BED6"/>
              </a:solidFill>
              <a:ln>
                <a:solidFill>
                  <a:schemeClr val="bg1"/>
                </a:solidFill>
              </a:ln>
              <a:effectLst/>
              <a:scene3d>
                <a:camera prst="orthographicFront"/>
                <a:lightRig rig="threePt" dir="t">
                  <a:rot lat="0" lon="0" rev="1200000"/>
                </a:lightRig>
              </a:scene3d>
              <a:sp3d/>
            </c:spPr>
          </c:dPt>
          <c:dPt>
            <c:idx val="6"/>
            <c:bubble3D val="0"/>
            <c:spPr>
              <a:solidFill>
                <a:schemeClr val="tx2"/>
              </a:solidFill>
              <a:ln>
                <a:solidFill>
                  <a:schemeClr val="bg1"/>
                </a:solidFill>
              </a:ln>
              <a:effectLst/>
              <a:scene3d>
                <a:camera prst="orthographicFront"/>
                <a:lightRig rig="threePt" dir="t">
                  <a:rot lat="0" lon="0" rev="1200000"/>
                </a:lightRig>
              </a:scene3d>
              <a:sp3d/>
            </c:spPr>
          </c:dPt>
          <c:dLbls>
            <c:dLbl>
              <c:idx val="4"/>
              <c:layout>
                <c:manualLayout>
                  <c:x val="-2.3131912432514598E-3"/>
                  <c:y val="-2.04283067351166E-2"/>
                </c:manualLayout>
              </c:layout>
              <c:showLegendKey val="0"/>
              <c:showVal val="0"/>
              <c:showCatName val="0"/>
              <c:showSerName val="0"/>
              <c:showPercent val="1"/>
              <c:showBubbleSize val="0"/>
              <c:extLst>
                <c:ext xmlns:c15="http://schemas.microsoft.com/office/drawing/2012/chart" uri="{CE6537A1-D6FC-4f65-9D91-7224C49458BB}"/>
              </c:extLst>
            </c:dLbl>
            <c:spPr>
              <a:noFill/>
              <a:ln>
                <a:noFill/>
              </a:ln>
              <a:effectLst/>
            </c:spPr>
            <c:txPr>
              <a:bodyPr/>
              <a:lstStyle/>
              <a:p>
                <a:pPr>
                  <a:defRPr sz="1600" b="1">
                    <a:solidFill>
                      <a:schemeClr val="bg1"/>
                    </a:solidFill>
                  </a:defRPr>
                </a:pPr>
                <a:endParaRPr lang="en-US"/>
              </a:p>
            </c:txPr>
            <c:showLegendKey val="0"/>
            <c:showVal val="0"/>
            <c:showCatName val="0"/>
            <c:showSerName val="0"/>
            <c:showPercent val="1"/>
            <c:showBubbleSize val="0"/>
            <c:showLeaderLines val="0"/>
            <c:extLst>
              <c:ext xmlns:c15="http://schemas.microsoft.com/office/drawing/2012/chart" uri="{CE6537A1-D6FC-4f65-9D91-7224C49458BB}"/>
            </c:extLst>
          </c:dLbls>
          <c:cat>
            <c:strRef>
              <c:f>Sheet1!$A$2:$A$6</c:f>
              <c:strCache>
                <c:ptCount val="5"/>
                <c:pt idx="0">
                  <c:v>Category </c:v>
                </c:pt>
                <c:pt idx="1">
                  <c:v>Category </c:v>
                </c:pt>
                <c:pt idx="2">
                  <c:v>Category </c:v>
                </c:pt>
                <c:pt idx="3">
                  <c:v>Category </c:v>
                </c:pt>
                <c:pt idx="4">
                  <c:v>Category </c:v>
                </c:pt>
              </c:strCache>
            </c:strRef>
          </c:cat>
          <c:val>
            <c:numRef>
              <c:f>Sheet1!$B$2:$B$6</c:f>
              <c:numCache>
                <c:formatCode>General</c:formatCode>
                <c:ptCount val="5"/>
                <c:pt idx="0">
                  <c:v>130</c:v>
                </c:pt>
                <c:pt idx="1">
                  <c:v>24</c:v>
                </c:pt>
                <c:pt idx="2">
                  <c:v>19</c:v>
                </c:pt>
                <c:pt idx="3">
                  <c:v>15</c:v>
                </c:pt>
                <c:pt idx="4">
                  <c:v>11</c:v>
                </c:pt>
              </c:numCache>
            </c:numRef>
          </c:val>
        </c:ser>
        <c:dLbls>
          <c:showLegendKey val="0"/>
          <c:showVal val="0"/>
          <c:showCatName val="0"/>
          <c:showSerName val="0"/>
          <c:showPercent val="0"/>
          <c:showBubbleSize val="0"/>
          <c:showLeaderLines val="0"/>
        </c:dLbls>
        <c:firstSliceAng val="0"/>
        <c:holeSize val="65"/>
      </c:doughnutChart>
    </c:plotArea>
    <c:legend>
      <c:legendPos val="r"/>
      <c:layout>
        <c:manualLayout>
          <c:xMode val="edge"/>
          <c:yMode val="edge"/>
          <c:x val="0.58306473945658799"/>
          <c:y val="0.13725611982474001"/>
          <c:w val="0.21307593903703201"/>
          <c:h val="0.49111276035052098"/>
        </c:manualLayout>
      </c:layout>
      <c:overlay val="0"/>
      <c:txPr>
        <a:bodyPr/>
        <a:lstStyle/>
        <a:p>
          <a:pPr>
            <a:defRPr sz="1400" b="0">
              <a:solidFill>
                <a:srgbClr val="4D4D4D"/>
              </a:solidFill>
              <a:latin typeface="+mj-lt"/>
            </a:defRPr>
          </a:pPr>
          <a:endParaRPr lang="en-US"/>
        </a:p>
      </c:txPr>
    </c:legend>
    <c:plotVisOnly val="1"/>
    <c:dispBlanksAs val="zero"/>
    <c:showDLblsOverMax val="0"/>
  </c:chart>
  <c:txPr>
    <a:bodyPr/>
    <a:lstStyle/>
    <a:p>
      <a:pPr>
        <a:defRPr sz="1800">
          <a:latin typeface="Arial" panose="020B0604020202020204" pitchFamily="34" charset="0"/>
          <a:cs typeface="Arial" panose="020B0604020202020204" pitchFamily="34" charset="0"/>
        </a:defRPr>
      </a:pPr>
      <a:endParaRPr lang="en-US"/>
    </a:p>
  </c:txPr>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0.05651</cdr:x>
      <cdr:y>0.08375</cdr:y>
    </cdr:from>
    <cdr:to>
      <cdr:x>0.21098</cdr:x>
      <cdr:y>0.21878</cdr:y>
    </cdr:to>
    <cdr:sp macro="" textlink="">
      <cdr:nvSpPr>
        <cdr:cNvPr id="2" name="TextBox 1"/>
        <cdr:cNvSpPr txBox="1"/>
      </cdr:nvSpPr>
      <cdr:spPr>
        <a:xfrm xmlns:a="http://schemas.openxmlformats.org/drawingml/2006/main">
          <a:off x="469496" y="303000"/>
          <a:ext cx="1283403" cy="48851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600" b="1" dirty="0" smtClean="0">
              <a:solidFill>
                <a:srgbClr val="409633"/>
              </a:solidFill>
            </a:rPr>
            <a:t>SERIES A</a:t>
          </a:r>
          <a:endParaRPr lang="en-US" sz="1600" b="1" dirty="0">
            <a:solidFill>
              <a:srgbClr val="409633"/>
            </a:solidFill>
          </a:endParaRPr>
        </a:p>
      </cdr:txBody>
    </cdr:sp>
  </cdr:relSizeAnchor>
  <cdr:relSizeAnchor xmlns:cdr="http://schemas.openxmlformats.org/drawingml/2006/chartDrawing">
    <cdr:from>
      <cdr:x>0.05722</cdr:x>
      <cdr:y>0.47362</cdr:y>
    </cdr:from>
    <cdr:to>
      <cdr:x>0.21169</cdr:x>
      <cdr:y>0.60865</cdr:y>
    </cdr:to>
    <cdr:sp macro="" textlink="">
      <cdr:nvSpPr>
        <cdr:cNvPr id="3" name="TextBox 1"/>
        <cdr:cNvSpPr txBox="1"/>
      </cdr:nvSpPr>
      <cdr:spPr>
        <a:xfrm xmlns:a="http://schemas.openxmlformats.org/drawingml/2006/main">
          <a:off x="475418" y="1542126"/>
          <a:ext cx="1283393" cy="439659"/>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600" b="1" dirty="0" smtClean="0">
              <a:solidFill>
                <a:schemeClr val="accent2"/>
              </a:solidFill>
            </a:rPr>
            <a:t>SERIES B</a:t>
          </a:r>
          <a:endParaRPr lang="en-US" sz="1600" b="1" dirty="0">
            <a:solidFill>
              <a:schemeClr val="accent2"/>
            </a:solidFill>
          </a:endParaRPr>
        </a:p>
      </cdr:txBody>
    </cdr:sp>
  </cdr:relSizeAnchor>
  <cdr:relSizeAnchor xmlns:cdr="http://schemas.openxmlformats.org/drawingml/2006/chartDrawing">
    <cdr:from>
      <cdr:x>0.05722</cdr:x>
      <cdr:y>0.73523</cdr:y>
    </cdr:from>
    <cdr:to>
      <cdr:x>0.21169</cdr:x>
      <cdr:y>0.87026</cdr:y>
    </cdr:to>
    <cdr:sp macro="" textlink="">
      <cdr:nvSpPr>
        <cdr:cNvPr id="4" name="TextBox 1"/>
        <cdr:cNvSpPr txBox="1"/>
      </cdr:nvSpPr>
      <cdr:spPr>
        <a:xfrm xmlns:a="http://schemas.openxmlformats.org/drawingml/2006/main">
          <a:off x="475418" y="2393928"/>
          <a:ext cx="1283393" cy="439659"/>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600" b="1" dirty="0" smtClean="0">
              <a:solidFill>
                <a:schemeClr val="accent1"/>
              </a:solidFill>
            </a:rPr>
            <a:t>SERIES C</a:t>
          </a:r>
          <a:endParaRPr lang="en-US" sz="1600" b="1" dirty="0">
            <a:solidFill>
              <a:schemeClr val="accent1"/>
            </a:soli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56050" y="0"/>
            <a:ext cx="3027363" cy="463550"/>
          </a:xfrm>
          <a:prstGeom prst="rect">
            <a:avLst/>
          </a:prstGeom>
        </p:spPr>
        <p:txBody>
          <a:bodyPr vert="horz" lIns="91440" tIns="45720" rIns="91440" bIns="45720" rtlCol="0"/>
          <a:lstStyle>
            <a:lvl1pPr algn="r">
              <a:defRPr sz="1200"/>
            </a:lvl1pPr>
          </a:lstStyle>
          <a:p>
            <a:fld id="{F0BB27B4-BE80-4A64-A720-975D9C2CD29D}" type="datetimeFigureOut">
              <a:rPr lang="en-US" smtClean="0"/>
              <a:t>06/29/2017</a:t>
            </a:fld>
            <a:endParaRPr lang="en-US"/>
          </a:p>
        </p:txBody>
      </p:sp>
      <p:sp>
        <p:nvSpPr>
          <p:cNvPr id="4" name="Footer Placeholder 3"/>
          <p:cNvSpPr>
            <a:spLocks noGrp="1"/>
          </p:cNvSpPr>
          <p:nvPr>
            <p:ph type="ftr" sz="quarter" idx="2"/>
          </p:nvPr>
        </p:nvSpPr>
        <p:spPr>
          <a:xfrm>
            <a:off x="0" y="8818563"/>
            <a:ext cx="3027363"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56050" y="8818563"/>
            <a:ext cx="3027363" cy="463550"/>
          </a:xfrm>
          <a:prstGeom prst="rect">
            <a:avLst/>
          </a:prstGeom>
        </p:spPr>
        <p:txBody>
          <a:bodyPr vert="horz" lIns="91440" tIns="45720" rIns="91440" bIns="45720" rtlCol="0" anchor="b"/>
          <a:lstStyle>
            <a:lvl1pPr algn="r">
              <a:defRPr sz="1200"/>
            </a:lvl1pPr>
          </a:lstStyle>
          <a:p>
            <a:fld id="{D66D799F-5C0E-4E52-BD52-87DA591E65D6}" type="slidenum">
              <a:rPr lang="en-US" smtClean="0"/>
              <a:t>‹#›</a:t>
            </a:fld>
            <a:endParaRPr lang="en-US"/>
          </a:p>
        </p:txBody>
      </p:sp>
    </p:spTree>
    <p:extLst>
      <p:ext uri="{BB962C8B-B14F-4D97-AF65-F5344CB8AC3E}">
        <p14:creationId xmlns:p14="http://schemas.microsoft.com/office/powerpoint/2010/main" val="103594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956550" y="0"/>
            <a:ext cx="3026833" cy="464185"/>
          </a:xfrm>
          <a:prstGeom prst="rect">
            <a:avLst/>
          </a:prstGeom>
        </p:spPr>
        <p:txBody>
          <a:bodyPr vert="horz" lIns="92958" tIns="46479" rIns="92958" bIns="46479" rtlCol="0"/>
          <a:lstStyle>
            <a:lvl1pPr algn="r">
              <a:defRPr sz="1200">
                <a:latin typeface="Arial" panose="020B0604020202020204" pitchFamily="34" charset="0"/>
              </a:defRPr>
            </a:lvl1pPr>
          </a:lstStyle>
          <a:p>
            <a:fld id="{80568A58-25BF-4ED8-BF3A-372FEB996820}" type="datetimeFigureOut">
              <a:rPr lang="en-US" smtClean="0"/>
              <a:pPr/>
              <a:t>06/29/2017</a:t>
            </a:fld>
            <a:endParaRPr lang="en-US" dirty="0"/>
          </a:p>
        </p:txBody>
      </p:sp>
      <p:sp>
        <p:nvSpPr>
          <p:cNvPr id="4" name="Slide Image Placeholder 3"/>
          <p:cNvSpPr>
            <a:spLocks noGrp="1" noRot="1" noChangeAspect="1"/>
          </p:cNvSpPr>
          <p:nvPr>
            <p:ph type="sldImg" idx="2"/>
          </p:nvPr>
        </p:nvSpPr>
        <p:spPr>
          <a:xfrm>
            <a:off x="708025" y="696913"/>
            <a:ext cx="5568950" cy="3481387"/>
          </a:xfrm>
          <a:prstGeom prst="rect">
            <a:avLst/>
          </a:prstGeom>
          <a:noFill/>
          <a:ln w="12700">
            <a:solidFill>
              <a:prstClr val="black"/>
            </a:solidFill>
          </a:ln>
        </p:spPr>
        <p:txBody>
          <a:bodyPr vert="horz" lIns="92958" tIns="46479" rIns="92958" bIns="46479" rtlCol="0" anchor="ctr"/>
          <a:lstStyle/>
          <a:p>
            <a:endParaRPr lang="en-US" dirty="0"/>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58" tIns="46479" rIns="92958" bIns="46479"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17904"/>
            <a:ext cx="3026833" cy="464185"/>
          </a:xfrm>
          <a:prstGeom prst="rect">
            <a:avLst/>
          </a:prstGeom>
        </p:spPr>
        <p:txBody>
          <a:bodyPr vert="horz" lIns="92958" tIns="46479" rIns="92958" bIns="46479"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lIns="92958" tIns="46479" rIns="92958" bIns="46479" rtlCol="0" anchor="b"/>
          <a:lstStyle>
            <a:lvl1pPr algn="r">
              <a:defRPr sz="1200">
                <a:latin typeface="Arial" panose="020B0604020202020204" pitchFamily="34" charset="0"/>
              </a:defRPr>
            </a:lvl1pPr>
          </a:lstStyle>
          <a:p>
            <a:fld id="{D956B978-5561-43A9-995A-DAC25F8E4654}" type="slidenum">
              <a:rPr lang="en-US" smtClean="0"/>
              <a:pPr/>
              <a:t>‹#›</a:t>
            </a:fld>
            <a:endParaRPr lang="en-US" dirty="0"/>
          </a:p>
        </p:txBody>
      </p:sp>
    </p:spTree>
    <p:extLst>
      <p:ext uri="{BB962C8B-B14F-4D97-AF65-F5344CB8AC3E}">
        <p14:creationId xmlns:p14="http://schemas.microsoft.com/office/powerpoint/2010/main" val="3346970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956B978-5561-43A9-995A-DAC25F8E4654}" type="slidenum">
              <a:rPr lang="en-US" smtClean="0"/>
              <a:pPr/>
              <a:t>1</a:t>
            </a:fld>
            <a:endParaRPr lang="en-US" dirty="0"/>
          </a:p>
        </p:txBody>
      </p:sp>
    </p:spTree>
    <p:extLst>
      <p:ext uri="{BB962C8B-B14F-4D97-AF65-F5344CB8AC3E}">
        <p14:creationId xmlns:p14="http://schemas.microsoft.com/office/powerpoint/2010/main" val="1635736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Arial" panose="020B0604020202020204" pitchFamily="34" charset="0"/>
                <a:ea typeface="+mn-ea"/>
                <a:cs typeface="+mn-cs"/>
              </a:rPr>
              <a:t>In today’s age, consumers are provided — some may say overwhelmed — by an ever-expanding variety of goods and services in many industries. For example, since 1970:</a:t>
            </a:r>
          </a:p>
          <a:p>
            <a:pPr fontAlgn="base"/>
            <a:r>
              <a:rPr lang="en-US" sz="1200" b="0" i="0" kern="1200" dirty="0" smtClean="0">
                <a:solidFill>
                  <a:schemeClr val="tx1"/>
                </a:solidFill>
                <a:effectLst/>
                <a:latin typeface="Arial" panose="020B0604020202020204" pitchFamily="34" charset="0"/>
                <a:ea typeface="+mn-ea"/>
                <a:cs typeface="+mn-cs"/>
              </a:rPr>
              <a:t>The number of new vehicle models has risen from 140 to 270.</a:t>
            </a:r>
          </a:p>
          <a:p>
            <a:pPr fontAlgn="base"/>
            <a:r>
              <a:rPr lang="en-US" sz="1200" b="0" i="0" kern="1200" dirty="0" smtClean="0">
                <a:solidFill>
                  <a:schemeClr val="tx1"/>
                </a:solidFill>
                <a:effectLst/>
                <a:latin typeface="Arial" panose="020B0604020202020204" pitchFamily="34" charset="0"/>
                <a:ea typeface="+mn-ea"/>
                <a:cs typeface="+mn-cs"/>
              </a:rPr>
              <a:t>The number of TV channels has gone from 5 to over 200.</a:t>
            </a:r>
          </a:p>
          <a:p>
            <a:pPr fontAlgn="base"/>
            <a:r>
              <a:rPr lang="en-US" sz="1200" b="0" i="0" kern="1200" dirty="0" smtClean="0">
                <a:solidFill>
                  <a:schemeClr val="tx1"/>
                </a:solidFill>
                <a:effectLst/>
                <a:latin typeface="Arial" panose="020B0604020202020204" pitchFamily="34" charset="0"/>
                <a:ea typeface="+mn-ea"/>
                <a:cs typeface="+mn-cs"/>
              </a:rPr>
              <a:t>The U.S. market makes available to consumers more than 145 over-the-counter pain relievers.</a:t>
            </a:r>
          </a:p>
          <a:p>
            <a:pPr fontAlgn="base"/>
            <a:r>
              <a:rPr lang="en-US" sz="1200" b="0" i="0" kern="1200" dirty="0" smtClean="0">
                <a:solidFill>
                  <a:schemeClr val="tx1"/>
                </a:solidFill>
                <a:effectLst/>
                <a:latin typeface="Arial" panose="020B0604020202020204" pitchFamily="34" charset="0"/>
                <a:ea typeface="+mn-ea"/>
                <a:cs typeface="+mn-cs"/>
              </a:rPr>
              <a:t>There are more than 7,500 different prescription drugs.</a:t>
            </a:r>
          </a:p>
          <a:p>
            <a:pPr fontAlgn="base"/>
            <a:r>
              <a:rPr lang="en-US" sz="1200" b="0" i="0" kern="1200" dirty="0" smtClean="0">
                <a:solidFill>
                  <a:schemeClr val="tx1"/>
                </a:solidFill>
                <a:effectLst/>
                <a:latin typeface="Arial" panose="020B0604020202020204" pitchFamily="34" charset="0"/>
                <a:ea typeface="+mn-ea"/>
                <a:cs typeface="+mn-cs"/>
              </a:rPr>
              <a:t>Consumers can find over 3,000 types of beers and 50 different brands of bottled water!!! in the market place.</a:t>
            </a:r>
          </a:p>
          <a:p>
            <a:pPr fontAlgn="base"/>
            <a:r>
              <a:rPr lang="en-US" sz="1200" b="0" i="0" kern="1200" dirty="0" smtClean="0">
                <a:solidFill>
                  <a:schemeClr val="tx1"/>
                </a:solidFill>
                <a:effectLst/>
                <a:latin typeface="Arial" panose="020B0604020202020204" pitchFamily="34" charset="0"/>
                <a:ea typeface="+mn-ea"/>
                <a:cs typeface="+mn-cs"/>
              </a:rPr>
              <a:t>There are more than 350 breakfast cereals.</a:t>
            </a:r>
          </a:p>
          <a:p>
            <a:endParaRPr lang="en-US" dirty="0" smtClean="0"/>
          </a:p>
          <a:p>
            <a:endParaRPr lang="en-US" dirty="0" smtClean="0"/>
          </a:p>
          <a:p>
            <a:r>
              <a:rPr lang="en-US" dirty="0" smtClean="0"/>
              <a:t>So what</a:t>
            </a:r>
            <a:r>
              <a:rPr lang="en-US" baseline="0" dirty="0" smtClean="0"/>
              <a:t> are we seeing? Increase in demand for selection and customization to each individual’s taste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this is not limited to consumer goods - </a:t>
            </a:r>
            <a:r>
              <a:rPr lang="en-US" sz="1200" b="0" i="1" kern="1200" dirty="0" smtClean="0">
                <a:solidFill>
                  <a:schemeClr val="tx1"/>
                </a:solidFill>
                <a:effectLst/>
                <a:latin typeface="Arial" panose="020B0604020202020204" pitchFamily="34" charset="0"/>
                <a:ea typeface="+mn-ea"/>
                <a:cs typeface="+mn-cs"/>
              </a:rPr>
              <a:t>In market research conducted by </a:t>
            </a:r>
            <a:r>
              <a:rPr lang="en-US" sz="1200" b="0" i="1" kern="1200" dirty="0" err="1" smtClean="0">
                <a:solidFill>
                  <a:schemeClr val="tx1"/>
                </a:solidFill>
                <a:effectLst/>
                <a:latin typeface="Arial" panose="020B0604020202020204" pitchFamily="34" charset="0"/>
                <a:ea typeface="+mn-ea"/>
                <a:cs typeface="+mn-cs"/>
              </a:rPr>
              <a:t>GfK</a:t>
            </a:r>
            <a:r>
              <a:rPr lang="en-US" sz="1200" b="0" i="1" kern="1200" dirty="0" smtClean="0">
                <a:solidFill>
                  <a:schemeClr val="tx1"/>
                </a:solidFill>
                <a:effectLst/>
                <a:latin typeface="Arial" panose="020B0604020202020204" pitchFamily="34" charset="0"/>
                <a:ea typeface="+mn-ea"/>
                <a:cs typeface="+mn-cs"/>
              </a:rPr>
              <a:t> which obtained results from consumers with over $10,000 in deposits, over 40% surveyed said they would be more inclined to continue their relationship with their primary bank if they offered products where the economics of the product could be personalized.</a:t>
            </a:r>
            <a:endParaRPr lang="en-US" sz="1200" b="0" i="0" kern="1200" dirty="0" smtClean="0">
              <a:solidFill>
                <a:schemeClr val="tx1"/>
              </a:solidFill>
              <a:effectLst/>
              <a:latin typeface="Arial" panose="020B0604020202020204"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2</a:t>
            </a:fld>
            <a:endParaRPr lang="en-US" dirty="0"/>
          </a:p>
        </p:txBody>
      </p:sp>
    </p:spTree>
    <p:extLst>
      <p:ext uri="{BB962C8B-B14F-4D97-AF65-F5344CB8AC3E}">
        <p14:creationId xmlns:p14="http://schemas.microsoft.com/office/powerpoint/2010/main" val="4087005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956B978-5561-43A9-995A-DAC25F8E4654}" type="slidenum">
              <a:rPr lang="en-US" smtClean="0"/>
              <a:pPr/>
              <a:t>3</a:t>
            </a:fld>
            <a:endParaRPr lang="en-US" dirty="0"/>
          </a:p>
        </p:txBody>
      </p:sp>
    </p:spTree>
    <p:extLst>
      <p:ext uri="{BB962C8B-B14F-4D97-AF65-F5344CB8AC3E}">
        <p14:creationId xmlns:p14="http://schemas.microsoft.com/office/powerpoint/2010/main" val="2070047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sz="1200" b="0" i="0" kern="1200" dirty="0" smtClean="0">
                <a:solidFill>
                  <a:schemeClr val="tx1"/>
                </a:solidFill>
                <a:effectLst/>
                <a:latin typeface="Arial" panose="020B0604020202020204" pitchFamily="34" charset="0"/>
                <a:ea typeface="+mn-ea"/>
                <a:cs typeface="+mn-cs"/>
              </a:rPr>
              <a:t>A paradigm shift is taking place, from a product centric approach (off-the-rack) to a customer centric approach (made-to-order), where customer involvement shifts from just purchase to the development as well. It’s become more important than ever for companies, especially those in financial services, to be nimble and respond quickly to this market demand.</a:t>
            </a:r>
          </a:p>
          <a:p>
            <a:endParaRPr lang="en-US" sz="1200" b="0" i="0" kern="1200" dirty="0" smtClean="0">
              <a:solidFill>
                <a:schemeClr val="tx1"/>
              </a:solidFill>
              <a:effectLst/>
              <a:latin typeface="Arial" panose="020B0604020202020204" pitchFamily="34" charset="0"/>
              <a:ea typeface="+mn-ea"/>
              <a:cs typeface="+mn-cs"/>
            </a:endParaRPr>
          </a:p>
          <a:p>
            <a:endParaRPr lang="en-US" sz="1200" b="0" i="0" kern="1200" dirty="0" smtClean="0">
              <a:solidFill>
                <a:schemeClr val="tx1"/>
              </a:solidFill>
              <a:effectLst/>
              <a:latin typeface="Arial" panose="020B0604020202020204" pitchFamily="34" charset="0"/>
              <a:ea typeface="+mn-ea"/>
              <a:cs typeface="+mn-cs"/>
            </a:endParaRPr>
          </a:p>
          <a:p>
            <a:r>
              <a:rPr lang="en-US" sz="1200" b="0" i="1" kern="1200" dirty="0" smtClean="0">
                <a:solidFill>
                  <a:schemeClr val="tx1"/>
                </a:solidFill>
                <a:effectLst/>
                <a:latin typeface="Arial" panose="020B0604020202020204" pitchFamily="34" charset="0"/>
                <a:ea typeface="+mn-ea"/>
                <a:cs typeface="+mn-cs"/>
              </a:rPr>
              <a:t>In market research conducted by </a:t>
            </a:r>
            <a:r>
              <a:rPr lang="en-US" sz="1200" b="0" i="1" kern="1200" dirty="0" err="1" smtClean="0">
                <a:solidFill>
                  <a:schemeClr val="tx1"/>
                </a:solidFill>
                <a:effectLst/>
                <a:latin typeface="Arial" panose="020B0604020202020204" pitchFamily="34" charset="0"/>
                <a:ea typeface="+mn-ea"/>
                <a:cs typeface="+mn-cs"/>
              </a:rPr>
              <a:t>GfK</a:t>
            </a:r>
            <a:r>
              <a:rPr lang="en-US" sz="1200" b="0" i="1" kern="1200" dirty="0" smtClean="0">
                <a:solidFill>
                  <a:schemeClr val="tx1"/>
                </a:solidFill>
                <a:effectLst/>
                <a:latin typeface="Arial" panose="020B0604020202020204" pitchFamily="34" charset="0"/>
                <a:ea typeface="+mn-ea"/>
                <a:cs typeface="+mn-cs"/>
              </a:rPr>
              <a:t> which obtained results from consumers with over $10,000 in deposits, over 40% surveyed said they would be more inclined to continue their relationship with their primary bank if they offered products where the economics of the product could be personalized.</a:t>
            </a:r>
            <a:endParaRPr lang="en-US" sz="1200" b="0" i="0" kern="1200" dirty="0" smtClean="0">
              <a:solidFill>
                <a:schemeClr val="tx1"/>
              </a:solidFill>
              <a:effectLst/>
              <a:latin typeface="Arial" panose="020B0604020202020204" pitchFamily="34" charset="0"/>
              <a:ea typeface="+mn-ea"/>
              <a:cs typeface="+mn-cs"/>
            </a:endParaRPr>
          </a:p>
          <a:p>
            <a:endParaRPr lang="en-US" sz="1200" b="0" i="0" kern="1200" dirty="0" smtClean="0">
              <a:solidFill>
                <a:schemeClr val="tx1"/>
              </a:solidFill>
              <a:effectLst/>
              <a:latin typeface="Arial" panose="020B0604020202020204" pitchFamily="34" charset="0"/>
              <a:ea typeface="+mn-ea"/>
              <a:cs typeface="+mn-cs"/>
            </a:endParaRPr>
          </a:p>
          <a:p>
            <a:endParaRPr lang="en-US" sz="1200" b="0" i="0" kern="1200" dirty="0" smtClean="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smtClean="0">
                <a:solidFill>
                  <a:schemeClr val="tx1"/>
                </a:solidFill>
                <a:effectLst/>
                <a:latin typeface="Arial" panose="020B0604020202020204" pitchFamily="34" charset="0"/>
                <a:ea typeface="+mn-ea"/>
                <a:cs typeface="+mn-cs"/>
              </a:rPr>
              <a:t>“Brand Keys, a research firm that studies customer loyalty, found that personalization is 30% of what draws a person to a brand today, as opposed to only six percent in 1997.”</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1" kern="1200" dirty="0" smtClean="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smtClean="0">
                <a:solidFill>
                  <a:schemeClr val="tx1"/>
                </a:solidFill>
                <a:effectLst/>
                <a:latin typeface="Arial" panose="020B0604020202020204" pitchFamily="34" charset="0"/>
                <a:ea typeface="+mn-ea"/>
                <a:cs typeface="+mn-cs"/>
              </a:rPr>
              <a:t>Other benefits</a:t>
            </a:r>
            <a:r>
              <a:rPr lang="en-US" sz="1200" b="0" i="1" kern="1200" baseline="0" dirty="0" smtClean="0">
                <a:solidFill>
                  <a:schemeClr val="tx1"/>
                </a:solidFill>
                <a:effectLst/>
                <a:latin typeface="Arial" panose="020B0604020202020204" pitchFamily="34" charset="0"/>
                <a:ea typeface="+mn-ea"/>
                <a:cs typeface="+mn-cs"/>
              </a:rPr>
              <a:t> of personalization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1" kern="1200" baseline="0" dirty="0" smtClean="0">
                <a:solidFill>
                  <a:schemeClr val="tx1"/>
                </a:solidFill>
                <a:effectLst/>
                <a:latin typeface="Arial" panose="020B0604020202020204" pitchFamily="34" charset="0"/>
                <a:ea typeface="+mn-ea"/>
                <a:cs typeface="+mn-cs"/>
              </a:rPr>
              <a:t>Improving </a:t>
            </a:r>
            <a:r>
              <a:rPr lang="en-US" sz="1200" b="0" i="1" kern="1200" baseline="0" dirty="0" err="1" smtClean="0">
                <a:solidFill>
                  <a:schemeClr val="tx1"/>
                </a:solidFill>
                <a:effectLst/>
                <a:latin typeface="Arial" panose="020B0604020202020204" pitchFamily="34" charset="0"/>
                <a:ea typeface="+mn-ea"/>
                <a:cs typeface="+mn-cs"/>
              </a:rPr>
              <a:t>curstomer</a:t>
            </a:r>
            <a:r>
              <a:rPr lang="en-US" sz="1200" b="0" i="1" kern="1200" baseline="0" dirty="0" smtClean="0">
                <a:solidFill>
                  <a:schemeClr val="tx1"/>
                </a:solidFill>
                <a:effectLst/>
                <a:latin typeface="Arial" panose="020B0604020202020204" pitchFamily="34" charset="0"/>
                <a:ea typeface="+mn-ea"/>
                <a:cs typeface="+mn-cs"/>
              </a:rPr>
              <a:t> satisfaction, which drives loyalty</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1" kern="1200" baseline="0" dirty="0" smtClean="0">
                <a:solidFill>
                  <a:schemeClr val="tx1"/>
                </a:solidFill>
                <a:effectLst/>
                <a:latin typeface="Arial" panose="020B0604020202020204" pitchFamily="34" charset="0"/>
                <a:ea typeface="+mn-ea"/>
                <a:cs typeface="+mn-cs"/>
              </a:rPr>
              <a:t>Help customer believe firm appreciates him or her and increase transparency, raising trust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1" kern="1200" baseline="0" dirty="0" smtClean="0">
                <a:solidFill>
                  <a:schemeClr val="tx1"/>
                </a:solidFill>
                <a:effectLst/>
                <a:latin typeface="Arial" panose="020B0604020202020204" pitchFamily="34" charset="0"/>
                <a:ea typeface="+mn-ea"/>
                <a:cs typeface="+mn-cs"/>
              </a:rPr>
              <a:t>Fidelity becomes harder to replace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1" kern="1200" baseline="0" dirty="0" smtClean="0">
                <a:solidFill>
                  <a:schemeClr val="tx1"/>
                </a:solidFill>
                <a:effectLst/>
                <a:latin typeface="Arial" panose="020B0604020202020204" pitchFamily="34" charset="0"/>
                <a:ea typeface="+mn-ea"/>
                <a:cs typeface="+mn-cs"/>
              </a:rPr>
              <a:t>Better understand customer demands and needs</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1200" b="0" i="1" kern="1200" baseline="0" dirty="0" smtClean="0">
              <a:solidFill>
                <a:schemeClr val="tx1"/>
              </a:solidFill>
              <a:effectLst/>
              <a:latin typeface="Arial" panose="020B0604020202020204"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1" kern="1200" dirty="0" smtClean="0">
              <a:solidFill>
                <a:schemeClr val="tx1"/>
              </a:solidFill>
              <a:effectLst/>
              <a:latin typeface="Arial" panose="020B0604020202020204"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4</a:t>
            </a:fld>
            <a:endParaRPr lang="en-US" dirty="0"/>
          </a:p>
        </p:txBody>
      </p:sp>
    </p:spTree>
    <p:extLst>
      <p:ext uri="{BB962C8B-B14F-4D97-AF65-F5344CB8AC3E}">
        <p14:creationId xmlns:p14="http://schemas.microsoft.com/office/powerpoint/2010/main" val="3759089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Product centric to customer centric</a:t>
            </a:r>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5</a:t>
            </a:fld>
            <a:endParaRPr lang="en-US" dirty="0"/>
          </a:p>
        </p:txBody>
      </p:sp>
    </p:spTree>
    <p:extLst>
      <p:ext uri="{BB962C8B-B14F-4D97-AF65-F5344CB8AC3E}">
        <p14:creationId xmlns:p14="http://schemas.microsoft.com/office/powerpoint/2010/main" val="1151206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tech interns, even though this is a</a:t>
            </a:r>
            <a:r>
              <a:rPr lang="en-US" baseline="0" dirty="0" smtClean="0"/>
              <a:t> huge part of what Fidelity does we’ll go over briefly what they are</a:t>
            </a:r>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7</a:t>
            </a:fld>
            <a:endParaRPr lang="en-US" dirty="0"/>
          </a:p>
        </p:txBody>
      </p:sp>
    </p:spTree>
    <p:extLst>
      <p:ext uri="{BB962C8B-B14F-4D97-AF65-F5344CB8AC3E}">
        <p14:creationId xmlns:p14="http://schemas.microsoft.com/office/powerpoint/2010/main" val="3205903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Increasingly enterprises are using crowdsourcing to expand talent pools, obtain ideas beyond current employees to online</a:t>
            </a:r>
            <a:r>
              <a:rPr lang="en-US" baseline="0" dirty="0" smtClean="0"/>
              <a:t> communities and the public</a:t>
            </a:r>
          </a:p>
          <a:p>
            <a:pPr marL="171450" indent="-171450">
              <a:buFontTx/>
              <a:buChar char="-"/>
            </a:pPr>
            <a:r>
              <a:rPr lang="en-US" baseline="0" dirty="0" smtClean="0"/>
              <a:t>Be more in touch with the consumer</a:t>
            </a:r>
          </a:p>
          <a:p>
            <a:pPr marL="171450" indent="-171450">
              <a:buFontTx/>
              <a:buChar char="-"/>
            </a:pPr>
            <a:r>
              <a:rPr lang="en-US" baseline="0" dirty="0" smtClean="0"/>
              <a:t>Low cost compared to hiring a professional</a:t>
            </a:r>
          </a:p>
          <a:p>
            <a:pPr marL="171450" indent="-171450">
              <a:buFontTx/>
              <a:buChar char="-"/>
            </a:pPr>
            <a:r>
              <a:rPr lang="en-US" baseline="0" dirty="0" smtClean="0"/>
              <a:t>High number of people doing work for you</a:t>
            </a:r>
          </a:p>
          <a:p>
            <a:r>
              <a:rPr lang="en-US" dirty="0" smtClean="0"/>
              <a:t>Idea is heard</a:t>
            </a:r>
          </a:p>
          <a:p>
            <a:r>
              <a:rPr lang="en-US" dirty="0" smtClean="0"/>
              <a:t>Good ideas </a:t>
            </a:r>
            <a:r>
              <a:rPr lang="en-US" dirty="0" smtClean="0">
                <a:sym typeface="Wingdings" panose="05000000000000000000" pitchFamily="2" charset="2"/>
              </a:rPr>
              <a:t> personalized products</a:t>
            </a:r>
          </a:p>
          <a:p>
            <a:r>
              <a:rPr lang="en-US" dirty="0" smtClean="0">
                <a:sym typeface="Wingdings" panose="05000000000000000000" pitchFamily="2" charset="2"/>
              </a:rPr>
              <a:t>Advent of the educated investor</a:t>
            </a:r>
          </a:p>
          <a:p>
            <a:pPr lvl="1"/>
            <a:r>
              <a:rPr lang="en-US" dirty="0" err="1" smtClean="0">
                <a:sym typeface="Wingdings" panose="05000000000000000000" pitchFamily="2" charset="2"/>
              </a:rPr>
              <a:t>Millenials</a:t>
            </a:r>
            <a:r>
              <a:rPr lang="en-US" dirty="0" smtClean="0">
                <a:sym typeface="Wingdings" panose="05000000000000000000" pitchFamily="2" charset="2"/>
              </a:rPr>
              <a:t> most educated generation </a:t>
            </a:r>
          </a:p>
          <a:p>
            <a:pPr lvl="1"/>
            <a:endParaRPr lang="en-US" dirty="0" smtClean="0">
              <a:sym typeface="Wingdings" panose="05000000000000000000" pitchFamily="2" charset="2"/>
            </a:endParaRPr>
          </a:p>
          <a:p>
            <a:pPr lvl="1"/>
            <a:endParaRPr lang="en-US" dirty="0" smtClean="0">
              <a:sym typeface="Wingdings" panose="05000000000000000000" pitchFamily="2" charset="2"/>
            </a:endParaRPr>
          </a:p>
          <a:p>
            <a:pPr lvl="1"/>
            <a:r>
              <a:rPr lang="en-US" dirty="0" smtClean="0">
                <a:sym typeface="Wingdings" panose="05000000000000000000" pitchFamily="2" charset="2"/>
              </a:rPr>
              <a:t>-And</a:t>
            </a:r>
            <a:r>
              <a:rPr lang="en-US" baseline="0" dirty="0" smtClean="0">
                <a:sym typeface="Wingdings" panose="05000000000000000000" pitchFamily="2" charset="2"/>
              </a:rPr>
              <a:t> it’s not just </a:t>
            </a:r>
            <a:r>
              <a:rPr lang="en-US" baseline="0" dirty="0" err="1" smtClean="0">
                <a:sym typeface="Wingdings" panose="05000000000000000000" pitchFamily="2" charset="2"/>
              </a:rPr>
              <a:t>millenials</a:t>
            </a:r>
            <a:r>
              <a:rPr lang="en-US" baseline="0" dirty="0" smtClean="0">
                <a:sym typeface="Wingdings" panose="05000000000000000000" pitchFamily="2" charset="2"/>
              </a:rPr>
              <a:t> who are getting more into social media. A study by Pew Research shows that the number of Internet users 50 years and older has nearly DOUBLED over the last year and is now at 42%. This group has been deemed “social media mavens” to describe this group, who are eager to try new things, use social media to seek and pass on advice (including financial advice), and have higher than average net worth</a:t>
            </a:r>
          </a:p>
          <a:p>
            <a:pPr lvl="1"/>
            <a:endParaRPr lang="en-US" dirty="0" smtClean="0">
              <a:sym typeface="Wingdings" panose="05000000000000000000" pitchFamily="2" charset="2"/>
            </a:endParaRPr>
          </a:p>
          <a:p>
            <a:pPr lvl="1"/>
            <a:endParaRPr lang="en-US" dirty="0" smtClean="0">
              <a:sym typeface="Wingdings" panose="05000000000000000000" pitchFamily="2" charset="2"/>
            </a:endParaRPr>
          </a:p>
          <a:p>
            <a:pPr lvl="1"/>
            <a:endParaRPr lang="en-US" dirty="0" smtClean="0">
              <a:sym typeface="Wingdings" panose="05000000000000000000" pitchFamily="2" charset="2"/>
            </a:endParaRP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8</a:t>
            </a:fld>
            <a:endParaRPr lang="en-US" dirty="0"/>
          </a:p>
        </p:txBody>
      </p:sp>
    </p:spTree>
    <p:extLst>
      <p:ext uri="{BB962C8B-B14F-4D97-AF65-F5344CB8AC3E}">
        <p14:creationId xmlns:p14="http://schemas.microsoft.com/office/powerpoint/2010/main" val="3295493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956B978-5561-43A9-995A-DAC25F8E4654}" type="slidenum">
              <a:rPr lang="en-US" smtClean="0"/>
              <a:pPr/>
              <a:t>15</a:t>
            </a:fld>
            <a:endParaRPr lang="en-US" dirty="0"/>
          </a:p>
        </p:txBody>
      </p:sp>
    </p:spTree>
    <p:extLst>
      <p:ext uri="{BB962C8B-B14F-4D97-AF65-F5344CB8AC3E}">
        <p14:creationId xmlns:p14="http://schemas.microsoft.com/office/powerpoint/2010/main" val="1386417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08025" y="696913"/>
            <a:ext cx="5568950" cy="34813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t>25</a:t>
            </a:fld>
            <a:endParaRPr lang="en-US" dirty="0"/>
          </a:p>
        </p:txBody>
      </p:sp>
    </p:spTree>
    <p:extLst>
      <p:ext uri="{BB962C8B-B14F-4D97-AF65-F5344CB8AC3E}">
        <p14:creationId xmlns:p14="http://schemas.microsoft.com/office/powerpoint/2010/main" val="30050926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1"/>
            <a:ext cx="9144000" cy="3927847"/>
          </a:xfrm>
          <a:prstGeom prst="rect">
            <a:avLst/>
          </a:prstGeom>
          <a:gradFill>
            <a:gsLst>
              <a:gs pos="0">
                <a:schemeClr val="bg1"/>
              </a:gs>
              <a:gs pos="99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2" name="Title 1"/>
          <p:cNvSpPr>
            <a:spLocks noGrp="1"/>
          </p:cNvSpPr>
          <p:nvPr>
            <p:ph type="ctrTitle" hasCustomPrompt="1"/>
          </p:nvPr>
        </p:nvSpPr>
        <p:spPr>
          <a:xfrm>
            <a:off x="254216" y="1400301"/>
            <a:ext cx="5773459" cy="1295645"/>
          </a:xfrm>
        </p:spPr>
        <p:txBody>
          <a:bodyPr anchor="t">
            <a:noAutofit/>
          </a:bodyPr>
          <a:lstStyle>
            <a:lvl1pPr algn="l">
              <a:lnSpc>
                <a:spcPct val="90000"/>
              </a:lnSpc>
              <a:defRPr lang="en-US" sz="3600" b="1" kern="1200" dirty="0">
                <a:solidFill>
                  <a:srgbClr val="404040"/>
                </a:solidFill>
                <a:latin typeface="Arial" panose="020B0604020202020204" pitchFamily="34" charset="0"/>
                <a:ea typeface="+mj-ea"/>
                <a:cs typeface="Arial" panose="020B0604020202020204" pitchFamily="34" charset="0"/>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254216" y="984250"/>
            <a:ext cx="5773459" cy="381326"/>
          </a:xfrm>
        </p:spPr>
        <p:txBody>
          <a:bodyPr>
            <a:noAutofit/>
          </a:bodyPr>
          <a:lstStyle>
            <a:lvl1pPr marL="0" indent="0" algn="l">
              <a:buNone/>
              <a:defRPr lang="en-US" sz="1800" kern="1200" baseline="0" dirty="0">
                <a:solidFill>
                  <a:schemeClr val="accent5"/>
                </a:solidFill>
                <a:latin typeface="Arial" panose="020B0604020202020204" pitchFamily="34" charset="0"/>
                <a:ea typeface="+mj-ea"/>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GROUP NAME HERE</a:t>
            </a:r>
            <a:endParaRPr lang="en-US" dirty="0"/>
          </a:p>
        </p:txBody>
      </p:sp>
      <p:sp>
        <p:nvSpPr>
          <p:cNvPr id="6" name="Text Placeholder 5"/>
          <p:cNvSpPr>
            <a:spLocks noGrp="1"/>
          </p:cNvSpPr>
          <p:nvPr>
            <p:ph type="body" sz="quarter" idx="10" hasCustomPrompt="1"/>
          </p:nvPr>
        </p:nvSpPr>
        <p:spPr>
          <a:xfrm>
            <a:off x="254216" y="2699173"/>
            <a:ext cx="3472831" cy="301524"/>
          </a:xfrm>
        </p:spPr>
        <p:txBody>
          <a:bodyPr/>
          <a:lstStyle>
            <a:lvl1pPr marL="0" indent="0">
              <a:buNone/>
              <a:defRPr sz="1600" b="1">
                <a:solidFill>
                  <a:schemeClr val="accent5"/>
                </a:solidFill>
              </a:defRPr>
            </a:lvl1pPr>
            <a:lvl2pPr marL="236537" indent="0">
              <a:buNone/>
              <a:defRPr b="1">
                <a:solidFill>
                  <a:schemeClr val="accent5"/>
                </a:solidFill>
              </a:defRPr>
            </a:lvl2pPr>
            <a:lvl3pPr marL="457200" indent="0">
              <a:buNone/>
              <a:defRPr b="1">
                <a:solidFill>
                  <a:schemeClr val="accent5"/>
                </a:solidFill>
              </a:defRPr>
            </a:lvl3pPr>
            <a:lvl4pPr marL="630237" indent="0">
              <a:buNone/>
              <a:defRPr b="1">
                <a:solidFill>
                  <a:schemeClr val="accent5"/>
                </a:solidFill>
              </a:defRPr>
            </a:lvl4pPr>
            <a:lvl5pPr marL="803275" indent="0">
              <a:buNone/>
              <a:defRPr b="1">
                <a:solidFill>
                  <a:schemeClr val="accent5"/>
                </a:solidFill>
              </a:defRPr>
            </a:lvl5pPr>
          </a:lstStyle>
          <a:p>
            <a:pPr lvl="0"/>
            <a:r>
              <a:rPr lang="en-US" dirty="0" smtClean="0"/>
              <a:t>Presenter Name</a:t>
            </a:r>
          </a:p>
        </p:txBody>
      </p:sp>
      <p:sp>
        <p:nvSpPr>
          <p:cNvPr id="12" name="Text Placeholder 5"/>
          <p:cNvSpPr>
            <a:spLocks noGrp="1"/>
          </p:cNvSpPr>
          <p:nvPr>
            <p:ph type="body" sz="quarter" idx="11" hasCustomPrompt="1"/>
          </p:nvPr>
        </p:nvSpPr>
        <p:spPr>
          <a:xfrm>
            <a:off x="254216" y="3003925"/>
            <a:ext cx="3472831" cy="301524"/>
          </a:xfrm>
        </p:spPr>
        <p:txBody>
          <a:bodyPr/>
          <a:lstStyle>
            <a:lvl1pPr marL="0" indent="0">
              <a:buNone/>
              <a:defRPr sz="1600" b="0" baseline="0">
                <a:solidFill>
                  <a:srgbClr val="404040"/>
                </a:solidFill>
              </a:defRPr>
            </a:lvl1pPr>
            <a:lvl2pPr marL="236537" indent="0">
              <a:buNone/>
              <a:defRPr b="1">
                <a:solidFill>
                  <a:schemeClr val="accent5"/>
                </a:solidFill>
              </a:defRPr>
            </a:lvl2pPr>
            <a:lvl3pPr marL="457200" indent="0">
              <a:buNone/>
              <a:defRPr b="1">
                <a:solidFill>
                  <a:schemeClr val="accent5"/>
                </a:solidFill>
              </a:defRPr>
            </a:lvl3pPr>
            <a:lvl4pPr marL="630237" indent="0">
              <a:buNone/>
              <a:defRPr b="1">
                <a:solidFill>
                  <a:schemeClr val="accent5"/>
                </a:solidFill>
              </a:defRPr>
            </a:lvl4pPr>
            <a:lvl5pPr marL="803275" indent="0">
              <a:buNone/>
              <a:defRPr b="1">
                <a:solidFill>
                  <a:schemeClr val="accent5"/>
                </a:solidFill>
              </a:defRPr>
            </a:lvl5pPr>
          </a:lstStyle>
          <a:p>
            <a:pPr lvl="0"/>
            <a:r>
              <a:rPr lang="en-US" dirty="0" smtClean="0"/>
              <a:t>Presenter Title</a:t>
            </a:r>
          </a:p>
        </p:txBody>
      </p:sp>
      <p:sp>
        <p:nvSpPr>
          <p:cNvPr id="13" name="Text Placeholder 5"/>
          <p:cNvSpPr>
            <a:spLocks noGrp="1"/>
          </p:cNvSpPr>
          <p:nvPr>
            <p:ph type="body" sz="quarter" idx="12" hasCustomPrompt="1"/>
          </p:nvPr>
        </p:nvSpPr>
        <p:spPr>
          <a:xfrm>
            <a:off x="4011284" y="133337"/>
            <a:ext cx="4956632" cy="301524"/>
          </a:xfrm>
        </p:spPr>
        <p:txBody>
          <a:bodyPr anchor="t"/>
          <a:lstStyle>
            <a:lvl1pPr marL="0" indent="0" algn="r">
              <a:buNone/>
              <a:defRPr sz="1600" b="0">
                <a:solidFill>
                  <a:schemeClr val="accent5"/>
                </a:solidFill>
              </a:defRPr>
            </a:lvl1pPr>
            <a:lvl2pPr marL="236537" indent="0">
              <a:buNone/>
              <a:defRPr b="1">
                <a:solidFill>
                  <a:schemeClr val="accent5"/>
                </a:solidFill>
              </a:defRPr>
            </a:lvl2pPr>
            <a:lvl3pPr marL="457200" indent="0">
              <a:buNone/>
              <a:defRPr b="1">
                <a:solidFill>
                  <a:schemeClr val="accent5"/>
                </a:solidFill>
              </a:defRPr>
            </a:lvl3pPr>
            <a:lvl4pPr marL="630237" indent="0">
              <a:buNone/>
              <a:defRPr b="1">
                <a:solidFill>
                  <a:schemeClr val="accent5"/>
                </a:solidFill>
              </a:defRPr>
            </a:lvl4pPr>
            <a:lvl5pPr marL="803275" indent="0">
              <a:buNone/>
              <a:defRPr b="1">
                <a:solidFill>
                  <a:schemeClr val="accent5"/>
                </a:solidFill>
              </a:defRPr>
            </a:lvl5pPr>
          </a:lstStyle>
          <a:p>
            <a:pPr lvl="0"/>
            <a:r>
              <a:rPr lang="en-US" smtClean="0"/>
              <a:t>DATE HERE</a:t>
            </a:r>
            <a:endParaRPr lang="en-US" dirty="0" smtClean="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3093297"/>
            <a:ext cx="6620719" cy="1552559"/>
          </a:xfrm>
          <a:prstGeom prst="rect">
            <a:avLst/>
          </a:prstGeom>
        </p:spPr>
      </p:pic>
      <p:sp>
        <p:nvSpPr>
          <p:cNvPr id="10"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1818374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Blank no logo">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smtClean="0"/>
              <a:t>Click to edit Master title style</a:t>
            </a:r>
            <a:endParaRPr lang="en-US" dirty="0"/>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7" name="Rectangle 6"/>
          <p:cNvSpPr/>
          <p:nvPr userDrawn="1"/>
        </p:nvSpPr>
        <p:spPr>
          <a:xfrm>
            <a:off x="7232952" y="5080957"/>
            <a:ext cx="1911048" cy="481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8"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224460056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9120" y="1602452"/>
            <a:ext cx="7946050" cy="952500"/>
          </a:xfrm>
        </p:spPr>
        <p:txBody>
          <a:bodyPr/>
          <a:lstStyle>
            <a:lvl1pPr>
              <a:lnSpc>
                <a:spcPct val="100000"/>
              </a:lnSpc>
              <a:defRPr sz="3600" b="0">
                <a:solidFill>
                  <a:schemeClr val="tx1">
                    <a:lumMod val="75000"/>
                    <a:lumOff val="25000"/>
                  </a:schemeClr>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11" name="Rectangle 10"/>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5"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184751981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Blank no gray bar">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smtClean="0"/>
              <a:t>Click to edit Master title style</a:t>
            </a:r>
            <a:endParaRPr lang="en-US" dirty="0"/>
          </a:p>
        </p:txBody>
      </p:sp>
      <p:sp>
        <p:nvSpPr>
          <p:cNvPr id="4"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9051233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y Blank Slide">
    <p:spTree>
      <p:nvGrpSpPr>
        <p:cNvPr id="1" name=""/>
        <p:cNvGrpSpPr/>
        <p:nvPr/>
      </p:nvGrpSpPr>
      <p:grpSpPr>
        <a:xfrm>
          <a:off x="0" y="0"/>
          <a:ext cx="0" cy="0"/>
          <a:chOff x="0" y="0"/>
          <a:chExt cx="0" cy="0"/>
        </a:xfrm>
      </p:grpSpPr>
      <p:sp>
        <p:nvSpPr>
          <p:cNvPr id="3" name="Rectangle 2"/>
          <p:cNvSpPr/>
          <p:nvPr userDrawn="1"/>
        </p:nvSpPr>
        <p:spPr>
          <a:xfrm>
            <a:off x="7232952" y="5080957"/>
            <a:ext cx="1911048" cy="481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4"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98835579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Divider Slide">
    <p:spTree>
      <p:nvGrpSpPr>
        <p:cNvPr id="1" name=""/>
        <p:cNvGrpSpPr/>
        <p:nvPr/>
      </p:nvGrpSpPr>
      <p:grpSpPr>
        <a:xfrm>
          <a:off x="0" y="0"/>
          <a:ext cx="0" cy="0"/>
          <a:chOff x="0" y="0"/>
          <a:chExt cx="0" cy="0"/>
        </a:xfrm>
      </p:grpSpPr>
      <p:sp>
        <p:nvSpPr>
          <p:cNvPr id="7" name="Rectangle 6"/>
          <p:cNvSpPr/>
          <p:nvPr userDrawn="1"/>
        </p:nvSpPr>
        <p:spPr>
          <a:xfrm>
            <a:off x="0" y="5486"/>
            <a:ext cx="9144000" cy="3134833"/>
          </a:xfrm>
          <a:prstGeom prst="rect">
            <a:avLst/>
          </a:prstGeom>
          <a:gradFill>
            <a:gsLst>
              <a:gs pos="0">
                <a:schemeClr val="bg1"/>
              </a:gs>
              <a:gs pos="99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pic>
        <p:nvPicPr>
          <p:cNvPr id="8" name="Picture 7"/>
          <p:cNvPicPr>
            <a:picLocks noChangeAspect="1"/>
          </p:cNvPicPr>
          <p:nvPr userDrawn="1"/>
        </p:nvPicPr>
        <p:blipFill rotWithShape="1">
          <a:blip r:embed="rId2" cstate="print">
            <a:alphaModFix/>
            <a:extLst>
              <a:ext uri="{28A0092B-C50C-407E-A947-70E740481C1C}">
                <a14:useLocalDpi xmlns:a14="http://schemas.microsoft.com/office/drawing/2010/main" val="0"/>
              </a:ext>
            </a:extLst>
          </a:blip>
          <a:srcRect l="29938" t="18727"/>
          <a:stretch/>
        </p:blipFill>
        <p:spPr>
          <a:xfrm>
            <a:off x="0" y="0"/>
            <a:ext cx="3162032" cy="3679464"/>
          </a:xfrm>
          <a:prstGeom prst="rect">
            <a:avLst/>
          </a:prstGeom>
        </p:spPr>
      </p:pic>
      <p:sp>
        <p:nvSpPr>
          <p:cNvPr id="9" name="Rectangle 8"/>
          <p:cNvSpPr/>
          <p:nvPr userDrawn="1"/>
        </p:nvSpPr>
        <p:spPr>
          <a:xfrm>
            <a:off x="-4762" y="3105385"/>
            <a:ext cx="9144000" cy="42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0" name="Rectangle 9"/>
          <p:cNvSpPr/>
          <p:nvPr userDrawn="1"/>
        </p:nvSpPr>
        <p:spPr>
          <a:xfrm>
            <a:off x="0" y="3105384"/>
            <a:ext cx="9144000" cy="6987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3" name="Title 2"/>
          <p:cNvSpPr>
            <a:spLocks noGrp="1"/>
          </p:cNvSpPr>
          <p:nvPr>
            <p:ph type="title"/>
          </p:nvPr>
        </p:nvSpPr>
        <p:spPr>
          <a:xfrm>
            <a:off x="301752" y="3420843"/>
            <a:ext cx="8682095" cy="872589"/>
          </a:xfrm>
        </p:spPr>
        <p:txBody>
          <a:bodyPr/>
          <a:lstStyle>
            <a:lvl1pPr>
              <a:lnSpc>
                <a:spcPct val="100000"/>
              </a:lnSpc>
              <a:defRPr sz="4000" b="1" spc="0">
                <a:solidFill>
                  <a:schemeClr val="accent5"/>
                </a:solidFill>
              </a:defRPr>
            </a:lvl1pPr>
          </a:lstStyle>
          <a:p>
            <a:r>
              <a:rPr lang="en-US" dirty="0" smtClean="0"/>
              <a:t>Click to edit Master title style</a:t>
            </a:r>
            <a:endParaRPr lang="en-US" dirty="0"/>
          </a:p>
        </p:txBody>
      </p:sp>
      <p:sp>
        <p:nvSpPr>
          <p:cNvPr id="11"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16956403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1 Content">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smtClean="0"/>
              <a:t>Click to edit Master title style</a:t>
            </a:r>
            <a:endParaRPr lang="en-US" dirty="0"/>
          </a:p>
        </p:txBody>
      </p:sp>
      <p:sp>
        <p:nvSpPr>
          <p:cNvPr id="3" name="Content Placeholder 2"/>
          <p:cNvSpPr>
            <a:spLocks noGrp="1"/>
          </p:cNvSpPr>
          <p:nvPr>
            <p:ph idx="1"/>
          </p:nvPr>
        </p:nvSpPr>
        <p:spPr>
          <a:xfrm>
            <a:off x="295570" y="1188979"/>
            <a:ext cx="8523174"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7"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8497841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smtClean="0"/>
              <a:t>Click to edit Master title style</a:t>
            </a:r>
            <a:endParaRPr lang="en-US" dirty="0"/>
          </a:p>
        </p:txBody>
      </p:sp>
      <p:sp>
        <p:nvSpPr>
          <p:cNvPr id="3" name="Content Placeholder 2"/>
          <p:cNvSpPr>
            <a:spLocks noGrp="1"/>
          </p:cNvSpPr>
          <p:nvPr>
            <p:ph idx="1"/>
          </p:nvPr>
        </p:nvSpPr>
        <p:spPr>
          <a:xfrm>
            <a:off x="295570" y="1188979"/>
            <a:ext cx="4162130"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8" name="Content Placeholder 2"/>
          <p:cNvSpPr>
            <a:spLocks noGrp="1"/>
          </p:cNvSpPr>
          <p:nvPr>
            <p:ph idx="10"/>
          </p:nvPr>
        </p:nvSpPr>
        <p:spPr>
          <a:xfrm>
            <a:off x="4656614" y="1188979"/>
            <a:ext cx="4162130"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smtClean="0"/>
              <a:t>Click to edit Master title style</a:t>
            </a:r>
            <a:endParaRPr lang="en-US" dirty="0"/>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5"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324960628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_Subtitle and 1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95570" y="1188979"/>
            <a:ext cx="8523174"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0"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smtClean="0"/>
              <a:t>Click to edit Master title style</a:t>
            </a:r>
            <a:endParaRPr lang="en-US" dirty="0"/>
          </a:p>
        </p:txBody>
      </p:sp>
      <p:sp>
        <p:nvSpPr>
          <p:cNvPr id="11" name="Text Placeholder 4"/>
          <p:cNvSpPr>
            <a:spLocks noGrp="1"/>
          </p:cNvSpPr>
          <p:nvPr>
            <p:ph type="body" sz="quarter" idx="11" hasCustomPrompt="1"/>
          </p:nvPr>
        </p:nvSpPr>
        <p:spPr>
          <a:xfrm>
            <a:off x="295275" y="660075"/>
            <a:ext cx="8523288" cy="400110"/>
          </a:xfrm>
        </p:spPr>
        <p:txBody>
          <a:bodyPr>
            <a:spAutoFit/>
          </a:bodyPr>
          <a:lstStyle>
            <a:lvl1pPr marL="0" indent="0">
              <a:buFontTx/>
              <a:buNone/>
              <a:defRPr sz="2000" b="0">
                <a:solidFill>
                  <a:schemeClr val="accent5"/>
                </a:solidFill>
              </a:defRPr>
            </a:lvl1pPr>
          </a:lstStyle>
          <a:p>
            <a:pPr lvl="0"/>
            <a:r>
              <a:rPr lang="en-US" dirty="0" smtClean="0"/>
              <a:t>Click to edit master text styles</a:t>
            </a:r>
          </a:p>
        </p:txBody>
      </p:sp>
      <p:sp>
        <p:nvSpPr>
          <p:cNvPr id="7"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343141498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_Subtitle and 2 Content">
    <p:spTree>
      <p:nvGrpSpPr>
        <p:cNvPr id="1" name=""/>
        <p:cNvGrpSpPr/>
        <p:nvPr/>
      </p:nvGrpSpPr>
      <p:grpSpPr>
        <a:xfrm>
          <a:off x="0" y="0"/>
          <a:ext cx="0" cy="0"/>
          <a:chOff x="0" y="0"/>
          <a:chExt cx="0" cy="0"/>
        </a:xfrm>
      </p:grpSpPr>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0"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smtClean="0"/>
              <a:t>Click to edit Master title style</a:t>
            </a:r>
            <a:endParaRPr lang="en-US" dirty="0"/>
          </a:p>
        </p:txBody>
      </p:sp>
      <p:sp>
        <p:nvSpPr>
          <p:cNvPr id="11" name="Text Placeholder 4"/>
          <p:cNvSpPr>
            <a:spLocks noGrp="1"/>
          </p:cNvSpPr>
          <p:nvPr>
            <p:ph type="body" sz="quarter" idx="11" hasCustomPrompt="1"/>
          </p:nvPr>
        </p:nvSpPr>
        <p:spPr>
          <a:xfrm>
            <a:off x="295275" y="660075"/>
            <a:ext cx="8523288" cy="400110"/>
          </a:xfrm>
        </p:spPr>
        <p:txBody>
          <a:bodyPr>
            <a:spAutoFit/>
          </a:bodyPr>
          <a:lstStyle>
            <a:lvl1pPr marL="0" indent="0">
              <a:buFontTx/>
              <a:buNone/>
              <a:defRPr sz="2000" b="0">
                <a:solidFill>
                  <a:schemeClr val="accent5"/>
                </a:solidFill>
              </a:defRPr>
            </a:lvl1pPr>
          </a:lstStyle>
          <a:p>
            <a:pPr lvl="0"/>
            <a:r>
              <a:rPr lang="en-US" dirty="0" smtClean="0"/>
              <a:t>Click to edit master text styles</a:t>
            </a:r>
          </a:p>
        </p:txBody>
      </p:sp>
      <p:sp>
        <p:nvSpPr>
          <p:cNvPr id="8" name="Content Placeholder 2"/>
          <p:cNvSpPr>
            <a:spLocks noGrp="1"/>
          </p:cNvSpPr>
          <p:nvPr>
            <p:ph idx="1"/>
          </p:nvPr>
        </p:nvSpPr>
        <p:spPr>
          <a:xfrm>
            <a:off x="295570" y="1188979"/>
            <a:ext cx="4162130"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9" name="Content Placeholder 2"/>
          <p:cNvSpPr>
            <a:spLocks noGrp="1"/>
          </p:cNvSpPr>
          <p:nvPr>
            <p:ph idx="10"/>
          </p:nvPr>
        </p:nvSpPr>
        <p:spPr>
          <a:xfrm>
            <a:off x="4656614" y="1188979"/>
            <a:ext cx="4162130"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3"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smtClean="0"/>
              <a:t>Click to edit Master title style</a:t>
            </a:r>
            <a:endParaRPr lang="en-US" dirty="0"/>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9" name="Text Placeholder 4"/>
          <p:cNvSpPr>
            <a:spLocks noGrp="1"/>
          </p:cNvSpPr>
          <p:nvPr>
            <p:ph type="body" sz="quarter" idx="11" hasCustomPrompt="1"/>
          </p:nvPr>
        </p:nvSpPr>
        <p:spPr>
          <a:xfrm>
            <a:off x="295275" y="660075"/>
            <a:ext cx="8523288" cy="400110"/>
          </a:xfrm>
        </p:spPr>
        <p:txBody>
          <a:bodyPr>
            <a:spAutoFit/>
          </a:bodyPr>
          <a:lstStyle>
            <a:lvl1pPr marL="0" indent="0">
              <a:buFontTx/>
              <a:buNone/>
              <a:defRPr sz="2000" b="0">
                <a:solidFill>
                  <a:schemeClr val="accent5"/>
                </a:solidFill>
              </a:defRPr>
            </a:lvl1pPr>
          </a:lstStyle>
          <a:p>
            <a:pPr lvl="0"/>
            <a:r>
              <a:rPr lang="en-US" dirty="0" smtClean="0"/>
              <a:t>Click to edit master text styles</a:t>
            </a:r>
          </a:p>
        </p:txBody>
      </p:sp>
      <p:sp>
        <p:nvSpPr>
          <p:cNvPr id="7"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152262270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no logo">
    <p:spTree>
      <p:nvGrpSpPr>
        <p:cNvPr id="1" name=""/>
        <p:cNvGrpSpPr/>
        <p:nvPr/>
      </p:nvGrpSpPr>
      <p:grpSpPr>
        <a:xfrm>
          <a:off x="0" y="0"/>
          <a:ext cx="0" cy="0"/>
          <a:chOff x="0" y="0"/>
          <a:chExt cx="0" cy="0"/>
        </a:xfrm>
      </p:grpSpPr>
      <p:sp>
        <p:nvSpPr>
          <p:cNvPr id="2" name="Title 1"/>
          <p:cNvSpPr>
            <a:spLocks noGrp="1"/>
          </p:cNvSpPr>
          <p:nvPr>
            <p:ph type="title"/>
          </p:nvPr>
        </p:nvSpPr>
        <p:spPr>
          <a:xfrm>
            <a:off x="295570" y="280175"/>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smtClean="0"/>
              <a:t>Click to edit Master title style</a:t>
            </a:r>
            <a:endParaRPr lang="en-US" dirty="0"/>
          </a:p>
        </p:txBody>
      </p:sp>
      <p:sp>
        <p:nvSpPr>
          <p:cNvPr id="3" name="Content Placeholder 2"/>
          <p:cNvSpPr>
            <a:spLocks noGrp="1"/>
          </p:cNvSpPr>
          <p:nvPr>
            <p:ph idx="1"/>
          </p:nvPr>
        </p:nvSpPr>
        <p:spPr>
          <a:xfrm>
            <a:off x="295570" y="1188979"/>
            <a:ext cx="8523174" cy="377163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Rectangle 5"/>
          <p:cNvSpPr/>
          <p:nvPr userDrawn="1"/>
        </p:nvSpPr>
        <p:spPr>
          <a:xfrm>
            <a:off x="0" y="1"/>
            <a:ext cx="9144000" cy="118872"/>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7" name="Rectangle 6"/>
          <p:cNvSpPr/>
          <p:nvPr userDrawn="1"/>
        </p:nvSpPr>
        <p:spPr>
          <a:xfrm>
            <a:off x="7232952" y="5080957"/>
            <a:ext cx="1911048" cy="481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8" name="Slide Number Placeholder 3"/>
          <p:cNvSpPr>
            <a:spLocks noGrp="1"/>
          </p:cNvSpPr>
          <p:nvPr>
            <p:ph type="sldNum" sz="quarter" idx="14"/>
          </p:nvPr>
        </p:nvSpPr>
        <p:spPr>
          <a:xfrm>
            <a:off x="131630" y="5373741"/>
            <a:ext cx="327880" cy="215444"/>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287446063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4479" y="280176"/>
            <a:ext cx="8522208" cy="477054"/>
          </a:xfrm>
          <a:prstGeom prst="rect">
            <a:avLst/>
          </a:prstGeom>
        </p:spPr>
        <p:txBody>
          <a:bodyPr vert="horz" lIns="91440" tIns="45720" rIns="91440" bIns="4572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84479" y="1230058"/>
            <a:ext cx="8522208" cy="3771636"/>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8" name="Picture 7"/>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7628033" y="5228901"/>
            <a:ext cx="1341293" cy="298064"/>
          </a:xfrm>
          <a:prstGeom prst="rect">
            <a:avLst/>
          </a:prstGeom>
        </p:spPr>
      </p:pic>
      <p:sp>
        <p:nvSpPr>
          <p:cNvPr id="6" name="TextBox 5"/>
          <p:cNvSpPr txBox="1"/>
          <p:nvPr userDrawn="1"/>
        </p:nvSpPr>
        <p:spPr>
          <a:xfrm>
            <a:off x="359070" y="5373741"/>
            <a:ext cx="1763624" cy="215444"/>
          </a:xfrm>
          <a:prstGeom prst="rect">
            <a:avLst/>
          </a:prstGeom>
          <a:noFill/>
        </p:spPr>
        <p:txBody>
          <a:bodyPr wrap="none" rtlCol="0">
            <a:spAutoFit/>
          </a:bodyPr>
          <a:lstStyle/>
          <a:p>
            <a:r>
              <a:rPr lang="en-US" sz="800" smtClean="0">
                <a:solidFill>
                  <a:schemeClr val="tx1">
                    <a:lumMod val="50000"/>
                    <a:lumOff val="50000"/>
                  </a:schemeClr>
                </a:solidFill>
              </a:rPr>
              <a:t>CONFIDENTIALITY LABEL HERE</a:t>
            </a:r>
            <a:endParaRPr lang="en-US" sz="800" dirty="0" smtClean="0">
              <a:solidFill>
                <a:schemeClr val="tx1">
                  <a:lumMod val="50000"/>
                  <a:lumOff val="50000"/>
                </a:schemeClr>
              </a:solidFill>
            </a:endParaRPr>
          </a:p>
        </p:txBody>
      </p:sp>
    </p:spTree>
    <p:extLst>
      <p:ext uri="{BB962C8B-B14F-4D97-AF65-F5344CB8AC3E}">
        <p14:creationId xmlns:p14="http://schemas.microsoft.com/office/powerpoint/2010/main" val="3513998027"/>
      </p:ext>
    </p:extLst>
  </p:cSld>
  <p:clrMap bg1="lt1" tx1="dk1" bg2="lt2" tx2="dk2" accent1="accent1" accent2="accent2" accent3="accent3" accent4="accent4" accent5="accent5" accent6="accent6" hlink="hlink" folHlink="folHlink"/>
  <p:sldLayoutIdLst>
    <p:sldLayoutId id="2147483764" r:id="rId1"/>
    <p:sldLayoutId id="2147483789" r:id="rId2"/>
    <p:sldLayoutId id="2147483770" r:id="rId3"/>
    <p:sldLayoutId id="2147483797" r:id="rId4"/>
    <p:sldLayoutId id="2147483796" r:id="rId5"/>
    <p:sldLayoutId id="2147483790" r:id="rId6"/>
    <p:sldLayoutId id="2147483798" r:id="rId7"/>
    <p:sldLayoutId id="2147483791" r:id="rId8"/>
    <p:sldLayoutId id="2147483792" r:id="rId9"/>
    <p:sldLayoutId id="2147483793" r:id="rId10"/>
    <p:sldLayoutId id="2147483794" r:id="rId11"/>
    <p:sldLayoutId id="2147483795" r:id="rId12"/>
    <p:sldLayoutId id="2147483772" r:id="rId13"/>
  </p:sldLayoutIdLst>
  <p:timing>
    <p:tnLst>
      <p:par>
        <p:cTn id="1" dur="indefinite" restart="never" nodeType="tmRoot"/>
      </p:par>
    </p:tnLst>
  </p:timing>
  <p:hf hdr="0" ftr="0" dt="0"/>
  <p:txStyles>
    <p:titleStyle>
      <a:lvl1pPr algn="l" defTabSz="914400" rtl="0" eaLnBrk="1" latinLnBrk="0" hangingPunct="1">
        <a:lnSpc>
          <a:spcPct val="100000"/>
        </a:lnSpc>
        <a:spcBef>
          <a:spcPct val="0"/>
        </a:spcBef>
        <a:buClrTx/>
        <a:buNone/>
        <a:defRPr lang="en-US" sz="2400" b="1" kern="1200" dirty="0">
          <a:solidFill>
            <a:srgbClr val="4D4D4D"/>
          </a:solidFill>
          <a:latin typeface="Arial" panose="020B0604020202020204" pitchFamily="34" charset="0"/>
          <a:ea typeface="+mj-ea"/>
          <a:cs typeface="Arial" panose="020B0604020202020204" pitchFamily="34" charset="0"/>
        </a:defRPr>
      </a:lvl1pPr>
    </p:titleStyle>
    <p:bodyStyle>
      <a:lvl1pPr marL="236538" indent="-236538" algn="l" defTabSz="914400" rtl="0" eaLnBrk="1" latinLnBrk="0" hangingPunct="1">
        <a:spcBef>
          <a:spcPct val="20000"/>
        </a:spcBef>
        <a:buClrTx/>
        <a:buFont typeface="Arial" panose="020B0604020202020204" pitchFamily="34" charset="0"/>
        <a:buChar char="•"/>
        <a:defRPr lang="en-US" sz="1800" b="0" kern="1200" dirty="0" smtClean="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ideaconnection.com/open-innovation-success/Financial-Institution-Banks-on-Crowdsourcing-Success-00467.html" TargetMode="External"/><Relationship Id="rId2" Type="http://schemas.openxmlformats.org/officeDocument/2006/relationships/hyperlink" Target="http://www.matthias-schubert.com/social-media-banken/crowdsourcing-and-open-innovation-at-banks-and-financial-services" TargetMode="External"/><Relationship Id="rId1" Type="http://schemas.openxmlformats.org/officeDocument/2006/relationships/slideLayout" Target="../slideLayouts/slideLayout6.xml"/><Relationship Id="rId4" Type="http://schemas.openxmlformats.org/officeDocument/2006/relationships/hyperlink" Target="http://www.banktech.com/payments/crowdsourcing-development-of-financial-products-a-new-path-to-customer-engagement/d/d-id/1295846"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thefinancialbrand.com/37391/bank-personalization-product-development/"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6.tiff"/><Relationship Id="rId2" Type="http://schemas.openxmlformats.org/officeDocument/2006/relationships/hyperlink" Target="http://documentcentral.fmr.com/dc/et/etg/ctg/hrca/acl/comm/docstore/infosec/QRC.pdf" TargetMode="Externa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6.gif"/><Relationship Id="rId3" Type="http://schemas.openxmlformats.org/officeDocument/2006/relationships/hyperlink" Target="http://images.clipartpanda.com/car-clipart-blue-toy-car-clipart.png" TargetMode="External"/><Relationship Id="rId7" Type="http://schemas.openxmlformats.org/officeDocument/2006/relationships/hyperlink" Target="http://www.culinaryschools.org/clipart/beer/beer-bottles-case.gif"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hyperlink" Target="http://images.clipartpanda.com/tv-clipart-television10.png" TargetMode="External"/><Relationship Id="rId4" Type="http://schemas.openxmlformats.org/officeDocument/2006/relationships/image" Target="../media/image4.png"/><Relationship Id="rId9" Type="http://schemas.openxmlformats.org/officeDocument/2006/relationships/image" Target="../media/image7.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hyperlink" Target="http://www.pngall.com/wp-content/uploads/2016/05/Customer-PNG-HD.png"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4.jpeg"/><Relationship Id="rId5" Type="http://schemas.openxmlformats.org/officeDocument/2006/relationships/hyperlink" Target="http://media.istockphoto.com/vectors/preparation-business-contract-icon-vector-id528240761?k=6&amp;m=528240761&amp;s=612x612&amp;w=0&amp;h=NnX_ZwLMYoPH4b-CWN-b8rugvRRdzNqAYVCTV0PaQH8=" TargetMode="Externa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media02.hongkiat.com/crowdsourcing/crowdsourcing.jpg"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p:cNvSpPr>
            <a:spLocks noGrp="1"/>
          </p:cNvSpPr>
          <p:nvPr>
            <p:ph type="ctrTitle"/>
          </p:nvPr>
        </p:nvSpPr>
        <p:spPr/>
        <p:txBody>
          <a:bodyPr/>
          <a:lstStyle/>
          <a:p>
            <a:r>
              <a:rPr lang="en-US" dirty="0" smtClean="0"/>
              <a:t>Crowdsourcing Mutual Fund Ideas</a:t>
            </a:r>
            <a:endParaRPr lang="en-US" dirty="0"/>
          </a:p>
        </p:txBody>
      </p:sp>
      <p:sp>
        <p:nvSpPr>
          <p:cNvPr id="43" name="Text Placeholder 42"/>
          <p:cNvSpPr>
            <a:spLocks noGrp="1"/>
          </p:cNvSpPr>
          <p:nvPr>
            <p:ph type="body" sz="quarter" idx="10"/>
          </p:nvPr>
        </p:nvSpPr>
        <p:spPr>
          <a:xfrm>
            <a:off x="254215" y="2610160"/>
            <a:ext cx="4803307" cy="301524"/>
          </a:xfrm>
        </p:spPr>
        <p:txBody>
          <a:bodyPr/>
          <a:lstStyle/>
          <a:p>
            <a:r>
              <a:rPr lang="en-US" dirty="0" smtClean="0"/>
              <a:t>Sarah Blanchard, Kim Holmgren, Peter Murray, Thomas Pontikes, and Jessica Sickles</a:t>
            </a:r>
            <a:endParaRPr lang="en-US" dirty="0"/>
          </a:p>
        </p:txBody>
      </p:sp>
      <p:sp>
        <p:nvSpPr>
          <p:cNvPr id="44" name="Text Placeholder 43"/>
          <p:cNvSpPr>
            <a:spLocks noGrp="1"/>
          </p:cNvSpPr>
          <p:nvPr>
            <p:ph type="body" sz="quarter" idx="11"/>
          </p:nvPr>
        </p:nvSpPr>
        <p:spPr>
          <a:xfrm>
            <a:off x="254216" y="3170871"/>
            <a:ext cx="3986011" cy="301524"/>
          </a:xfrm>
        </p:spPr>
        <p:txBody>
          <a:bodyPr/>
          <a:lstStyle/>
          <a:p>
            <a:r>
              <a:rPr lang="en-US" dirty="0" smtClean="0"/>
              <a:t>Technical Intern Project Summer 2017</a:t>
            </a:r>
            <a:endParaRPr lang="en-US" dirty="0"/>
          </a:p>
        </p:txBody>
      </p:sp>
      <p:sp>
        <p:nvSpPr>
          <p:cNvPr id="45" name="Text Placeholder 44"/>
          <p:cNvSpPr>
            <a:spLocks noGrp="1"/>
          </p:cNvSpPr>
          <p:nvPr>
            <p:ph type="body" sz="quarter" idx="12"/>
          </p:nvPr>
        </p:nvSpPr>
        <p:spPr/>
        <p:txBody>
          <a:bodyPr/>
          <a:lstStyle/>
          <a:p>
            <a:endParaRPr lang="en-US"/>
          </a:p>
        </p:txBody>
      </p:sp>
      <p:sp>
        <p:nvSpPr>
          <p:cNvPr id="2" name="Slide Number Placeholder 1"/>
          <p:cNvSpPr>
            <a:spLocks noGrp="1"/>
          </p:cNvSpPr>
          <p:nvPr>
            <p:ph type="sldNum" sz="quarter" idx="14"/>
          </p:nvPr>
        </p:nvSpPr>
        <p:spPr/>
        <p:txBody>
          <a:bodyPr/>
          <a:lstStyle/>
          <a:p>
            <a:pPr>
              <a:defRPr/>
            </a:pPr>
            <a:fld id="{E6474CC2-1230-4213-AD1A-4B2FEEABA7A1}" type="slidenum">
              <a:rPr lang="en-US" smtClean="0"/>
              <a:pPr>
                <a:defRPr/>
              </a:pPr>
              <a:t>1</a:t>
            </a:fld>
            <a:endParaRPr lang="en-US" dirty="0"/>
          </a:p>
        </p:txBody>
      </p:sp>
    </p:spTree>
    <p:extLst>
      <p:ext uri="{BB962C8B-B14F-4D97-AF65-F5344CB8AC3E}">
        <p14:creationId xmlns:p14="http://schemas.microsoft.com/office/powerpoint/2010/main" val="7433412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Maybe talk about BU restrictions?</a:t>
            </a:r>
          </a:p>
          <a:p>
            <a:r>
              <a:rPr lang="en-US" dirty="0" smtClean="0"/>
              <a:t>Other companies have already done it (highlights the importance of getting in now)</a:t>
            </a:r>
          </a:p>
          <a:p>
            <a:pPr lvl="1"/>
            <a:r>
              <a:rPr lang="en-US" dirty="0">
                <a:hlinkClick r:id="rId2"/>
              </a:rPr>
              <a:t>http://</a:t>
            </a:r>
            <a:r>
              <a:rPr lang="en-US" dirty="0" smtClean="0">
                <a:hlinkClick r:id="rId2"/>
              </a:rPr>
              <a:t>www.matthias-schubert.com/social-media-banken/crowdsourcing-and-open-innovation-at-banks-and-financial-services</a:t>
            </a:r>
            <a:endParaRPr lang="en-US" dirty="0" smtClean="0"/>
          </a:p>
          <a:p>
            <a:pPr lvl="1"/>
            <a:r>
              <a:rPr lang="en-US" dirty="0">
                <a:hlinkClick r:id="rId3"/>
              </a:rPr>
              <a:t>https://</a:t>
            </a:r>
            <a:r>
              <a:rPr lang="en-US" dirty="0" smtClean="0">
                <a:hlinkClick r:id="rId3"/>
              </a:rPr>
              <a:t>www.ideaconnection.com/open-innovation-success/Financial-Institution-Banks-on-Crowdsourcing-Success-00467.html</a:t>
            </a:r>
            <a:endParaRPr lang="en-US" dirty="0" smtClean="0"/>
          </a:p>
          <a:p>
            <a:pPr lvl="1"/>
            <a:r>
              <a:rPr lang="en-US" dirty="0">
                <a:hlinkClick r:id="rId4"/>
              </a:rPr>
              <a:t>http://www.banktech.com/payments/crowdsourcing-development-of-financial-products-a-new-path-to-customer-engagement/d/d-id/1295846</a:t>
            </a:r>
            <a:r>
              <a:rPr lang="en-US" dirty="0" smtClean="0"/>
              <a:t>?</a:t>
            </a:r>
          </a:p>
          <a:p>
            <a:pPr lvl="1"/>
            <a:endParaRPr lang="en-US" dirty="0"/>
          </a:p>
        </p:txBody>
      </p:sp>
      <p:sp>
        <p:nvSpPr>
          <p:cNvPr id="4" name="Title 3"/>
          <p:cNvSpPr>
            <a:spLocks noGrp="1"/>
          </p:cNvSpPr>
          <p:nvPr>
            <p:ph type="title"/>
          </p:nvPr>
        </p:nvSpPr>
        <p:spPr/>
        <p:txBody>
          <a:bodyPr/>
          <a:lstStyle/>
          <a:p>
            <a:r>
              <a:rPr lang="en-US" dirty="0" smtClean="0"/>
              <a:t>Feasibility</a:t>
            </a:r>
            <a:endParaRPr lang="en-US" dirty="0"/>
          </a:p>
        </p:txBody>
      </p:sp>
      <p:sp>
        <p:nvSpPr>
          <p:cNvPr id="6" name="Text Placeholder 5"/>
          <p:cNvSpPr>
            <a:spLocks noGrp="1"/>
          </p:cNvSpPr>
          <p:nvPr>
            <p:ph type="body" sz="quarter" idx="11"/>
          </p:nvPr>
        </p:nvSpPr>
        <p:spPr/>
        <p:txBody>
          <a:bodyPr/>
          <a:lstStyle/>
          <a:p>
            <a:endParaRPr lang="en-US"/>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10</a:t>
            </a:fld>
            <a:endParaRPr lang="en-US" dirty="0"/>
          </a:p>
        </p:txBody>
      </p:sp>
    </p:spTree>
    <p:extLst>
      <p:ext uri="{BB962C8B-B14F-4D97-AF65-F5344CB8AC3E}">
        <p14:creationId xmlns:p14="http://schemas.microsoft.com/office/powerpoint/2010/main" val="605114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Savings and ROI</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11</a:t>
            </a:fld>
            <a:endParaRPr lang="en-US" dirty="0"/>
          </a:p>
        </p:txBody>
      </p:sp>
    </p:spTree>
    <p:extLst>
      <p:ext uri="{BB962C8B-B14F-4D97-AF65-F5344CB8AC3E}">
        <p14:creationId xmlns:p14="http://schemas.microsoft.com/office/powerpoint/2010/main" val="2828353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12</a:t>
            </a:fld>
            <a:endParaRPr lang="en-US" dirty="0"/>
          </a:p>
        </p:txBody>
      </p:sp>
    </p:spTree>
    <p:extLst>
      <p:ext uri="{BB962C8B-B14F-4D97-AF65-F5344CB8AC3E}">
        <p14:creationId xmlns:p14="http://schemas.microsoft.com/office/powerpoint/2010/main" val="1414130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Ideas for expansion</a:t>
            </a:r>
            <a:endParaRPr lang="en-US" dirty="0"/>
          </a:p>
        </p:txBody>
      </p:sp>
      <p:sp>
        <p:nvSpPr>
          <p:cNvPr id="5" name="Content Placeholder 4"/>
          <p:cNvSpPr>
            <a:spLocks noGrp="1"/>
          </p:cNvSpPr>
          <p:nvPr>
            <p:ph idx="1"/>
          </p:nvPr>
        </p:nvSpPr>
        <p:spPr/>
        <p:txBody>
          <a:bodyPr/>
          <a:lstStyle/>
          <a:p>
            <a:r>
              <a:rPr lang="en-US" dirty="0" smtClean="0"/>
              <a:t>Mobile app</a:t>
            </a:r>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13</a:t>
            </a:fld>
            <a:endParaRPr lang="en-US" dirty="0"/>
          </a:p>
        </p:txBody>
      </p:sp>
    </p:spTree>
    <p:extLst>
      <p:ext uri="{BB962C8B-B14F-4D97-AF65-F5344CB8AC3E}">
        <p14:creationId xmlns:p14="http://schemas.microsoft.com/office/powerpoint/2010/main" val="591147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hlinkClick r:id="rId2"/>
              </a:rPr>
              <a:t>https://thefinancialbrand.com/37391/bank-personalization-product-development</a:t>
            </a:r>
            <a:r>
              <a:rPr lang="en-US" dirty="0" smtClean="0">
                <a:hlinkClick r:id="rId2"/>
              </a:rPr>
              <a:t>/</a:t>
            </a:r>
            <a:endParaRPr lang="en-US" dirty="0" smtClean="0"/>
          </a:p>
          <a:p>
            <a:endParaRPr lang="en-US" dirty="0"/>
          </a:p>
        </p:txBody>
      </p:sp>
      <p:sp>
        <p:nvSpPr>
          <p:cNvPr id="3" name="Title 2"/>
          <p:cNvSpPr>
            <a:spLocks noGrp="1"/>
          </p:cNvSpPr>
          <p:nvPr>
            <p:ph type="title"/>
          </p:nvPr>
        </p:nvSpPr>
        <p:spPr/>
        <p:txBody>
          <a:bodyPr/>
          <a:lstStyle/>
          <a:p>
            <a:endParaRPr lang="en-US"/>
          </a:p>
        </p:txBody>
      </p:sp>
      <p:sp>
        <p:nvSpPr>
          <p:cNvPr id="4" name="Text Placeholder 3"/>
          <p:cNvSpPr>
            <a:spLocks noGrp="1"/>
          </p:cNvSpPr>
          <p:nvPr>
            <p:ph type="body" sz="quarter" idx="11"/>
          </p:nvPr>
        </p:nvSpPr>
        <p:spPr/>
        <p:txBody>
          <a:bodyPr/>
          <a:lstStyle/>
          <a:p>
            <a:endParaRPr lang="en-US"/>
          </a:p>
        </p:txBody>
      </p:sp>
      <p:sp>
        <p:nvSpPr>
          <p:cNvPr id="5" name="Slide Number Placeholder 4"/>
          <p:cNvSpPr>
            <a:spLocks noGrp="1"/>
          </p:cNvSpPr>
          <p:nvPr>
            <p:ph type="sldNum" sz="quarter" idx="14"/>
          </p:nvPr>
        </p:nvSpPr>
        <p:spPr/>
        <p:txBody>
          <a:bodyPr/>
          <a:lstStyle/>
          <a:p>
            <a:pPr>
              <a:defRPr/>
            </a:pPr>
            <a:fld id="{E6474CC2-1230-4213-AD1A-4B2FEEABA7A1}" type="slidenum">
              <a:rPr lang="en-US" smtClean="0"/>
              <a:pPr>
                <a:defRPr/>
              </a:pPr>
              <a:t>14</a:t>
            </a:fld>
            <a:endParaRPr lang="en-US" dirty="0"/>
          </a:p>
        </p:txBody>
      </p:sp>
    </p:spTree>
    <p:extLst>
      <p:ext uri="{BB962C8B-B14F-4D97-AF65-F5344CB8AC3E}">
        <p14:creationId xmlns:p14="http://schemas.microsoft.com/office/powerpoint/2010/main" val="605565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spAutoFit/>
          </a:bodyPr>
          <a:lstStyle/>
          <a:p>
            <a:r>
              <a:rPr lang="en-US" b="1" dirty="0" smtClean="0"/>
              <a:t>Things they told us to consider</a:t>
            </a:r>
            <a:endParaRPr lang="en-US" b="1" dirty="0"/>
          </a:p>
        </p:txBody>
      </p:sp>
      <p:sp>
        <p:nvSpPr>
          <p:cNvPr id="3" name="Content Placeholder 2"/>
          <p:cNvSpPr>
            <a:spLocks noGrp="1"/>
          </p:cNvSpPr>
          <p:nvPr>
            <p:ph idx="4294967295"/>
          </p:nvPr>
        </p:nvSpPr>
        <p:spPr>
          <a:xfrm>
            <a:off x="295456" y="1189038"/>
            <a:ext cx="8523288" cy="2704843"/>
          </a:xfrm>
          <a:solidFill>
            <a:srgbClr val="FFFFFE"/>
          </a:solidFill>
        </p:spPr>
        <p:txBody>
          <a:bodyPr anchor="t">
            <a:spAutoFit/>
          </a:bodyPr>
          <a:lstStyle/>
          <a:p>
            <a:pPr marL="0" indent="0">
              <a:spcBef>
                <a:spcPts val="0"/>
              </a:spcBef>
              <a:spcAft>
                <a:spcPts val="500"/>
              </a:spcAft>
              <a:buNone/>
            </a:pPr>
            <a:r>
              <a:rPr lang="en-US" sz="2000" dirty="0" smtClean="0">
                <a:solidFill>
                  <a:srgbClr val="409633"/>
                </a:solidFill>
              </a:rPr>
              <a:t>Welcome to the most up-to-date version of the Fidelity PowerPoint guide. </a:t>
            </a:r>
          </a:p>
          <a:p>
            <a:r>
              <a:rPr lang="en-US" sz="1400" dirty="0"/>
              <a:t>There are several things you should keep in mind when considering solutions for your topic.  </a:t>
            </a:r>
          </a:p>
          <a:p>
            <a:pPr lvl="0"/>
            <a:r>
              <a:rPr lang="en-US" sz="1400" dirty="0"/>
              <a:t>Is your solution is scalable?  What would you recommend as the next steps to take this idea further?  </a:t>
            </a:r>
          </a:p>
          <a:p>
            <a:pPr lvl="0"/>
            <a:r>
              <a:rPr lang="en-US" sz="1400" dirty="0"/>
              <a:t>What are the costs that you would need to consider?  Are there savings that Fidelity could benefit from as a result of this solution?  </a:t>
            </a:r>
          </a:p>
          <a:p>
            <a:pPr lvl="0"/>
            <a:r>
              <a:rPr lang="en-US" sz="1400" dirty="0"/>
              <a:t>Why do you think this is a viable solution?</a:t>
            </a:r>
          </a:p>
          <a:p>
            <a:pPr lvl="0"/>
            <a:r>
              <a:rPr lang="en-US" sz="1400" dirty="0"/>
              <a:t>What is the return on investment for this solution</a:t>
            </a:r>
            <a:r>
              <a:rPr lang="en-US" sz="1400" dirty="0" smtClean="0"/>
              <a:t>?</a:t>
            </a:r>
          </a:p>
          <a:p>
            <a:pPr lvl="0"/>
            <a:r>
              <a:rPr lang="en-US" sz="1400" dirty="0"/>
              <a:t>Presentation should include identified issue, proposed technical solution, recommendations for future plans</a:t>
            </a:r>
          </a:p>
          <a:p>
            <a:pPr lvl="0"/>
            <a:endParaRPr lang="en-US" sz="1400" dirty="0"/>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15</a:t>
            </a:fld>
            <a:endParaRPr lang="en-US" dirty="0"/>
          </a:p>
        </p:txBody>
      </p:sp>
    </p:spTree>
    <p:extLst>
      <p:ext uri="{BB962C8B-B14F-4D97-AF65-F5344CB8AC3E}">
        <p14:creationId xmlns:p14="http://schemas.microsoft.com/office/powerpoint/2010/main" val="27777768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lnSpc>
                <a:spcPct val="100000"/>
              </a:lnSpc>
            </a:pPr>
            <a:r>
              <a:rPr lang="en-US" b="1" dirty="0" smtClean="0"/>
              <a:t>Best Practices and Tips</a:t>
            </a:r>
            <a:r>
              <a:rPr lang="en-US" dirty="0" smtClean="0"/>
              <a:t/>
            </a:r>
            <a:br>
              <a:rPr lang="en-US" dirty="0" smtClean="0"/>
            </a:br>
            <a:r>
              <a:rPr lang="en-US" sz="2000" b="0" dirty="0" smtClean="0">
                <a:solidFill>
                  <a:srgbClr val="409633"/>
                </a:solidFill>
              </a:rPr>
              <a:t>Changing the Confidentiality Label</a:t>
            </a:r>
            <a:endParaRPr lang="en-US" sz="2000" b="0" dirty="0">
              <a:solidFill>
                <a:srgbClr val="409633"/>
              </a:solidFill>
            </a:endParaRPr>
          </a:p>
        </p:txBody>
      </p:sp>
      <p:sp>
        <p:nvSpPr>
          <p:cNvPr id="9" name="Content Placeholder 2"/>
          <p:cNvSpPr>
            <a:spLocks noGrp="1"/>
          </p:cNvSpPr>
          <p:nvPr>
            <p:ph idx="4294967295"/>
          </p:nvPr>
        </p:nvSpPr>
        <p:spPr>
          <a:xfrm>
            <a:off x="295570" y="1190625"/>
            <a:ext cx="4603750" cy="2905924"/>
          </a:xfrm>
          <a:noFill/>
        </p:spPr>
        <p:txBody>
          <a:bodyPr wrap="square">
            <a:spAutoFit/>
          </a:bodyPr>
          <a:lstStyle/>
          <a:p>
            <a:pPr marL="0" indent="0">
              <a:spcBef>
                <a:spcPts val="0"/>
              </a:spcBef>
              <a:spcAft>
                <a:spcPts val="500"/>
              </a:spcAft>
              <a:buNone/>
            </a:pPr>
            <a:r>
              <a:rPr lang="en-US" sz="1800" dirty="0" smtClean="0">
                <a:solidFill>
                  <a:srgbClr val="409633"/>
                </a:solidFill>
              </a:rPr>
              <a:t>How to update the confidentiality label on all of the PPT slides easily and quickly.</a:t>
            </a:r>
          </a:p>
          <a:p>
            <a:pPr marL="233363" indent="-233363">
              <a:spcBef>
                <a:spcPts val="0"/>
              </a:spcBef>
              <a:spcAft>
                <a:spcPts val="500"/>
              </a:spcAft>
              <a:buFont typeface="+mj-lt"/>
              <a:buAutoNum type="arabicPeriod"/>
            </a:pPr>
            <a:r>
              <a:rPr lang="en-US" sz="1400" dirty="0"/>
              <a:t>Go to the “View” tab at the top of your PPT window.</a:t>
            </a:r>
          </a:p>
          <a:p>
            <a:pPr marL="233363" indent="-233363">
              <a:spcBef>
                <a:spcPts val="0"/>
              </a:spcBef>
              <a:spcAft>
                <a:spcPts val="500"/>
              </a:spcAft>
              <a:buFont typeface="+mj-lt"/>
              <a:buAutoNum type="arabicPeriod"/>
            </a:pPr>
            <a:r>
              <a:rPr lang="en-US" sz="1400" dirty="0"/>
              <a:t>Select the “Slide Master” option.</a:t>
            </a:r>
          </a:p>
          <a:p>
            <a:pPr marL="233363" indent="-233363">
              <a:spcBef>
                <a:spcPts val="0"/>
              </a:spcBef>
              <a:spcAft>
                <a:spcPts val="500"/>
              </a:spcAft>
              <a:buFont typeface="+mj-lt"/>
              <a:buAutoNum type="arabicPeriod"/>
            </a:pPr>
            <a:r>
              <a:rPr lang="en-US" sz="1400" dirty="0"/>
              <a:t>Click on the slide that has the “1” next to it.</a:t>
            </a:r>
          </a:p>
          <a:p>
            <a:pPr marL="233363" indent="-233363">
              <a:spcBef>
                <a:spcPts val="0"/>
              </a:spcBef>
              <a:spcAft>
                <a:spcPts val="500"/>
              </a:spcAft>
              <a:buFont typeface="+mj-lt"/>
              <a:buAutoNum type="arabicPeriod"/>
            </a:pPr>
            <a:r>
              <a:rPr lang="en-US" sz="1400" dirty="0"/>
              <a:t>Type the new Confidentiality information into the box that says “Confidentiality Label Here.” </a:t>
            </a:r>
            <a:r>
              <a:rPr lang="en-US" sz="1400" dirty="0">
                <a:hlinkClick r:id="rId2"/>
              </a:rPr>
              <a:t>Click here</a:t>
            </a:r>
            <a:r>
              <a:rPr lang="en-US" sz="1400" dirty="0"/>
              <a:t> for guidelines on SP</a:t>
            </a:r>
            <a:r>
              <a:rPr lang="en-US" sz="1400" baseline="-25000" dirty="0"/>
              <a:t>2</a:t>
            </a:r>
            <a:r>
              <a:rPr lang="en-US" sz="1400" dirty="0"/>
              <a:t>I information labels.</a:t>
            </a:r>
          </a:p>
          <a:p>
            <a:pPr marL="233363" indent="-233363">
              <a:spcBef>
                <a:spcPts val="0"/>
              </a:spcBef>
              <a:spcAft>
                <a:spcPts val="500"/>
              </a:spcAft>
              <a:buFont typeface="+mj-lt"/>
              <a:buAutoNum type="arabicPeriod"/>
            </a:pPr>
            <a:r>
              <a:rPr lang="en-US" sz="1400" b="1" cap="all" dirty="0">
                <a:solidFill>
                  <a:schemeClr val="accent4"/>
                </a:solidFill>
              </a:rPr>
              <a:t>Note</a:t>
            </a:r>
            <a:r>
              <a:rPr lang="en-US" sz="1400" b="1" dirty="0">
                <a:solidFill>
                  <a:schemeClr val="accent4"/>
                </a:solidFill>
              </a:rPr>
              <a:t>: </a:t>
            </a:r>
            <a:r>
              <a:rPr lang="en-US" sz="1400" dirty="0"/>
              <a:t>the Main Title slide will not carry over this edit. It will need to inserted separately from the other slides. </a:t>
            </a:r>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16</a:t>
            </a:fld>
            <a:endParaRPr lang="en-US" dirty="0"/>
          </a:p>
        </p:txBody>
      </p:sp>
      <p:pic>
        <p:nvPicPr>
          <p:cNvPr id="7" name="Picture 6"/>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153238" y="1149394"/>
            <a:ext cx="3665506" cy="3412446"/>
          </a:xfrm>
          <a:prstGeom prst="rect">
            <a:avLst/>
          </a:prstGeom>
        </p:spPr>
      </p:pic>
      <p:sp>
        <p:nvSpPr>
          <p:cNvPr id="8" name="Freeform 7"/>
          <p:cNvSpPr/>
          <p:nvPr/>
        </p:nvSpPr>
        <p:spPr>
          <a:xfrm>
            <a:off x="5153238" y="1149394"/>
            <a:ext cx="3665506" cy="3412446"/>
          </a:xfrm>
          <a:custGeom>
            <a:avLst/>
            <a:gdLst>
              <a:gd name="connsiteX0" fmla="*/ 2017036 w 3665506"/>
              <a:gd name="connsiteY0" fmla="*/ 3147563 h 3412446"/>
              <a:gd name="connsiteX1" fmla="*/ 2017036 w 3665506"/>
              <a:gd name="connsiteY1" fmla="*/ 3309834 h 3412446"/>
              <a:gd name="connsiteX2" fmla="*/ 2965075 w 3665506"/>
              <a:gd name="connsiteY2" fmla="*/ 3309834 h 3412446"/>
              <a:gd name="connsiteX3" fmla="*/ 2965075 w 3665506"/>
              <a:gd name="connsiteY3" fmla="*/ 3147563 h 3412446"/>
              <a:gd name="connsiteX4" fmla="*/ 50800 w 3665506"/>
              <a:gd name="connsiteY4" fmla="*/ 603206 h 3412446"/>
              <a:gd name="connsiteX5" fmla="*/ 50800 w 3665506"/>
              <a:gd name="connsiteY5" fmla="*/ 1098506 h 3412446"/>
              <a:gd name="connsiteX6" fmla="*/ 955462 w 3665506"/>
              <a:gd name="connsiteY6" fmla="*/ 1098506 h 3412446"/>
              <a:gd name="connsiteX7" fmla="*/ 955462 w 3665506"/>
              <a:gd name="connsiteY7" fmla="*/ 603206 h 3412446"/>
              <a:gd name="connsiteX8" fmla="*/ 0 w 3665506"/>
              <a:gd name="connsiteY8" fmla="*/ 0 h 3412446"/>
              <a:gd name="connsiteX9" fmla="*/ 3665506 w 3665506"/>
              <a:gd name="connsiteY9" fmla="*/ 0 h 3412446"/>
              <a:gd name="connsiteX10" fmla="*/ 3665506 w 3665506"/>
              <a:gd name="connsiteY10" fmla="*/ 3412446 h 3412446"/>
              <a:gd name="connsiteX11" fmla="*/ 0 w 3665506"/>
              <a:gd name="connsiteY11" fmla="*/ 3412446 h 3412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65506" h="3412446">
                <a:moveTo>
                  <a:pt x="2017036" y="3147563"/>
                </a:moveTo>
                <a:lnTo>
                  <a:pt x="2017036" y="3309834"/>
                </a:lnTo>
                <a:lnTo>
                  <a:pt x="2965075" y="3309834"/>
                </a:lnTo>
                <a:lnTo>
                  <a:pt x="2965075" y="3147563"/>
                </a:lnTo>
                <a:close/>
                <a:moveTo>
                  <a:pt x="50800" y="603206"/>
                </a:moveTo>
                <a:lnTo>
                  <a:pt x="50800" y="1098506"/>
                </a:lnTo>
                <a:lnTo>
                  <a:pt x="955462" y="1098506"/>
                </a:lnTo>
                <a:lnTo>
                  <a:pt x="955462" y="603206"/>
                </a:lnTo>
                <a:close/>
                <a:moveTo>
                  <a:pt x="0" y="0"/>
                </a:moveTo>
                <a:lnTo>
                  <a:pt x="3665506" y="0"/>
                </a:lnTo>
                <a:lnTo>
                  <a:pt x="3665506" y="3412446"/>
                </a:lnTo>
                <a:lnTo>
                  <a:pt x="0" y="3412446"/>
                </a:lnTo>
                <a:close/>
              </a:path>
            </a:pathLst>
          </a:custGeom>
          <a:solidFill>
            <a:schemeClr val="tx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Tree>
    <p:extLst>
      <p:ext uri="{BB962C8B-B14F-4D97-AF65-F5344CB8AC3E}">
        <p14:creationId xmlns:p14="http://schemas.microsoft.com/office/powerpoint/2010/main" val="17228453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lnSpc>
                <a:spcPct val="100000"/>
              </a:lnSpc>
            </a:pPr>
            <a:r>
              <a:rPr lang="en-US" b="1" dirty="0" smtClean="0"/>
              <a:t>Title text is 24pt Arial bold</a:t>
            </a:r>
            <a:r>
              <a:rPr lang="en-US" dirty="0" smtClean="0"/>
              <a:t/>
            </a:r>
            <a:br>
              <a:rPr lang="en-US" dirty="0" smtClean="0"/>
            </a:br>
            <a:r>
              <a:rPr lang="en-US" sz="2000" b="0" dirty="0" smtClean="0">
                <a:solidFill>
                  <a:srgbClr val="409633"/>
                </a:solidFill>
              </a:rPr>
              <a:t>Subtitle text is 20pt Arial</a:t>
            </a:r>
            <a:endParaRPr lang="en-US" sz="2000" b="0" dirty="0">
              <a:solidFill>
                <a:srgbClr val="409633"/>
              </a:solidFill>
            </a:endParaRPr>
          </a:p>
        </p:txBody>
      </p:sp>
      <p:sp>
        <p:nvSpPr>
          <p:cNvPr id="3" name="Content Placeholder 2"/>
          <p:cNvSpPr>
            <a:spLocks noGrp="1"/>
          </p:cNvSpPr>
          <p:nvPr>
            <p:ph idx="4294967295"/>
          </p:nvPr>
        </p:nvSpPr>
        <p:spPr>
          <a:xfrm>
            <a:off x="295456" y="1189038"/>
            <a:ext cx="8523288" cy="1550987"/>
          </a:xfrm>
        </p:spPr>
        <p:txBody>
          <a:bodyPr>
            <a:spAutoFit/>
          </a:bodyPr>
          <a:lstStyle/>
          <a:p>
            <a:r>
              <a:rPr lang="en-US" sz="1800" dirty="0" smtClean="0"/>
              <a:t>First line is Arial 18pt</a:t>
            </a:r>
          </a:p>
          <a:p>
            <a:pPr lvl="1"/>
            <a:r>
              <a:rPr lang="en-US" dirty="0" smtClean="0"/>
              <a:t>Second line is Arial 16pt</a:t>
            </a:r>
          </a:p>
          <a:p>
            <a:pPr lvl="2"/>
            <a:r>
              <a:rPr lang="en-US" dirty="0" smtClean="0"/>
              <a:t>Third line is Arial 14pt</a:t>
            </a:r>
          </a:p>
          <a:p>
            <a:pPr lvl="3"/>
            <a:r>
              <a:rPr lang="en-US" dirty="0" smtClean="0"/>
              <a:t>Fourth line is Arial 12pt</a:t>
            </a:r>
          </a:p>
          <a:p>
            <a:pPr lvl="3"/>
            <a:endParaRPr lang="en-US" sz="1100" dirty="0" smtClean="0"/>
          </a:p>
          <a:p>
            <a:pPr lvl="3"/>
            <a:endParaRPr lang="en-US" sz="1100" dirty="0"/>
          </a:p>
        </p:txBody>
      </p:sp>
      <p:sp>
        <p:nvSpPr>
          <p:cNvPr id="6" name="TextBox 5"/>
          <p:cNvSpPr txBox="1"/>
          <p:nvPr/>
        </p:nvSpPr>
        <p:spPr>
          <a:xfrm>
            <a:off x="330200" y="5512741"/>
            <a:ext cx="914400" cy="1016000"/>
          </a:xfrm>
          <a:prstGeom prst="rect">
            <a:avLst/>
          </a:prstGeom>
          <a:noFill/>
        </p:spPr>
        <p:txBody>
          <a:bodyPr wrap="none" rtlCol="0">
            <a:noAutofit/>
          </a:bodyPr>
          <a:lstStyle/>
          <a:p>
            <a:endParaRPr lang="en-US" sz="1400" dirty="0" smtClean="0"/>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17</a:t>
            </a:fld>
            <a:endParaRPr lang="en-US" dirty="0"/>
          </a:p>
        </p:txBody>
      </p:sp>
    </p:spTree>
    <p:extLst>
      <p:ext uri="{BB962C8B-B14F-4D97-AF65-F5344CB8AC3E}">
        <p14:creationId xmlns:p14="http://schemas.microsoft.com/office/powerpoint/2010/main" val="37706227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2 </a:t>
            </a:r>
            <a:r>
              <a:rPr lang="en-US" dirty="0"/>
              <a:t>Categories</a:t>
            </a:r>
          </a:p>
        </p:txBody>
      </p:sp>
      <p:sp>
        <p:nvSpPr>
          <p:cNvPr id="6" name="Content Placeholder 5"/>
          <p:cNvSpPr>
            <a:spLocks noGrp="1"/>
          </p:cNvSpPr>
          <p:nvPr>
            <p:ph idx="1"/>
          </p:nvPr>
        </p:nvSpPr>
        <p:spPr/>
        <p:txBody>
          <a:bodyPr/>
          <a:lstStyle/>
          <a:p>
            <a:pPr marL="0" lvl="0" indent="0">
              <a:buNone/>
            </a:pPr>
            <a:r>
              <a:rPr lang="en-US" b="1" dirty="0">
                <a:solidFill>
                  <a:srgbClr val="4D4D4D"/>
                </a:solidFill>
              </a:rPr>
              <a:t>First line is Arial 18pt</a:t>
            </a:r>
          </a:p>
          <a:p>
            <a:pPr marL="165100" lvl="1" indent="-165100">
              <a:buFont typeface="Arial" charset="0"/>
              <a:buChar char="•"/>
            </a:pPr>
            <a:r>
              <a:rPr lang="en-US" dirty="0">
                <a:solidFill>
                  <a:srgbClr val="4D4D4D"/>
                </a:solidFill>
              </a:rPr>
              <a:t>Second line is Arial 16pt</a:t>
            </a:r>
          </a:p>
          <a:p>
            <a:pPr lvl="1"/>
            <a:r>
              <a:rPr lang="en-US" sz="1400" dirty="0">
                <a:solidFill>
                  <a:srgbClr val="000000">
                    <a:lumMod val="75000"/>
                    <a:lumOff val="25000"/>
                  </a:srgbClr>
                </a:solidFill>
              </a:rPr>
              <a:t>Second line is Arial 14pt</a:t>
            </a:r>
          </a:p>
          <a:p>
            <a:endParaRPr lang="en-US" dirty="0"/>
          </a:p>
        </p:txBody>
      </p:sp>
      <p:sp>
        <p:nvSpPr>
          <p:cNvPr id="7" name="Content Placeholder 6"/>
          <p:cNvSpPr>
            <a:spLocks noGrp="1"/>
          </p:cNvSpPr>
          <p:nvPr>
            <p:ph idx="10"/>
          </p:nvPr>
        </p:nvSpPr>
        <p:spPr/>
        <p:txBody>
          <a:bodyPr/>
          <a:lstStyle/>
          <a:p>
            <a:pPr marL="0" lvl="0" indent="0">
              <a:buNone/>
            </a:pPr>
            <a:r>
              <a:rPr lang="en-US" b="1" dirty="0">
                <a:solidFill>
                  <a:srgbClr val="4D4D4D"/>
                </a:solidFill>
              </a:rPr>
              <a:t>First line is Arial 18pt</a:t>
            </a:r>
          </a:p>
          <a:p>
            <a:pPr marL="165100" lvl="1" indent="-165100">
              <a:buFont typeface="Arial" charset="0"/>
              <a:buChar char="•"/>
            </a:pPr>
            <a:r>
              <a:rPr lang="en-US" dirty="0">
                <a:solidFill>
                  <a:srgbClr val="4D4D4D"/>
                </a:solidFill>
              </a:rPr>
              <a:t>Second line is Arial 16pt</a:t>
            </a:r>
          </a:p>
          <a:p>
            <a:pPr lvl="1"/>
            <a:r>
              <a:rPr lang="en-US" sz="1400" dirty="0">
                <a:solidFill>
                  <a:srgbClr val="000000">
                    <a:lumMod val="75000"/>
                    <a:lumOff val="25000"/>
                  </a:srgbClr>
                </a:solidFill>
              </a:rPr>
              <a:t>Second line is Arial 14pt</a:t>
            </a:r>
          </a:p>
          <a:p>
            <a:endParaRPr lang="en-US" dirty="0"/>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18</a:t>
            </a:fld>
            <a:endParaRPr lang="en-US" dirty="0"/>
          </a:p>
        </p:txBody>
      </p:sp>
    </p:spTree>
    <p:extLst>
      <p:ext uri="{BB962C8B-B14F-4D97-AF65-F5344CB8AC3E}">
        <p14:creationId xmlns:p14="http://schemas.microsoft.com/office/powerpoint/2010/main" val="434123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spAutoFit/>
          </a:bodyPr>
          <a:lstStyle/>
          <a:p>
            <a:r>
              <a:rPr lang="en-US" b="1" dirty="0" smtClean="0"/>
              <a:t>3 Categories</a:t>
            </a:r>
            <a:endParaRPr lang="en-US" b="1" dirty="0"/>
          </a:p>
        </p:txBody>
      </p:sp>
      <p:sp>
        <p:nvSpPr>
          <p:cNvPr id="6" name="TextBox 5"/>
          <p:cNvSpPr txBox="1"/>
          <p:nvPr/>
        </p:nvSpPr>
        <p:spPr>
          <a:xfrm>
            <a:off x="295570" y="1053511"/>
            <a:ext cx="2651760" cy="923330"/>
          </a:xfrm>
          <a:prstGeom prst="rect">
            <a:avLst/>
          </a:prstGeom>
          <a:noFill/>
        </p:spPr>
        <p:txBody>
          <a:bodyPr wrap="square" rtlCol="0">
            <a:spAutoFit/>
          </a:bodyPr>
          <a:lstStyle/>
          <a:p>
            <a:pPr lvl="0">
              <a:spcBef>
                <a:spcPct val="20000"/>
              </a:spcBef>
            </a:pPr>
            <a:r>
              <a:rPr lang="en-US" b="1" dirty="0">
                <a:solidFill>
                  <a:srgbClr val="4D4D4D"/>
                </a:solidFill>
                <a:latin typeface="Arial" panose="020B0604020202020204" pitchFamily="34" charset="0"/>
                <a:cs typeface="Arial" panose="020B0604020202020204" pitchFamily="34" charset="0"/>
              </a:rPr>
              <a:t>First line is Arial 18pt</a:t>
            </a:r>
          </a:p>
          <a:p>
            <a:pPr marL="165100" lvl="1" indent="-165100">
              <a:spcBef>
                <a:spcPct val="20000"/>
              </a:spcBef>
              <a:buFont typeface="Arial" charset="0"/>
              <a:buChar char="•"/>
            </a:pPr>
            <a:r>
              <a:rPr lang="en-US" sz="1600" dirty="0">
                <a:solidFill>
                  <a:srgbClr val="4D4D4D"/>
                </a:solidFill>
                <a:latin typeface="Arial" panose="020B0604020202020204" pitchFamily="34" charset="0"/>
                <a:cs typeface="Arial" panose="020B0604020202020204" pitchFamily="34" charset="0"/>
              </a:rPr>
              <a:t>Second line is Arial 16pt</a:t>
            </a:r>
          </a:p>
          <a:p>
            <a:pPr lvl="1" indent="-220663">
              <a:spcBef>
                <a:spcPct val="20000"/>
              </a:spcBef>
              <a:buFont typeface="Arial" panose="020B0604020202020204" pitchFamily="34" charset="0"/>
              <a:buChar char="–"/>
            </a:pPr>
            <a:r>
              <a:rPr lang="en-US" sz="1400" dirty="0">
                <a:solidFill>
                  <a:srgbClr val="000000">
                    <a:lumMod val="75000"/>
                    <a:lumOff val="25000"/>
                  </a:srgbClr>
                </a:solidFill>
                <a:latin typeface="Arial" panose="020B0604020202020204" pitchFamily="34" charset="0"/>
                <a:cs typeface="Arial" panose="020B0604020202020204" pitchFamily="34" charset="0"/>
              </a:rPr>
              <a:t>Second line is Arial </a:t>
            </a:r>
            <a:r>
              <a:rPr lang="en-US" sz="1400" dirty="0" smtClean="0">
                <a:solidFill>
                  <a:srgbClr val="000000">
                    <a:lumMod val="75000"/>
                    <a:lumOff val="25000"/>
                  </a:srgbClr>
                </a:solidFill>
                <a:latin typeface="Arial" panose="020B0604020202020204" pitchFamily="34" charset="0"/>
                <a:cs typeface="Arial" panose="020B0604020202020204" pitchFamily="34" charset="0"/>
              </a:rPr>
              <a:t>14pt</a:t>
            </a:r>
            <a:endParaRPr lang="en-US" sz="1400" dirty="0">
              <a:solidFill>
                <a:srgbClr val="000000">
                  <a:lumMod val="75000"/>
                  <a:lumOff val="25000"/>
                </a:srgbClr>
              </a:solidFill>
              <a:latin typeface="Arial" panose="020B0604020202020204" pitchFamily="34" charset="0"/>
              <a:cs typeface="Arial" panose="020B0604020202020204" pitchFamily="34" charset="0"/>
            </a:endParaRPr>
          </a:p>
        </p:txBody>
      </p:sp>
      <p:cxnSp>
        <p:nvCxnSpPr>
          <p:cNvPr id="5" name="Straight Connector 4"/>
          <p:cNvCxnSpPr/>
          <p:nvPr/>
        </p:nvCxnSpPr>
        <p:spPr>
          <a:xfrm>
            <a:off x="2959100" y="1143000"/>
            <a:ext cx="0" cy="3733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91200" y="1143000"/>
            <a:ext cx="0" cy="3733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48000" y="1053511"/>
            <a:ext cx="2651760" cy="923330"/>
          </a:xfrm>
          <a:prstGeom prst="rect">
            <a:avLst/>
          </a:prstGeom>
          <a:noFill/>
        </p:spPr>
        <p:txBody>
          <a:bodyPr wrap="square" rtlCol="0">
            <a:spAutoFit/>
          </a:bodyPr>
          <a:lstStyle/>
          <a:p>
            <a:pPr lvl="0">
              <a:spcBef>
                <a:spcPct val="20000"/>
              </a:spcBef>
            </a:pPr>
            <a:r>
              <a:rPr lang="en-US" b="1" dirty="0">
                <a:solidFill>
                  <a:srgbClr val="4D4D4D"/>
                </a:solidFill>
                <a:latin typeface="Arial" panose="020B0604020202020204" pitchFamily="34" charset="0"/>
                <a:cs typeface="Arial" panose="020B0604020202020204" pitchFamily="34" charset="0"/>
              </a:rPr>
              <a:t>First line is Arial 18pt</a:t>
            </a:r>
          </a:p>
          <a:p>
            <a:pPr marL="165100" lvl="1" indent="-165100">
              <a:spcBef>
                <a:spcPct val="20000"/>
              </a:spcBef>
              <a:buFont typeface="Arial" charset="0"/>
              <a:buChar char="•"/>
            </a:pPr>
            <a:r>
              <a:rPr lang="en-US" sz="1600" dirty="0">
                <a:solidFill>
                  <a:srgbClr val="4D4D4D"/>
                </a:solidFill>
                <a:latin typeface="Arial" panose="020B0604020202020204" pitchFamily="34" charset="0"/>
                <a:cs typeface="Arial" panose="020B0604020202020204" pitchFamily="34" charset="0"/>
              </a:rPr>
              <a:t>Second line is Arial 16pt</a:t>
            </a:r>
          </a:p>
          <a:p>
            <a:pPr lvl="1" indent="-220663">
              <a:spcBef>
                <a:spcPct val="20000"/>
              </a:spcBef>
              <a:buFont typeface="Arial" panose="020B0604020202020204" pitchFamily="34" charset="0"/>
              <a:buChar char="–"/>
            </a:pPr>
            <a:r>
              <a:rPr lang="en-US" sz="1400" dirty="0">
                <a:solidFill>
                  <a:srgbClr val="000000">
                    <a:lumMod val="75000"/>
                    <a:lumOff val="25000"/>
                  </a:srgbClr>
                </a:solidFill>
                <a:latin typeface="Arial" panose="020B0604020202020204" pitchFamily="34" charset="0"/>
                <a:cs typeface="Arial" panose="020B0604020202020204" pitchFamily="34" charset="0"/>
              </a:rPr>
              <a:t>Second line is Arial </a:t>
            </a:r>
            <a:r>
              <a:rPr lang="en-US" sz="1400" dirty="0" smtClean="0">
                <a:solidFill>
                  <a:srgbClr val="000000">
                    <a:lumMod val="75000"/>
                    <a:lumOff val="25000"/>
                  </a:srgbClr>
                </a:solidFill>
                <a:latin typeface="Arial" panose="020B0604020202020204" pitchFamily="34" charset="0"/>
                <a:cs typeface="Arial" panose="020B0604020202020204" pitchFamily="34" charset="0"/>
              </a:rPr>
              <a:t>14pt</a:t>
            </a:r>
            <a:endParaRPr lang="en-US" sz="1400" dirty="0">
              <a:solidFill>
                <a:srgbClr val="000000">
                  <a:lumMod val="75000"/>
                  <a:lumOff val="25000"/>
                </a:srgbClr>
              </a:solidFill>
              <a:latin typeface="Arial" panose="020B0604020202020204" pitchFamily="34" charset="0"/>
              <a:cs typeface="Arial" panose="020B0604020202020204" pitchFamily="34" charset="0"/>
            </a:endParaRPr>
          </a:p>
        </p:txBody>
      </p:sp>
      <p:sp>
        <p:nvSpPr>
          <p:cNvPr id="14" name="TextBox 13"/>
          <p:cNvSpPr txBox="1"/>
          <p:nvPr/>
        </p:nvSpPr>
        <p:spPr>
          <a:xfrm>
            <a:off x="5880100" y="1053511"/>
            <a:ext cx="2651760" cy="923330"/>
          </a:xfrm>
          <a:prstGeom prst="rect">
            <a:avLst/>
          </a:prstGeom>
          <a:noFill/>
        </p:spPr>
        <p:txBody>
          <a:bodyPr wrap="square" rtlCol="0">
            <a:spAutoFit/>
          </a:bodyPr>
          <a:lstStyle/>
          <a:p>
            <a:pPr lvl="0">
              <a:spcBef>
                <a:spcPct val="20000"/>
              </a:spcBef>
            </a:pPr>
            <a:r>
              <a:rPr lang="en-US" b="1" dirty="0">
                <a:solidFill>
                  <a:srgbClr val="4D4D4D"/>
                </a:solidFill>
                <a:latin typeface="Arial" panose="020B0604020202020204" pitchFamily="34" charset="0"/>
                <a:cs typeface="Arial" panose="020B0604020202020204" pitchFamily="34" charset="0"/>
              </a:rPr>
              <a:t>First line is Arial 18pt</a:t>
            </a:r>
          </a:p>
          <a:p>
            <a:pPr marL="165100" lvl="1" indent="-165100">
              <a:spcBef>
                <a:spcPct val="20000"/>
              </a:spcBef>
              <a:buFont typeface="Arial" charset="0"/>
              <a:buChar char="•"/>
            </a:pPr>
            <a:r>
              <a:rPr lang="en-US" sz="1600" dirty="0">
                <a:solidFill>
                  <a:srgbClr val="4D4D4D"/>
                </a:solidFill>
                <a:latin typeface="Arial" panose="020B0604020202020204" pitchFamily="34" charset="0"/>
                <a:cs typeface="Arial" panose="020B0604020202020204" pitchFamily="34" charset="0"/>
              </a:rPr>
              <a:t>Second line is Arial 16pt</a:t>
            </a:r>
          </a:p>
          <a:p>
            <a:pPr lvl="1" indent="-220663">
              <a:spcBef>
                <a:spcPct val="20000"/>
              </a:spcBef>
              <a:buFont typeface="Arial" panose="020B0604020202020204" pitchFamily="34" charset="0"/>
              <a:buChar char="–"/>
            </a:pPr>
            <a:r>
              <a:rPr lang="en-US" sz="1400" dirty="0">
                <a:solidFill>
                  <a:srgbClr val="000000">
                    <a:lumMod val="75000"/>
                    <a:lumOff val="25000"/>
                  </a:srgbClr>
                </a:solidFill>
                <a:latin typeface="Arial" panose="020B0604020202020204" pitchFamily="34" charset="0"/>
                <a:cs typeface="Arial" panose="020B0604020202020204" pitchFamily="34" charset="0"/>
              </a:rPr>
              <a:t>Second line is Arial </a:t>
            </a:r>
            <a:r>
              <a:rPr lang="en-US" sz="1400" dirty="0" smtClean="0">
                <a:solidFill>
                  <a:srgbClr val="000000">
                    <a:lumMod val="75000"/>
                    <a:lumOff val="25000"/>
                  </a:srgbClr>
                </a:solidFill>
                <a:latin typeface="Arial" panose="020B0604020202020204" pitchFamily="34" charset="0"/>
                <a:cs typeface="Arial" panose="020B0604020202020204" pitchFamily="34" charset="0"/>
              </a:rPr>
              <a:t>14pt</a:t>
            </a:r>
            <a:endParaRPr lang="en-US" sz="1400" dirty="0">
              <a:solidFill>
                <a:srgbClr val="000000">
                  <a:lumMod val="75000"/>
                  <a:lumOff val="25000"/>
                </a:srgbClr>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4"/>
          </p:nvPr>
        </p:nvSpPr>
        <p:spPr/>
        <p:txBody>
          <a:bodyPr/>
          <a:lstStyle/>
          <a:p>
            <a:pPr>
              <a:defRPr/>
            </a:pPr>
            <a:fld id="{E6474CC2-1230-4213-AD1A-4B2FEEABA7A1}" type="slidenum">
              <a:rPr lang="en-US" smtClean="0"/>
              <a:pPr>
                <a:defRPr/>
              </a:pPr>
              <a:t>19</a:t>
            </a:fld>
            <a:endParaRPr lang="en-US" dirty="0"/>
          </a:p>
        </p:txBody>
      </p:sp>
    </p:spTree>
    <p:extLst>
      <p:ext uri="{BB962C8B-B14F-4D97-AF65-F5344CB8AC3E}">
        <p14:creationId xmlns:p14="http://schemas.microsoft.com/office/powerpoint/2010/main" val="21405969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Since 1970 … </a:t>
            </a:r>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2</a:t>
            </a:fld>
            <a:endParaRPr lang="en-US" dirty="0"/>
          </a:p>
        </p:txBody>
      </p:sp>
      <p:pic>
        <p:nvPicPr>
          <p:cNvPr id="2050" name="Picture 2" descr="Image result for car clip art">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3405" y="986658"/>
            <a:ext cx="1566769" cy="83023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2761486" y="1047832"/>
            <a:ext cx="1048513" cy="707886"/>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4000" dirty="0" smtClean="0">
                <a:solidFill>
                  <a:srgbClr val="379533"/>
                </a:solidFill>
              </a:rPr>
              <a:t>140</a:t>
            </a:r>
            <a:endParaRPr lang="en-US" dirty="0"/>
          </a:p>
        </p:txBody>
      </p:sp>
      <p:sp>
        <p:nvSpPr>
          <p:cNvPr id="8" name="Title 1"/>
          <p:cNvSpPr txBox="1">
            <a:spLocks/>
          </p:cNvSpPr>
          <p:nvPr/>
        </p:nvSpPr>
        <p:spPr>
          <a:xfrm>
            <a:off x="6297996" y="1047831"/>
            <a:ext cx="1168775" cy="707886"/>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4000" dirty="0" smtClean="0">
                <a:solidFill>
                  <a:srgbClr val="379533"/>
                </a:solidFill>
              </a:rPr>
              <a:t>270</a:t>
            </a:r>
            <a:endParaRPr lang="en-US" dirty="0"/>
          </a:p>
        </p:txBody>
      </p:sp>
      <p:pic>
        <p:nvPicPr>
          <p:cNvPr id="2052" name="Picture 4" descr="C:\Users\a604266\Desktop\InternProject\ImagesPPT\tv-clipart-television10.png">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9155" y="1724763"/>
            <a:ext cx="1915270" cy="1436453"/>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3023614" y="2205714"/>
            <a:ext cx="524256" cy="707886"/>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4000" dirty="0">
                <a:solidFill>
                  <a:srgbClr val="379533"/>
                </a:solidFill>
              </a:rPr>
              <a:t>5</a:t>
            </a:r>
            <a:endParaRPr lang="en-US" dirty="0"/>
          </a:p>
        </p:txBody>
      </p:sp>
      <p:sp>
        <p:nvSpPr>
          <p:cNvPr id="12" name="Title 1"/>
          <p:cNvSpPr txBox="1">
            <a:spLocks/>
          </p:cNvSpPr>
          <p:nvPr/>
        </p:nvSpPr>
        <p:spPr>
          <a:xfrm>
            <a:off x="6086855" y="2089045"/>
            <a:ext cx="1591056" cy="707886"/>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4000" dirty="0" smtClean="0">
                <a:solidFill>
                  <a:srgbClr val="379533"/>
                </a:solidFill>
              </a:rPr>
              <a:t>&gt;200</a:t>
            </a:r>
            <a:endParaRPr lang="en-US" dirty="0"/>
          </a:p>
        </p:txBody>
      </p:sp>
      <p:pic>
        <p:nvPicPr>
          <p:cNvPr id="2054" name="Picture 6" descr="http://www.culinaryschools.org/clipart/beer/beer-bottles-case.gif">
            <a:hlinkClick r:id="rId7"/>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40993" y="3239019"/>
            <a:ext cx="891595" cy="1377435"/>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p:cNvSpPr txBox="1">
            <a:spLocks/>
          </p:cNvSpPr>
          <p:nvPr/>
        </p:nvSpPr>
        <p:spPr>
          <a:xfrm>
            <a:off x="2581655" y="3573793"/>
            <a:ext cx="1965961" cy="707886"/>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4000" dirty="0" smtClean="0">
                <a:solidFill>
                  <a:srgbClr val="379533"/>
                </a:solidFill>
              </a:rPr>
              <a:t>&gt;3,000</a:t>
            </a:r>
            <a:endParaRPr lang="en-US" dirty="0"/>
          </a:p>
        </p:txBody>
      </p:sp>
      <p:pic>
        <p:nvPicPr>
          <p:cNvPr id="2058" name="Picture 10" descr="Water bottle clip art tumundografic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23346" y="3216921"/>
            <a:ext cx="1377435" cy="1377435"/>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
          <p:cNvSpPr txBox="1">
            <a:spLocks/>
          </p:cNvSpPr>
          <p:nvPr/>
        </p:nvSpPr>
        <p:spPr>
          <a:xfrm>
            <a:off x="6267796" y="3551696"/>
            <a:ext cx="1229173" cy="707886"/>
          </a:xfrm>
          <a:prstGeom prst="rect">
            <a:avLst/>
          </a:prstGeom>
        </p:spPr>
        <p:txBody>
          <a:bodyPr vert="horz" wrap="square"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4000" dirty="0" smtClean="0">
                <a:solidFill>
                  <a:srgbClr val="379533"/>
                </a:solidFill>
              </a:rPr>
              <a:t>&gt;50</a:t>
            </a:r>
            <a:endParaRPr lang="en-US" dirty="0"/>
          </a:p>
        </p:txBody>
      </p:sp>
      <p:sp>
        <p:nvSpPr>
          <p:cNvPr id="6" name="Right Arrow 5"/>
          <p:cNvSpPr/>
          <p:nvPr/>
        </p:nvSpPr>
        <p:spPr>
          <a:xfrm>
            <a:off x="4059664" y="2266017"/>
            <a:ext cx="1752401" cy="353943"/>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9" name="Right Arrow 18"/>
          <p:cNvSpPr/>
          <p:nvPr/>
        </p:nvSpPr>
        <p:spPr>
          <a:xfrm>
            <a:off x="4062913" y="1224803"/>
            <a:ext cx="1752401" cy="353943"/>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Tree>
    <p:extLst>
      <p:ext uri="{BB962C8B-B14F-4D97-AF65-F5344CB8AC3E}">
        <p14:creationId xmlns:p14="http://schemas.microsoft.com/office/powerpoint/2010/main" val="3792318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20704" y="1602452"/>
            <a:ext cx="72992" cy="2310121"/>
            <a:chOff x="0" y="0"/>
            <a:chExt cx="9144000" cy="5155044"/>
          </a:xfrm>
        </p:grpSpPr>
        <p:sp>
          <p:nvSpPr>
            <p:cNvPr id="9" name="Rectangle 8"/>
            <p:cNvSpPr/>
            <p:nvPr userDrawn="1"/>
          </p:nvSpPr>
          <p:spPr>
            <a:xfrm>
              <a:off x="0" y="0"/>
              <a:ext cx="9144000" cy="4364184"/>
            </a:xfrm>
            <a:prstGeom prst="rect">
              <a:avLst/>
            </a:prstGeom>
            <a:solidFill>
              <a:srgbClr val="336B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0" name="Rectangle 9"/>
            <p:cNvSpPr/>
            <p:nvPr userDrawn="1"/>
          </p:nvSpPr>
          <p:spPr>
            <a:xfrm>
              <a:off x="0" y="4214091"/>
              <a:ext cx="9144000" cy="940953"/>
            </a:xfrm>
            <a:prstGeom prst="rect">
              <a:avLst/>
            </a:prstGeom>
            <a:solidFill>
              <a:srgbClr val="499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grpSp>
      <p:sp>
        <p:nvSpPr>
          <p:cNvPr id="11" name="Title 1"/>
          <p:cNvSpPr txBox="1">
            <a:spLocks/>
          </p:cNvSpPr>
          <p:nvPr/>
        </p:nvSpPr>
        <p:spPr>
          <a:xfrm>
            <a:off x="579120" y="1602452"/>
            <a:ext cx="7946050" cy="952500"/>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ClrTx/>
              <a:buNone/>
              <a:defRPr lang="en-US" sz="3600" b="0" kern="1200">
                <a:solidFill>
                  <a:schemeClr val="tx1">
                    <a:lumMod val="75000"/>
                    <a:lumOff val="25000"/>
                  </a:schemeClr>
                </a:solidFill>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3600" b="0" i="0" u="none" strike="noStrike" kern="1200" cap="none" spc="0" normalizeH="0" baseline="0" noProof="0" dirty="0">
              <a:ln>
                <a:noFill/>
              </a:ln>
              <a:solidFill>
                <a:srgbClr val="000000">
                  <a:lumMod val="75000"/>
                  <a:lumOff val="25000"/>
                </a:srgbClr>
              </a:solidFill>
              <a:effectLst/>
              <a:uLnTx/>
              <a:uFillTx/>
              <a:latin typeface="Arial" panose="020B0604020202020204" pitchFamily="34" charset="0"/>
              <a:ea typeface="+mj-ea"/>
              <a:cs typeface="Arial" panose="020B0604020202020204" pitchFamily="34" charset="0"/>
            </a:endParaRPr>
          </a:p>
        </p:txBody>
      </p:sp>
      <p:sp>
        <p:nvSpPr>
          <p:cNvPr id="12" name="Content Placeholder 3"/>
          <p:cNvSpPr txBox="1">
            <a:spLocks/>
          </p:cNvSpPr>
          <p:nvPr/>
        </p:nvSpPr>
        <p:spPr>
          <a:xfrm>
            <a:off x="6423850" y="3608388"/>
            <a:ext cx="2392362" cy="701675"/>
          </a:xfrm>
          <a:prstGeom prst="rect">
            <a:avLst/>
          </a:prstGeom>
        </p:spPr>
        <p:txBody>
          <a:bodyPr vert="horz" wrap="square" lIns="91440" tIns="45720" rIns="91440" bIns="45720" rtlCol="0" anchor="ctr">
            <a:spAutoFit/>
          </a:bodyPr>
          <a:lstStyle>
            <a:lvl1pPr marL="236538" indent="-236538" algn="l" defTabSz="914400" rtl="0" eaLnBrk="1" latinLnBrk="0" hangingPunct="1">
              <a:spcBef>
                <a:spcPct val="20000"/>
              </a:spcBef>
              <a:buClrTx/>
              <a:buFont typeface="Arial" panose="020B0604020202020204" pitchFamily="34" charset="0"/>
              <a:buChar char="•"/>
              <a:defRPr lang="en-US" sz="1800" b="0" kern="1200" dirty="0" smtClean="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Font typeface="Arial" panose="020B0604020202020204" pitchFamily="34" charset="0"/>
              <a:buNone/>
            </a:pPr>
            <a:r>
              <a:rPr lang="en-US" smtClean="0">
                <a:solidFill>
                  <a:srgbClr val="409633"/>
                </a:solidFill>
              </a:rPr>
              <a:t>- QUOTE SAID BY </a:t>
            </a:r>
          </a:p>
          <a:p>
            <a:pPr marL="0" indent="0" algn="r">
              <a:buFont typeface="Arial" panose="020B0604020202020204" pitchFamily="34" charset="0"/>
              <a:buNone/>
            </a:pPr>
            <a:endParaRPr lang="en-US">
              <a:solidFill>
                <a:srgbClr val="409633"/>
              </a:solidFill>
            </a:endParaRPr>
          </a:p>
        </p:txBody>
      </p:sp>
      <p:sp>
        <p:nvSpPr>
          <p:cNvPr id="4" name="Title 3"/>
          <p:cNvSpPr>
            <a:spLocks noGrp="1"/>
          </p:cNvSpPr>
          <p:nvPr>
            <p:ph type="title"/>
          </p:nvPr>
        </p:nvSpPr>
        <p:spPr>
          <a:xfrm>
            <a:off x="579120" y="1602452"/>
            <a:ext cx="7946050" cy="1754326"/>
          </a:xfrm>
        </p:spPr>
        <p:txBody>
          <a:bodyPr/>
          <a:lstStyle/>
          <a:p>
            <a:pPr lvl="0"/>
            <a:r>
              <a:rPr lang="en-US" dirty="0">
                <a:solidFill>
                  <a:srgbClr val="000000">
                    <a:lumMod val="75000"/>
                    <a:lumOff val="25000"/>
                  </a:srgbClr>
                </a:solidFill>
              </a:rPr>
              <a:t>Use this slide for a quote Use this slide for a quote Use this slide for a quote Use this slide for a </a:t>
            </a:r>
            <a:r>
              <a:rPr lang="en-US" dirty="0" smtClean="0">
                <a:solidFill>
                  <a:srgbClr val="000000">
                    <a:lumMod val="75000"/>
                    <a:lumOff val="25000"/>
                  </a:srgbClr>
                </a:solidFill>
              </a:rPr>
              <a:t>quote</a:t>
            </a:r>
            <a:endParaRPr lang="en-US" dirty="0"/>
          </a:p>
        </p:txBody>
      </p:sp>
      <p:sp>
        <p:nvSpPr>
          <p:cNvPr id="2" name="Slide Number Placeholder 1"/>
          <p:cNvSpPr>
            <a:spLocks noGrp="1"/>
          </p:cNvSpPr>
          <p:nvPr>
            <p:ph type="sldNum" sz="quarter" idx="14"/>
          </p:nvPr>
        </p:nvSpPr>
        <p:spPr/>
        <p:txBody>
          <a:bodyPr/>
          <a:lstStyle/>
          <a:p>
            <a:pPr>
              <a:defRPr/>
            </a:pPr>
            <a:fld id="{E6474CC2-1230-4213-AD1A-4B2FEEABA7A1}" type="slidenum">
              <a:rPr lang="en-US" smtClean="0"/>
              <a:pPr>
                <a:defRPr/>
              </a:pPr>
              <a:t>20</a:t>
            </a:fld>
            <a:endParaRPr lang="en-US" dirty="0"/>
          </a:p>
        </p:txBody>
      </p:sp>
    </p:spTree>
    <p:extLst>
      <p:ext uri="{BB962C8B-B14F-4D97-AF65-F5344CB8AC3E}">
        <p14:creationId xmlns:p14="http://schemas.microsoft.com/office/powerpoint/2010/main" val="29020225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spAutoFit/>
          </a:bodyPr>
          <a:lstStyle/>
          <a:p>
            <a:r>
              <a:rPr lang="en-US" dirty="0" smtClean="0"/>
              <a:t>Tables</a:t>
            </a:r>
            <a:endParaRPr lang="en-US" sz="3200" dirty="0"/>
          </a:p>
        </p:txBody>
      </p:sp>
      <p:sp>
        <p:nvSpPr>
          <p:cNvPr id="2" name="Slide Number Placeholder 1"/>
          <p:cNvSpPr>
            <a:spLocks noGrp="1"/>
          </p:cNvSpPr>
          <p:nvPr>
            <p:ph type="sldNum" sz="quarter" idx="14"/>
          </p:nvPr>
        </p:nvSpPr>
        <p:spPr/>
        <p:txBody>
          <a:bodyPr/>
          <a:lstStyle/>
          <a:p>
            <a:pPr>
              <a:defRPr/>
            </a:pPr>
            <a:fld id="{E6474CC2-1230-4213-AD1A-4B2FEEABA7A1}" type="slidenum">
              <a:rPr lang="en-US" smtClean="0"/>
              <a:pPr>
                <a:defRPr/>
              </a:pPr>
              <a:t>21</a:t>
            </a:fld>
            <a:endParaRPr lang="en-US" dirty="0"/>
          </a:p>
        </p:txBody>
      </p:sp>
    </p:spTree>
    <p:extLst>
      <p:ext uri="{BB962C8B-B14F-4D97-AF65-F5344CB8AC3E}">
        <p14:creationId xmlns:p14="http://schemas.microsoft.com/office/powerpoint/2010/main" val="29496123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r>
              <a:rPr lang="en-US" b="1" dirty="0" smtClean="0"/>
              <a:t>Title text is 24pt Arial bold</a:t>
            </a:r>
            <a:endParaRPr lang="en-US" b="1" dirty="0"/>
          </a:p>
        </p:txBody>
      </p:sp>
      <p:sp>
        <p:nvSpPr>
          <p:cNvPr id="25" name="Content Placeholder 24"/>
          <p:cNvSpPr>
            <a:spLocks noGrp="1"/>
          </p:cNvSpPr>
          <p:nvPr>
            <p:ph idx="4294967295"/>
          </p:nvPr>
        </p:nvSpPr>
        <p:spPr>
          <a:xfrm>
            <a:off x="1643856" y="1189038"/>
            <a:ext cx="5856288" cy="400110"/>
          </a:xfrm>
        </p:spPr>
        <p:txBody>
          <a:bodyPr wrap="square">
            <a:spAutoFit/>
          </a:bodyPr>
          <a:lstStyle/>
          <a:p>
            <a:pPr marL="0" lvl="0" indent="0" algn="ctr">
              <a:buNone/>
            </a:pPr>
            <a:r>
              <a:rPr lang="en-US" sz="2000" b="1" dirty="0" smtClean="0"/>
              <a:t>Headline Goes Here 20pt</a:t>
            </a:r>
            <a:endParaRPr lang="en-US" sz="2000" b="1" dirty="0"/>
          </a:p>
        </p:txBody>
      </p:sp>
      <p:sp>
        <p:nvSpPr>
          <p:cNvPr id="3" name="Rectangle 2"/>
          <p:cNvSpPr/>
          <p:nvPr/>
        </p:nvSpPr>
        <p:spPr>
          <a:xfrm>
            <a:off x="497840" y="1809815"/>
            <a:ext cx="2580640" cy="52339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Arial" panose="020B0604020202020204" pitchFamily="34" charset="0"/>
              </a:rPr>
              <a:t>TITLE HERE</a:t>
            </a:r>
            <a:endParaRPr lang="en-US" sz="1600" b="1" dirty="0">
              <a:latin typeface="Arial" panose="020B0604020202020204" pitchFamily="34" charset="0"/>
            </a:endParaRPr>
          </a:p>
        </p:txBody>
      </p:sp>
      <p:sp>
        <p:nvSpPr>
          <p:cNvPr id="13" name="Rectangle 12"/>
          <p:cNvSpPr/>
          <p:nvPr/>
        </p:nvSpPr>
        <p:spPr>
          <a:xfrm>
            <a:off x="497840" y="4469842"/>
            <a:ext cx="2580640" cy="12529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Arial" panose="020B0604020202020204" pitchFamily="34" charset="0"/>
            </a:endParaRPr>
          </a:p>
        </p:txBody>
      </p:sp>
      <p:sp>
        <p:nvSpPr>
          <p:cNvPr id="14" name="Content Placeholder 1"/>
          <p:cNvSpPr txBox="1">
            <a:spLocks/>
          </p:cNvSpPr>
          <p:nvPr/>
        </p:nvSpPr>
        <p:spPr>
          <a:xfrm>
            <a:off x="508000" y="2408179"/>
            <a:ext cx="2550160" cy="2141244"/>
          </a:xfrm>
          <a:prstGeom prst="rect">
            <a:avLst/>
          </a:prstGeom>
        </p:spPr>
        <p:txBody>
          <a:bodyPr vert="horz" lIns="91440" tIns="45720" rIns="91440" bIns="45720" rtlCol="0">
            <a:noAutofit/>
          </a:bodyPr>
          <a:lstStyle>
            <a:lvl1pPr marL="236538" indent="-236538" algn="l" defTabSz="914400" rtl="0" eaLnBrk="1" latinLnBrk="0" hangingPunct="1">
              <a:spcBef>
                <a:spcPct val="20000"/>
              </a:spcBef>
              <a:buClrTx/>
              <a:buFont typeface="Arial" panose="020B0604020202020204" pitchFamily="34" charset="0"/>
              <a:buChar char="•"/>
              <a:defRPr lang="en-US" sz="1800" b="0" kern="120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73038" indent="-173038">
              <a:tabLst>
                <a:tab pos="173038" algn="l"/>
              </a:tabLst>
            </a:pPr>
            <a:r>
              <a:rPr lang="en-US" sz="1600" dirty="0" smtClean="0"/>
              <a:t>Bullet</a:t>
            </a:r>
          </a:p>
          <a:p>
            <a:pPr marL="173038" indent="-173038">
              <a:tabLst>
                <a:tab pos="173038" algn="l"/>
              </a:tabLst>
            </a:pPr>
            <a:r>
              <a:rPr lang="en-US" sz="1600" dirty="0" smtClean="0"/>
              <a:t>Bullet</a:t>
            </a:r>
          </a:p>
          <a:p>
            <a:pPr marL="173038" indent="-173038">
              <a:tabLst>
                <a:tab pos="173038" algn="l"/>
              </a:tabLst>
            </a:pPr>
            <a:r>
              <a:rPr lang="en-US" sz="1600" dirty="0" smtClean="0"/>
              <a:t>Bullet</a:t>
            </a:r>
          </a:p>
          <a:p>
            <a:pPr marL="173038" indent="-173038">
              <a:tabLst>
                <a:tab pos="173038" algn="l"/>
              </a:tabLst>
            </a:pPr>
            <a:r>
              <a:rPr lang="en-US" sz="1600" dirty="0" smtClean="0"/>
              <a:t>Bullet</a:t>
            </a:r>
          </a:p>
        </p:txBody>
      </p:sp>
      <p:sp>
        <p:nvSpPr>
          <p:cNvPr id="16" name="Rectangle 15"/>
          <p:cNvSpPr/>
          <p:nvPr/>
        </p:nvSpPr>
        <p:spPr>
          <a:xfrm>
            <a:off x="3281680" y="1809815"/>
            <a:ext cx="2580640" cy="52339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Arial" panose="020B0604020202020204" pitchFamily="34" charset="0"/>
              </a:rPr>
              <a:t>TITLE HERE</a:t>
            </a:r>
            <a:endParaRPr lang="en-US" sz="1600" b="1" dirty="0">
              <a:latin typeface="Arial" panose="020B0604020202020204" pitchFamily="34" charset="0"/>
            </a:endParaRPr>
          </a:p>
        </p:txBody>
      </p:sp>
      <p:sp>
        <p:nvSpPr>
          <p:cNvPr id="18" name="Rectangle 17"/>
          <p:cNvSpPr/>
          <p:nvPr/>
        </p:nvSpPr>
        <p:spPr>
          <a:xfrm>
            <a:off x="3281680" y="4469842"/>
            <a:ext cx="2580640" cy="12529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Arial" panose="020B0604020202020204" pitchFamily="34" charset="0"/>
            </a:endParaRPr>
          </a:p>
        </p:txBody>
      </p:sp>
      <p:sp>
        <p:nvSpPr>
          <p:cNvPr id="19" name="Content Placeholder 1"/>
          <p:cNvSpPr txBox="1">
            <a:spLocks/>
          </p:cNvSpPr>
          <p:nvPr/>
        </p:nvSpPr>
        <p:spPr>
          <a:xfrm>
            <a:off x="3291840" y="2408179"/>
            <a:ext cx="2550160" cy="2141244"/>
          </a:xfrm>
          <a:prstGeom prst="rect">
            <a:avLst/>
          </a:prstGeom>
        </p:spPr>
        <p:txBody>
          <a:bodyPr vert="horz" lIns="91440" tIns="45720" rIns="91440" bIns="45720" rtlCol="0">
            <a:noAutofit/>
          </a:bodyPr>
          <a:lstStyle>
            <a:lvl1pPr marL="236538" indent="-236538" algn="l" defTabSz="914400" rtl="0" eaLnBrk="1" latinLnBrk="0" hangingPunct="1">
              <a:spcBef>
                <a:spcPct val="20000"/>
              </a:spcBef>
              <a:buClrTx/>
              <a:buFont typeface="Arial" panose="020B0604020202020204" pitchFamily="34" charset="0"/>
              <a:buChar char="•"/>
              <a:defRPr lang="en-US" sz="1800" b="0" kern="120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73038" indent="-173038">
              <a:tabLst>
                <a:tab pos="173038" algn="l"/>
              </a:tabLst>
            </a:pPr>
            <a:r>
              <a:rPr lang="en-US" sz="1600" dirty="0" smtClean="0"/>
              <a:t>Bullet</a:t>
            </a:r>
          </a:p>
          <a:p>
            <a:pPr marL="173038" indent="-173038">
              <a:tabLst>
                <a:tab pos="173038" algn="l"/>
              </a:tabLst>
            </a:pPr>
            <a:r>
              <a:rPr lang="en-US" sz="1600" dirty="0" smtClean="0"/>
              <a:t>Bullet</a:t>
            </a:r>
          </a:p>
          <a:p>
            <a:pPr marL="173038" indent="-173038">
              <a:tabLst>
                <a:tab pos="173038" algn="l"/>
              </a:tabLst>
            </a:pPr>
            <a:r>
              <a:rPr lang="en-US" sz="1600" dirty="0" smtClean="0"/>
              <a:t>Bullet</a:t>
            </a:r>
          </a:p>
          <a:p>
            <a:pPr marL="173038" indent="-173038">
              <a:tabLst>
                <a:tab pos="173038" algn="l"/>
              </a:tabLst>
            </a:pPr>
            <a:r>
              <a:rPr lang="en-US" sz="1600" dirty="0" smtClean="0"/>
              <a:t>Bullet</a:t>
            </a:r>
          </a:p>
        </p:txBody>
      </p:sp>
      <p:sp>
        <p:nvSpPr>
          <p:cNvPr id="22" name="Rectangle 21"/>
          <p:cNvSpPr/>
          <p:nvPr/>
        </p:nvSpPr>
        <p:spPr>
          <a:xfrm>
            <a:off x="6065520" y="1809815"/>
            <a:ext cx="2580640" cy="523394"/>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Arial" panose="020B0604020202020204" pitchFamily="34" charset="0"/>
              </a:rPr>
              <a:t>TITLE HERE</a:t>
            </a:r>
            <a:endParaRPr lang="en-US" sz="1600" b="1" dirty="0">
              <a:latin typeface="Arial" panose="020B0604020202020204" pitchFamily="34" charset="0"/>
            </a:endParaRPr>
          </a:p>
        </p:txBody>
      </p:sp>
      <p:sp>
        <p:nvSpPr>
          <p:cNvPr id="23" name="Rectangle 22"/>
          <p:cNvSpPr/>
          <p:nvPr/>
        </p:nvSpPr>
        <p:spPr>
          <a:xfrm>
            <a:off x="6065520" y="4469842"/>
            <a:ext cx="2580640" cy="125297"/>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Arial" panose="020B0604020202020204" pitchFamily="34" charset="0"/>
            </a:endParaRPr>
          </a:p>
        </p:txBody>
      </p:sp>
      <p:sp>
        <p:nvSpPr>
          <p:cNvPr id="24" name="Content Placeholder 1"/>
          <p:cNvSpPr txBox="1">
            <a:spLocks/>
          </p:cNvSpPr>
          <p:nvPr/>
        </p:nvSpPr>
        <p:spPr>
          <a:xfrm>
            <a:off x="6075680" y="2408179"/>
            <a:ext cx="2550160" cy="2141244"/>
          </a:xfrm>
          <a:prstGeom prst="rect">
            <a:avLst/>
          </a:prstGeom>
        </p:spPr>
        <p:txBody>
          <a:bodyPr vert="horz" lIns="91440" tIns="45720" rIns="91440" bIns="45720" rtlCol="0">
            <a:noAutofit/>
          </a:bodyPr>
          <a:lstStyle>
            <a:lvl1pPr marL="236538" indent="-236538" algn="l" defTabSz="914400" rtl="0" eaLnBrk="1" latinLnBrk="0" hangingPunct="1">
              <a:spcBef>
                <a:spcPct val="20000"/>
              </a:spcBef>
              <a:buClrTx/>
              <a:buFont typeface="Arial" panose="020B0604020202020204" pitchFamily="34" charset="0"/>
              <a:buChar char="•"/>
              <a:defRPr lang="en-US" sz="1800" b="0" kern="120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73038" indent="-173038">
              <a:tabLst>
                <a:tab pos="173038" algn="l"/>
              </a:tabLst>
            </a:pPr>
            <a:r>
              <a:rPr lang="en-US" sz="1600" dirty="0" smtClean="0"/>
              <a:t>Bullet</a:t>
            </a:r>
          </a:p>
          <a:p>
            <a:pPr marL="173038" indent="-173038">
              <a:tabLst>
                <a:tab pos="173038" algn="l"/>
              </a:tabLst>
            </a:pPr>
            <a:r>
              <a:rPr lang="en-US" sz="1600" dirty="0" smtClean="0"/>
              <a:t>Bullet</a:t>
            </a:r>
          </a:p>
          <a:p>
            <a:pPr marL="173038" indent="-173038">
              <a:tabLst>
                <a:tab pos="173038" algn="l"/>
              </a:tabLst>
            </a:pPr>
            <a:r>
              <a:rPr lang="en-US" sz="1600" dirty="0" smtClean="0"/>
              <a:t>Bullet</a:t>
            </a:r>
          </a:p>
          <a:p>
            <a:pPr marL="173038" indent="-173038">
              <a:tabLst>
                <a:tab pos="173038" algn="l"/>
              </a:tabLst>
            </a:pPr>
            <a:r>
              <a:rPr lang="en-US" sz="1600" dirty="0" smtClean="0"/>
              <a:t>Bullet</a:t>
            </a:r>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22</a:t>
            </a:fld>
            <a:endParaRPr lang="en-US" dirty="0"/>
          </a:p>
        </p:txBody>
      </p:sp>
    </p:spTree>
    <p:extLst>
      <p:ext uri="{BB962C8B-B14F-4D97-AF65-F5344CB8AC3E}">
        <p14:creationId xmlns:p14="http://schemas.microsoft.com/office/powerpoint/2010/main" val="32652025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Charts</a:t>
            </a:r>
            <a:endParaRPr lang="en-US" sz="3200" dirty="0"/>
          </a:p>
        </p:txBody>
      </p:sp>
      <p:sp>
        <p:nvSpPr>
          <p:cNvPr id="2" name="Slide Number Placeholder 1"/>
          <p:cNvSpPr>
            <a:spLocks noGrp="1"/>
          </p:cNvSpPr>
          <p:nvPr>
            <p:ph type="sldNum" sz="quarter" idx="14"/>
          </p:nvPr>
        </p:nvSpPr>
        <p:spPr/>
        <p:txBody>
          <a:bodyPr/>
          <a:lstStyle/>
          <a:p>
            <a:pPr>
              <a:defRPr/>
            </a:pPr>
            <a:fld id="{E6474CC2-1230-4213-AD1A-4B2FEEABA7A1}" type="slidenum">
              <a:rPr lang="en-US" smtClean="0"/>
              <a:pPr>
                <a:defRPr/>
              </a:pPr>
              <a:t>23</a:t>
            </a:fld>
            <a:endParaRPr lang="en-US" dirty="0"/>
          </a:p>
        </p:txBody>
      </p:sp>
    </p:spTree>
    <p:extLst>
      <p:ext uri="{BB962C8B-B14F-4D97-AF65-F5344CB8AC3E}">
        <p14:creationId xmlns:p14="http://schemas.microsoft.com/office/powerpoint/2010/main" val="10159425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3"/>
          <p:cNvGraphicFramePr>
            <a:graphicFrameLocks/>
          </p:cNvGraphicFramePr>
          <p:nvPr>
            <p:extLst>
              <p:ext uri="{D42A27DB-BD31-4B8C-83A1-F6EECF244321}">
                <p14:modId xmlns:p14="http://schemas.microsoft.com/office/powerpoint/2010/main" val="3332960376"/>
              </p:ext>
            </p:extLst>
          </p:nvPr>
        </p:nvGraphicFramePr>
        <p:xfrm>
          <a:off x="491490" y="991119"/>
          <a:ext cx="8161020" cy="4199467"/>
        </p:xfrm>
        <a:graphic>
          <a:graphicData uri="http://schemas.openxmlformats.org/drawingml/2006/chart">
            <c:chart xmlns:c="http://schemas.openxmlformats.org/drawingml/2006/chart" xmlns:r="http://schemas.openxmlformats.org/officeDocument/2006/relationships" r:id="rId2"/>
          </a:graphicData>
        </a:graphic>
      </p:graphicFrame>
      <p:sp>
        <p:nvSpPr>
          <p:cNvPr id="7" name="Title 6"/>
          <p:cNvSpPr>
            <a:spLocks noGrp="1"/>
          </p:cNvSpPr>
          <p:nvPr>
            <p:ph type="title"/>
          </p:nvPr>
        </p:nvSpPr>
        <p:spPr/>
        <p:txBody>
          <a:bodyPr>
            <a:noAutofit/>
          </a:bodyPr>
          <a:lstStyle/>
          <a:p>
            <a:pPr lvl="0">
              <a:lnSpc>
                <a:spcPct val="100000"/>
              </a:lnSpc>
              <a:spcBef>
                <a:spcPts val="0"/>
              </a:spcBef>
            </a:pPr>
            <a:r>
              <a:rPr lang="en-US" b="1" dirty="0"/>
              <a:t>Sample Bar Chart Highlighting One Bar</a:t>
            </a:r>
            <a:r>
              <a:rPr lang="en-US" dirty="0"/>
              <a:t/>
            </a:r>
            <a:br>
              <a:rPr lang="en-US" dirty="0"/>
            </a:br>
            <a:r>
              <a:rPr lang="en-US" sz="2000" b="0" dirty="0">
                <a:solidFill>
                  <a:schemeClr val="accent5"/>
                </a:solidFill>
                <a:ea typeface="+mn-ea"/>
              </a:rPr>
              <a:t>Subtitle text is 20pt Arial</a:t>
            </a:r>
            <a:endParaRPr lang="en-US" sz="1800" b="0" dirty="0">
              <a:solidFill>
                <a:schemeClr val="accent5"/>
              </a:solidFill>
              <a:latin typeface="Arial"/>
              <a:ea typeface="+mn-ea"/>
              <a:cs typeface="+mn-cs"/>
            </a:endParaRPr>
          </a:p>
        </p:txBody>
      </p:sp>
      <p:cxnSp>
        <p:nvCxnSpPr>
          <p:cNvPr id="3" name="Straight Connector 2"/>
          <p:cNvCxnSpPr/>
          <p:nvPr/>
        </p:nvCxnSpPr>
        <p:spPr>
          <a:xfrm>
            <a:off x="287670" y="4269826"/>
            <a:ext cx="853107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94283" y="1331903"/>
            <a:ext cx="2154278" cy="590048"/>
          </a:xfrm>
          <a:prstGeom prst="rect">
            <a:avLst/>
          </a:prstGeom>
          <a:noFill/>
        </p:spPr>
        <p:txBody>
          <a:bodyPr wrap="square" lIns="96661" tIns="48331" rIns="96661" bIns="48331" rtlCol="0">
            <a:spAutoFit/>
          </a:bodyPr>
          <a:lstStyle/>
          <a:p>
            <a:r>
              <a:rPr lang="en-US" sz="1600" b="1" dirty="0" smtClean="0">
                <a:solidFill>
                  <a:srgbClr val="000000"/>
                </a:solidFill>
                <a:cs typeface="Arial" panose="020B0604020202020204" pitchFamily="34" charset="0"/>
              </a:rPr>
              <a:t>Additional Callout Arial 16pt bold</a:t>
            </a:r>
            <a:endParaRPr lang="en-US" sz="1600" b="1" dirty="0">
              <a:solidFill>
                <a:srgbClr val="000000"/>
              </a:solidFill>
              <a:cs typeface="Arial" panose="020B0604020202020204" pitchFamily="34" charset="0"/>
            </a:endParaRPr>
          </a:p>
        </p:txBody>
      </p:sp>
      <p:sp>
        <p:nvSpPr>
          <p:cNvPr id="4" name="TextBox 3"/>
          <p:cNvSpPr txBox="1"/>
          <p:nvPr/>
        </p:nvSpPr>
        <p:spPr>
          <a:xfrm>
            <a:off x="304800" y="2889956"/>
            <a:ext cx="914400" cy="1016000"/>
          </a:xfrm>
          <a:prstGeom prst="rect">
            <a:avLst/>
          </a:prstGeom>
          <a:noFill/>
        </p:spPr>
        <p:txBody>
          <a:bodyPr wrap="none" rtlCol="0">
            <a:noAutofit/>
          </a:bodyPr>
          <a:lstStyle/>
          <a:p>
            <a:endParaRPr lang="en-US" sz="1400" dirty="0" smtClean="0"/>
          </a:p>
        </p:txBody>
      </p:sp>
      <p:sp>
        <p:nvSpPr>
          <p:cNvPr id="2" name="Slide Number Placeholder 1"/>
          <p:cNvSpPr>
            <a:spLocks noGrp="1"/>
          </p:cNvSpPr>
          <p:nvPr>
            <p:ph type="sldNum" sz="quarter" idx="14"/>
          </p:nvPr>
        </p:nvSpPr>
        <p:spPr/>
        <p:txBody>
          <a:bodyPr/>
          <a:lstStyle/>
          <a:p>
            <a:pPr>
              <a:defRPr/>
            </a:pPr>
            <a:fld id="{E6474CC2-1230-4213-AD1A-4B2FEEABA7A1}" type="slidenum">
              <a:rPr lang="en-US" smtClean="0"/>
              <a:pPr>
                <a:defRPr/>
              </a:pPr>
              <a:t>24</a:t>
            </a:fld>
            <a:endParaRPr lang="en-US" dirty="0"/>
          </a:p>
        </p:txBody>
      </p:sp>
    </p:spTree>
    <p:extLst>
      <p:ext uri="{BB962C8B-B14F-4D97-AF65-F5344CB8AC3E}">
        <p14:creationId xmlns:p14="http://schemas.microsoft.com/office/powerpoint/2010/main" val="15011256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spAutoFit/>
          </a:bodyPr>
          <a:lstStyle/>
          <a:p>
            <a:pPr>
              <a:lnSpc>
                <a:spcPct val="100000"/>
              </a:lnSpc>
            </a:pPr>
            <a:r>
              <a:rPr lang="en-US" b="1" dirty="0"/>
              <a:t>Sample </a:t>
            </a:r>
            <a:r>
              <a:rPr lang="en-US" b="1" dirty="0" smtClean="0"/>
              <a:t>Stacked Bar Chart</a:t>
            </a:r>
            <a:r>
              <a:rPr lang="en-US" dirty="0" smtClean="0"/>
              <a:t/>
            </a:r>
            <a:br>
              <a:rPr lang="en-US" dirty="0" smtClean="0"/>
            </a:br>
            <a:r>
              <a:rPr lang="en-US" sz="2000" b="0" dirty="0" smtClean="0">
                <a:solidFill>
                  <a:srgbClr val="409633"/>
                </a:solidFill>
              </a:rPr>
              <a:t>Subtitle </a:t>
            </a:r>
            <a:r>
              <a:rPr lang="en-US" sz="2000" b="0" dirty="0">
                <a:solidFill>
                  <a:srgbClr val="409633"/>
                </a:solidFill>
              </a:rPr>
              <a:t>text is 20pt Arial</a:t>
            </a:r>
            <a:endParaRPr lang="en-US" sz="2400" b="0" dirty="0">
              <a:solidFill>
                <a:srgbClr val="409633"/>
              </a:solidFill>
            </a:endParaRPr>
          </a:p>
        </p:txBody>
      </p:sp>
      <p:graphicFrame>
        <p:nvGraphicFramePr>
          <p:cNvPr id="12" name="Content Placeholder 3"/>
          <p:cNvGraphicFramePr>
            <a:graphicFrameLocks noGrp="1"/>
          </p:cNvGraphicFramePr>
          <p:nvPr>
            <p:ph idx="4294967295"/>
            <p:extLst>
              <p:ext uri="{D42A27DB-BD31-4B8C-83A1-F6EECF244321}">
                <p14:modId xmlns:p14="http://schemas.microsoft.com/office/powerpoint/2010/main" val="1674149980"/>
              </p:ext>
            </p:extLst>
          </p:nvPr>
        </p:nvGraphicFramePr>
        <p:xfrm>
          <a:off x="0" y="1189038"/>
          <a:ext cx="8523288" cy="3771900"/>
        </p:xfrm>
        <a:graphic>
          <a:graphicData uri="http://schemas.openxmlformats.org/drawingml/2006/chart">
            <c:chart xmlns:c="http://schemas.openxmlformats.org/drawingml/2006/chart" xmlns:r="http://schemas.openxmlformats.org/officeDocument/2006/relationships" r:id="rId3"/>
          </a:graphicData>
        </a:graphic>
      </p:graphicFrame>
      <p:sp>
        <p:nvSpPr>
          <p:cNvPr id="2" name="Slide Number Placeholder 1"/>
          <p:cNvSpPr>
            <a:spLocks noGrp="1"/>
          </p:cNvSpPr>
          <p:nvPr>
            <p:ph type="sldNum" sz="quarter" idx="14"/>
          </p:nvPr>
        </p:nvSpPr>
        <p:spPr/>
        <p:txBody>
          <a:bodyPr/>
          <a:lstStyle/>
          <a:p>
            <a:pPr>
              <a:defRPr/>
            </a:pPr>
            <a:fld id="{E6474CC2-1230-4213-AD1A-4B2FEEABA7A1}" type="slidenum">
              <a:rPr lang="en-US" smtClean="0"/>
              <a:pPr>
                <a:defRPr/>
              </a:pPr>
              <a:t>25</a:t>
            </a:fld>
            <a:endParaRPr lang="en-US" dirty="0"/>
          </a:p>
        </p:txBody>
      </p:sp>
    </p:spTree>
    <p:extLst>
      <p:ext uri="{BB962C8B-B14F-4D97-AF65-F5344CB8AC3E}">
        <p14:creationId xmlns:p14="http://schemas.microsoft.com/office/powerpoint/2010/main" val="1778713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lnSpc>
                <a:spcPct val="100000"/>
              </a:lnSpc>
            </a:pPr>
            <a:r>
              <a:rPr lang="en-US" b="1" dirty="0"/>
              <a:t>Sample Line Chart</a:t>
            </a:r>
            <a:r>
              <a:rPr lang="en-US" dirty="0"/>
              <a:t/>
            </a:r>
            <a:br>
              <a:rPr lang="en-US" dirty="0"/>
            </a:br>
            <a:r>
              <a:rPr lang="en-US" sz="2000" b="0" dirty="0">
                <a:solidFill>
                  <a:srgbClr val="409633"/>
                </a:solidFill>
              </a:rPr>
              <a:t>Subtitle text is 20pt Arial</a:t>
            </a:r>
            <a:endParaRPr lang="en-US" b="0" dirty="0"/>
          </a:p>
        </p:txBody>
      </p:sp>
      <p:cxnSp>
        <p:nvCxnSpPr>
          <p:cNvPr id="6" name="Straight Connector 5"/>
          <p:cNvCxnSpPr/>
          <p:nvPr/>
        </p:nvCxnSpPr>
        <p:spPr>
          <a:xfrm>
            <a:off x="1024483" y="4529470"/>
            <a:ext cx="7114026"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Chart 6"/>
          <p:cNvGraphicFramePr/>
          <p:nvPr>
            <p:extLst>
              <p:ext uri="{D42A27DB-BD31-4B8C-83A1-F6EECF244321}">
                <p14:modId xmlns:p14="http://schemas.microsoft.com/office/powerpoint/2010/main" val="50959122"/>
              </p:ext>
            </p:extLst>
          </p:nvPr>
        </p:nvGraphicFramePr>
        <p:xfrm>
          <a:off x="520262" y="1405762"/>
          <a:ext cx="8308428" cy="3617793"/>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26</a:t>
            </a:fld>
            <a:endParaRPr lang="en-US" dirty="0"/>
          </a:p>
        </p:txBody>
      </p:sp>
    </p:spTree>
    <p:extLst>
      <p:ext uri="{BB962C8B-B14F-4D97-AF65-F5344CB8AC3E}">
        <p14:creationId xmlns:p14="http://schemas.microsoft.com/office/powerpoint/2010/main" val="7041006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lnSpc>
                <a:spcPct val="100000"/>
              </a:lnSpc>
            </a:pPr>
            <a:r>
              <a:rPr lang="en-US" b="1" dirty="0"/>
              <a:t>Sample </a:t>
            </a:r>
            <a:r>
              <a:rPr lang="en-US" b="1" dirty="0" smtClean="0"/>
              <a:t>Pie </a:t>
            </a:r>
            <a:r>
              <a:rPr lang="en-US" b="1" dirty="0"/>
              <a:t>Chart</a:t>
            </a:r>
            <a:r>
              <a:rPr lang="en-US" dirty="0"/>
              <a:t/>
            </a:r>
            <a:br>
              <a:rPr lang="en-US" dirty="0"/>
            </a:br>
            <a:r>
              <a:rPr lang="en-US" sz="2000" b="0" dirty="0">
                <a:solidFill>
                  <a:srgbClr val="379533"/>
                </a:solidFill>
              </a:rPr>
              <a:t>Subtitle text is 20pt Arial</a:t>
            </a:r>
            <a:endParaRPr lang="en-US" sz="2000" b="0" dirty="0"/>
          </a:p>
        </p:txBody>
      </p:sp>
      <p:graphicFrame>
        <p:nvGraphicFramePr>
          <p:cNvPr id="4" name="Content Placeholder 3"/>
          <p:cNvGraphicFramePr>
            <a:graphicFrameLocks/>
          </p:cNvGraphicFramePr>
          <p:nvPr>
            <p:extLst>
              <p:ext uri="{D42A27DB-BD31-4B8C-83A1-F6EECF244321}">
                <p14:modId xmlns:p14="http://schemas.microsoft.com/office/powerpoint/2010/main" val="2397617558"/>
              </p:ext>
            </p:extLst>
          </p:nvPr>
        </p:nvGraphicFramePr>
        <p:xfrm>
          <a:off x="1303012" y="1556050"/>
          <a:ext cx="8161020" cy="4199467"/>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27</a:t>
            </a:fld>
            <a:endParaRPr lang="en-US" dirty="0"/>
          </a:p>
        </p:txBody>
      </p:sp>
    </p:spTree>
    <p:extLst>
      <p:ext uri="{BB962C8B-B14F-4D97-AF65-F5344CB8AC3E}">
        <p14:creationId xmlns:p14="http://schemas.microsoft.com/office/powerpoint/2010/main" val="3901267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lnSpc>
                <a:spcPct val="100000"/>
              </a:lnSpc>
            </a:pPr>
            <a:r>
              <a:rPr lang="en-US" b="1" dirty="0"/>
              <a:t>Sample Donut Chart</a:t>
            </a:r>
            <a:r>
              <a:rPr lang="en-US" dirty="0"/>
              <a:t/>
            </a:r>
            <a:br>
              <a:rPr lang="en-US" dirty="0"/>
            </a:br>
            <a:r>
              <a:rPr lang="en-US" sz="2000" b="0" dirty="0">
                <a:solidFill>
                  <a:srgbClr val="379533"/>
                </a:solidFill>
              </a:rPr>
              <a:t>Subtitle text is 20pt Arial</a:t>
            </a:r>
            <a:endParaRPr lang="en-US" sz="2000" b="0" dirty="0"/>
          </a:p>
        </p:txBody>
      </p:sp>
      <p:graphicFrame>
        <p:nvGraphicFramePr>
          <p:cNvPr id="4" name="Content Placeholder 3"/>
          <p:cNvGraphicFramePr>
            <a:graphicFrameLocks/>
          </p:cNvGraphicFramePr>
          <p:nvPr>
            <p:extLst>
              <p:ext uri="{D42A27DB-BD31-4B8C-83A1-F6EECF244321}">
                <p14:modId xmlns:p14="http://schemas.microsoft.com/office/powerpoint/2010/main" val="1011681794"/>
              </p:ext>
            </p:extLst>
          </p:nvPr>
        </p:nvGraphicFramePr>
        <p:xfrm>
          <a:off x="1303012" y="1556050"/>
          <a:ext cx="8161020" cy="4199467"/>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3136740" y="3032297"/>
            <a:ext cx="1800493" cy="369332"/>
          </a:xfrm>
          <a:prstGeom prst="rect">
            <a:avLst/>
          </a:prstGeom>
          <a:noFill/>
        </p:spPr>
        <p:txBody>
          <a:bodyPr wrap="none" rtlCol="0">
            <a:spAutoFit/>
          </a:bodyPr>
          <a:lstStyle/>
          <a:p>
            <a:r>
              <a:rPr lang="en-US" smtClean="0"/>
              <a:t>LOREM IPSUM</a:t>
            </a:r>
            <a:endParaRPr lang="en-US" dirty="0" smtClean="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28</a:t>
            </a:fld>
            <a:endParaRPr lang="en-US" dirty="0"/>
          </a:p>
        </p:txBody>
      </p:sp>
    </p:spTree>
    <p:extLst>
      <p:ext uri="{BB962C8B-B14F-4D97-AF65-F5344CB8AC3E}">
        <p14:creationId xmlns:p14="http://schemas.microsoft.com/office/powerpoint/2010/main" val="14756173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r>
              <a:rPr lang="en-US" dirty="0" smtClean="0"/>
              <a:t>Color Palette</a:t>
            </a:r>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29</a:t>
            </a:fld>
            <a:endParaRPr lang="en-US" dirty="0"/>
          </a:p>
        </p:txBody>
      </p:sp>
    </p:spTree>
    <p:extLst>
      <p:ext uri="{BB962C8B-B14F-4D97-AF65-F5344CB8AC3E}">
        <p14:creationId xmlns:p14="http://schemas.microsoft.com/office/powerpoint/2010/main" val="1564237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Agenda Slide</a:t>
            </a:r>
            <a:endParaRPr lang="en-US" dirty="0"/>
          </a:p>
        </p:txBody>
      </p:sp>
      <p:sp>
        <p:nvSpPr>
          <p:cNvPr id="2" name="Slide Number Placeholder 1"/>
          <p:cNvSpPr>
            <a:spLocks noGrp="1"/>
          </p:cNvSpPr>
          <p:nvPr>
            <p:ph type="sldNum" sz="quarter" idx="14"/>
          </p:nvPr>
        </p:nvSpPr>
        <p:spPr/>
        <p:txBody>
          <a:bodyPr/>
          <a:lstStyle/>
          <a:p>
            <a:fld id="{E6474CC2-1230-4213-AD1A-4B2FEEABA7A1}" type="slidenum">
              <a:rPr lang="en-US" smtClean="0"/>
              <a:pPr/>
              <a:t>3</a:t>
            </a:fld>
            <a:endParaRPr lang="en-US" dirty="0"/>
          </a:p>
        </p:txBody>
      </p:sp>
      <p:cxnSp>
        <p:nvCxnSpPr>
          <p:cNvPr id="12" name="Straight Connector 11"/>
          <p:cNvCxnSpPr/>
          <p:nvPr/>
        </p:nvCxnSpPr>
        <p:spPr>
          <a:xfrm>
            <a:off x="388280" y="1518327"/>
            <a:ext cx="2750410" cy="0"/>
          </a:xfrm>
          <a:prstGeom prst="line">
            <a:avLst/>
          </a:prstGeom>
          <a:ln>
            <a:solidFill>
              <a:schemeClr val="accent5"/>
            </a:solidFill>
          </a:ln>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388280" y="2109499"/>
            <a:ext cx="2750410" cy="0"/>
          </a:xfrm>
          <a:prstGeom prst="line">
            <a:avLst/>
          </a:prstGeom>
          <a:ln>
            <a:solidFill>
              <a:schemeClr val="accent5"/>
            </a:solidFill>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388280" y="2700671"/>
            <a:ext cx="2750410" cy="0"/>
          </a:xfrm>
          <a:prstGeom prst="line">
            <a:avLst/>
          </a:prstGeom>
          <a:ln>
            <a:solidFill>
              <a:schemeClr val="accent5"/>
            </a:solidFill>
          </a:ln>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388280" y="3291840"/>
            <a:ext cx="2750410" cy="0"/>
          </a:xfrm>
          <a:prstGeom prst="line">
            <a:avLst/>
          </a:prstGeom>
          <a:ln>
            <a:solidFill>
              <a:schemeClr val="accent5"/>
            </a:solidFill>
          </a:ln>
        </p:spPr>
        <p:style>
          <a:lnRef idx="1">
            <a:schemeClr val="dk1"/>
          </a:lnRef>
          <a:fillRef idx="0">
            <a:schemeClr val="dk1"/>
          </a:fillRef>
          <a:effectRef idx="0">
            <a:schemeClr val="dk1"/>
          </a:effectRef>
          <a:fontRef idx="minor">
            <a:schemeClr val="tx1"/>
          </a:fontRef>
        </p:style>
      </p:cxnSp>
      <p:sp>
        <p:nvSpPr>
          <p:cNvPr id="20" name="Content Placeholder 2"/>
          <p:cNvSpPr txBox="1">
            <a:spLocks/>
          </p:cNvSpPr>
          <p:nvPr/>
        </p:nvSpPr>
        <p:spPr>
          <a:xfrm>
            <a:off x="295570" y="1022686"/>
            <a:ext cx="7752080" cy="400110"/>
          </a:xfrm>
          <a:prstGeom prst="rect">
            <a:avLst/>
          </a:prstGeom>
        </p:spPr>
        <p:txBody>
          <a:bodyPr vert="horz" lIns="91440" tIns="45720" rIns="91440" bIns="45720" rtlCol="0">
            <a:spAutoFit/>
          </a:bodyPr>
          <a:lstStyle>
            <a:lvl1pPr marL="236538" indent="-236538" algn="l" defTabSz="914400" rtl="0" eaLnBrk="1" latinLnBrk="0" hangingPunct="1">
              <a:spcBef>
                <a:spcPct val="20000"/>
              </a:spcBef>
              <a:buClrTx/>
              <a:buFont typeface="Arial" panose="020B0604020202020204" pitchFamily="34" charset="0"/>
              <a:buChar char="•"/>
              <a:defRPr lang="en-US" sz="2000" b="0" kern="120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2280"/>
              </a:spcBef>
              <a:buFont typeface="Arial" panose="020B0604020202020204" pitchFamily="34" charset="0"/>
              <a:buNone/>
            </a:pPr>
            <a:r>
              <a:rPr lang="en-US" b="1" dirty="0" smtClean="0"/>
              <a:t>Need For Customization</a:t>
            </a:r>
            <a:r>
              <a:rPr lang="en-US" b="1" dirty="0" smtClean="0"/>
              <a:t>		</a:t>
            </a:r>
            <a:endParaRPr lang="en-US" b="1" dirty="0" smtClean="0">
              <a:solidFill>
                <a:srgbClr val="409633"/>
              </a:solidFill>
            </a:endParaRPr>
          </a:p>
        </p:txBody>
      </p:sp>
      <p:sp>
        <p:nvSpPr>
          <p:cNvPr id="13" name="Content Placeholder 2"/>
          <p:cNvSpPr txBox="1">
            <a:spLocks/>
          </p:cNvSpPr>
          <p:nvPr/>
        </p:nvSpPr>
        <p:spPr>
          <a:xfrm>
            <a:off x="295570" y="1613858"/>
            <a:ext cx="7752080" cy="400110"/>
          </a:xfrm>
          <a:prstGeom prst="rect">
            <a:avLst/>
          </a:prstGeom>
        </p:spPr>
        <p:txBody>
          <a:bodyPr vert="horz" lIns="91440" tIns="45720" rIns="91440" bIns="45720" rtlCol="0">
            <a:spAutoFit/>
          </a:bodyPr>
          <a:lstStyle>
            <a:lvl1pPr marL="236538" indent="-236538" algn="l" defTabSz="914400" rtl="0" eaLnBrk="1" latinLnBrk="0" hangingPunct="1">
              <a:spcBef>
                <a:spcPct val="20000"/>
              </a:spcBef>
              <a:buClrTx/>
              <a:buFont typeface="Arial" panose="020B0604020202020204" pitchFamily="34" charset="0"/>
              <a:buChar char="•"/>
              <a:defRPr lang="en-US" sz="2000" b="0" kern="120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2280"/>
              </a:spcBef>
              <a:buFont typeface="Arial" panose="020B0604020202020204" pitchFamily="34" charset="0"/>
              <a:buNone/>
            </a:pPr>
            <a:r>
              <a:rPr lang="en-US" b="1" dirty="0" smtClean="0"/>
              <a:t>Demo</a:t>
            </a:r>
            <a:r>
              <a:rPr lang="en-US" b="1" dirty="0" smtClean="0"/>
              <a:t>		</a:t>
            </a:r>
            <a:endParaRPr lang="en-US" b="1" dirty="0" smtClean="0">
              <a:solidFill>
                <a:srgbClr val="409633"/>
              </a:solidFill>
            </a:endParaRPr>
          </a:p>
        </p:txBody>
      </p:sp>
      <p:sp>
        <p:nvSpPr>
          <p:cNvPr id="15" name="Content Placeholder 2"/>
          <p:cNvSpPr txBox="1">
            <a:spLocks/>
          </p:cNvSpPr>
          <p:nvPr/>
        </p:nvSpPr>
        <p:spPr>
          <a:xfrm>
            <a:off x="295570" y="2205030"/>
            <a:ext cx="7752080" cy="400110"/>
          </a:xfrm>
          <a:prstGeom prst="rect">
            <a:avLst/>
          </a:prstGeom>
        </p:spPr>
        <p:txBody>
          <a:bodyPr vert="horz" lIns="91440" tIns="45720" rIns="91440" bIns="45720" rtlCol="0">
            <a:spAutoFit/>
          </a:bodyPr>
          <a:lstStyle>
            <a:lvl1pPr marL="236538" indent="-236538" algn="l" defTabSz="914400" rtl="0" eaLnBrk="1" latinLnBrk="0" hangingPunct="1">
              <a:spcBef>
                <a:spcPct val="20000"/>
              </a:spcBef>
              <a:buClrTx/>
              <a:buFont typeface="Arial" panose="020B0604020202020204" pitchFamily="34" charset="0"/>
              <a:buChar char="•"/>
              <a:defRPr lang="en-US" sz="2000" b="0" kern="120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2280"/>
              </a:spcBef>
              <a:buFont typeface="Arial" panose="020B0604020202020204" pitchFamily="34" charset="0"/>
              <a:buNone/>
            </a:pPr>
            <a:r>
              <a:rPr lang="en-US" b="1" dirty="0" smtClean="0"/>
              <a:t>Benefits</a:t>
            </a:r>
            <a:r>
              <a:rPr lang="en-US" b="1" dirty="0" smtClean="0"/>
              <a:t>		</a:t>
            </a:r>
            <a:endParaRPr lang="en-US" b="1" dirty="0" smtClean="0">
              <a:solidFill>
                <a:srgbClr val="409633"/>
              </a:solidFill>
            </a:endParaRPr>
          </a:p>
        </p:txBody>
      </p:sp>
      <p:sp>
        <p:nvSpPr>
          <p:cNvPr id="16" name="Content Placeholder 2"/>
          <p:cNvSpPr txBox="1">
            <a:spLocks/>
          </p:cNvSpPr>
          <p:nvPr/>
        </p:nvSpPr>
        <p:spPr>
          <a:xfrm>
            <a:off x="295570" y="2796202"/>
            <a:ext cx="7752080" cy="400110"/>
          </a:xfrm>
          <a:prstGeom prst="rect">
            <a:avLst/>
          </a:prstGeom>
        </p:spPr>
        <p:txBody>
          <a:bodyPr vert="horz" lIns="91440" tIns="45720" rIns="91440" bIns="45720" rtlCol="0">
            <a:spAutoFit/>
          </a:bodyPr>
          <a:lstStyle>
            <a:lvl1pPr marL="236538" indent="-236538" algn="l" defTabSz="914400" rtl="0" eaLnBrk="1" latinLnBrk="0" hangingPunct="1">
              <a:spcBef>
                <a:spcPct val="20000"/>
              </a:spcBef>
              <a:buClrTx/>
              <a:buFont typeface="Arial" panose="020B0604020202020204" pitchFamily="34" charset="0"/>
              <a:buChar char="•"/>
              <a:defRPr lang="en-US" sz="2000" b="0" kern="120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2280"/>
              </a:spcBef>
              <a:buFont typeface="Arial" panose="020B0604020202020204" pitchFamily="34" charset="0"/>
              <a:buNone/>
            </a:pPr>
            <a:r>
              <a:rPr lang="en-US" b="1" dirty="0" smtClean="0"/>
              <a:t>Costs</a:t>
            </a:r>
            <a:r>
              <a:rPr lang="en-US" b="1" dirty="0" smtClean="0"/>
              <a:t>		</a:t>
            </a:r>
            <a:endParaRPr lang="en-US" b="1" dirty="0" smtClean="0">
              <a:solidFill>
                <a:srgbClr val="409633"/>
              </a:solidFill>
            </a:endParaRPr>
          </a:p>
        </p:txBody>
      </p:sp>
    </p:spTree>
    <p:extLst>
      <p:ext uri="{BB962C8B-B14F-4D97-AF65-F5344CB8AC3E}">
        <p14:creationId xmlns:p14="http://schemas.microsoft.com/office/powerpoint/2010/main" val="7860518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a:lnSpc>
                <a:spcPct val="100000"/>
              </a:lnSpc>
            </a:pPr>
            <a:r>
              <a:rPr lang="en-US" b="1" dirty="0"/>
              <a:t>Primary Color Palette</a:t>
            </a:r>
            <a:r>
              <a:rPr lang="en-US" dirty="0"/>
              <a:t/>
            </a:r>
            <a:br>
              <a:rPr lang="en-US" dirty="0"/>
            </a:br>
            <a:r>
              <a:rPr lang="en-US" sz="2000" b="0" dirty="0">
                <a:solidFill>
                  <a:schemeClr val="accent5"/>
                </a:solidFill>
              </a:rPr>
              <a:t>Subtitle here</a:t>
            </a:r>
            <a:endParaRPr lang="en-US" b="0" dirty="0"/>
          </a:p>
        </p:txBody>
      </p:sp>
      <p:sp>
        <p:nvSpPr>
          <p:cNvPr id="26" name="Rectangle 25"/>
          <p:cNvSpPr/>
          <p:nvPr/>
        </p:nvSpPr>
        <p:spPr>
          <a:xfrm>
            <a:off x="382569" y="2722305"/>
            <a:ext cx="1145772" cy="468208"/>
          </a:xfrm>
          <a:prstGeom prst="rect">
            <a:avLst/>
          </a:prstGeom>
          <a:solidFill>
            <a:srgbClr val="2166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27" name="Rectangle 26"/>
          <p:cNvSpPr/>
          <p:nvPr/>
        </p:nvSpPr>
        <p:spPr>
          <a:xfrm>
            <a:off x="3164977" y="2722305"/>
            <a:ext cx="1145772" cy="468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28" name="Rectangle 27"/>
          <p:cNvSpPr/>
          <p:nvPr/>
        </p:nvSpPr>
        <p:spPr>
          <a:xfrm>
            <a:off x="4556181" y="2722305"/>
            <a:ext cx="1145772" cy="4682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29" name="Rectangle 28"/>
          <p:cNvSpPr/>
          <p:nvPr/>
        </p:nvSpPr>
        <p:spPr>
          <a:xfrm>
            <a:off x="1777999" y="2722305"/>
            <a:ext cx="1145772" cy="468208"/>
          </a:xfrm>
          <a:prstGeom prst="rect">
            <a:avLst/>
          </a:prstGeom>
          <a:solidFill>
            <a:srgbClr val="3795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30" name="Rectangle 29"/>
          <p:cNvSpPr/>
          <p:nvPr/>
        </p:nvSpPr>
        <p:spPr>
          <a:xfrm>
            <a:off x="5947386" y="2731408"/>
            <a:ext cx="1145772" cy="4682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31" name="Rectangle 30"/>
          <p:cNvSpPr/>
          <p:nvPr/>
        </p:nvSpPr>
        <p:spPr>
          <a:xfrm>
            <a:off x="3160182" y="3939719"/>
            <a:ext cx="1145772" cy="468208"/>
          </a:xfrm>
          <a:prstGeom prst="rect">
            <a:avLst/>
          </a:prstGeom>
          <a:solidFill>
            <a:srgbClr val="B50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32" name="Rectangle 31"/>
          <p:cNvSpPr/>
          <p:nvPr/>
        </p:nvSpPr>
        <p:spPr>
          <a:xfrm>
            <a:off x="1773055" y="3939719"/>
            <a:ext cx="1145772" cy="468208"/>
          </a:xfrm>
          <a:prstGeom prst="rect">
            <a:avLst/>
          </a:prstGeom>
          <a:solidFill>
            <a:srgbClr val="E0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33" name="Rectangle 32"/>
          <p:cNvSpPr/>
          <p:nvPr/>
        </p:nvSpPr>
        <p:spPr>
          <a:xfrm>
            <a:off x="385458" y="3939718"/>
            <a:ext cx="1145772" cy="468208"/>
          </a:xfrm>
          <a:prstGeom prst="rect">
            <a:avLst/>
          </a:prstGeom>
          <a:solidFill>
            <a:srgbClr val="F56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34" name="TextBox 33"/>
          <p:cNvSpPr txBox="1"/>
          <p:nvPr/>
        </p:nvSpPr>
        <p:spPr>
          <a:xfrm>
            <a:off x="4338316" y="4087350"/>
            <a:ext cx="1666240" cy="373580"/>
          </a:xfrm>
          <a:prstGeom prst="rect">
            <a:avLst/>
          </a:prstGeom>
          <a:noFill/>
        </p:spPr>
        <p:txBody>
          <a:bodyPr wrap="square" rtlCol="0">
            <a:noAutofit/>
          </a:bodyPr>
          <a:lstStyle/>
          <a:p>
            <a:pPr lvl="0"/>
            <a:r>
              <a:rPr lang="en-US" altLang="en-US" sz="900" b="1" dirty="0"/>
              <a:t>Red is to denote negative </a:t>
            </a:r>
            <a:br>
              <a:rPr lang="en-US" altLang="en-US" sz="900" b="1" dirty="0"/>
            </a:br>
            <a:r>
              <a:rPr lang="en-US" altLang="en-US" sz="900" b="1" dirty="0"/>
              <a:t>topics/values only.</a:t>
            </a:r>
          </a:p>
          <a:p>
            <a:endParaRPr lang="en-US" sz="1400" dirty="0" smtClean="0"/>
          </a:p>
        </p:txBody>
      </p:sp>
      <p:sp>
        <p:nvSpPr>
          <p:cNvPr id="35" name="Rectangle 34"/>
          <p:cNvSpPr/>
          <p:nvPr/>
        </p:nvSpPr>
        <p:spPr>
          <a:xfrm>
            <a:off x="374519" y="1452476"/>
            <a:ext cx="1145772" cy="468208"/>
          </a:xfrm>
          <a:prstGeom prst="rect">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36" name="Rectangle 35"/>
          <p:cNvSpPr/>
          <p:nvPr/>
        </p:nvSpPr>
        <p:spPr>
          <a:xfrm>
            <a:off x="1765455" y="1452476"/>
            <a:ext cx="1145772" cy="46820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37" name="TextBox 36"/>
          <p:cNvSpPr txBox="1"/>
          <p:nvPr/>
        </p:nvSpPr>
        <p:spPr>
          <a:xfrm>
            <a:off x="327739" y="3168168"/>
            <a:ext cx="1450260" cy="528029"/>
          </a:xfrm>
          <a:prstGeom prst="rect">
            <a:avLst/>
          </a:prstGeom>
          <a:noFill/>
        </p:spPr>
        <p:txBody>
          <a:bodyPr wrap="square" rtlCol="0">
            <a:noAutofit/>
          </a:bodyPr>
          <a:lstStyle/>
          <a:p>
            <a:pPr>
              <a:spcAft>
                <a:spcPts val="300"/>
              </a:spcAft>
            </a:pPr>
            <a:r>
              <a:rPr lang="en-US" sz="1000" dirty="0" smtClean="0"/>
              <a:t>R:37 G:95 B:56</a:t>
            </a:r>
          </a:p>
          <a:p>
            <a:pPr>
              <a:spcAft>
                <a:spcPts val="300"/>
              </a:spcAft>
            </a:pPr>
            <a:r>
              <a:rPr lang="en-US" sz="1000" dirty="0" smtClean="0"/>
              <a:t>C:80 M:25 Y:81 K:22</a:t>
            </a:r>
          </a:p>
        </p:txBody>
      </p:sp>
      <p:sp>
        <p:nvSpPr>
          <p:cNvPr id="38" name="TextBox 37"/>
          <p:cNvSpPr txBox="1"/>
          <p:nvPr/>
        </p:nvSpPr>
        <p:spPr>
          <a:xfrm>
            <a:off x="1704254" y="3168168"/>
            <a:ext cx="1450260" cy="528029"/>
          </a:xfrm>
          <a:prstGeom prst="rect">
            <a:avLst/>
          </a:prstGeom>
          <a:noFill/>
        </p:spPr>
        <p:txBody>
          <a:bodyPr wrap="square" rtlCol="0">
            <a:noAutofit/>
          </a:bodyPr>
          <a:lstStyle/>
          <a:p>
            <a:pPr>
              <a:spcAft>
                <a:spcPts val="300"/>
              </a:spcAft>
            </a:pPr>
            <a:r>
              <a:rPr lang="en-US" sz="1000" dirty="0" smtClean="0"/>
              <a:t>R:63 G:152 B:53</a:t>
            </a:r>
          </a:p>
          <a:p>
            <a:pPr>
              <a:spcAft>
                <a:spcPts val="300"/>
              </a:spcAft>
            </a:pPr>
            <a:r>
              <a:rPr lang="en-US" sz="1000" dirty="0" smtClean="0"/>
              <a:t>C:70 M:2 Y:99 K:5</a:t>
            </a:r>
          </a:p>
        </p:txBody>
      </p:sp>
      <p:sp>
        <p:nvSpPr>
          <p:cNvPr id="39" name="TextBox 38"/>
          <p:cNvSpPr txBox="1"/>
          <p:nvPr/>
        </p:nvSpPr>
        <p:spPr>
          <a:xfrm>
            <a:off x="3088964" y="3168168"/>
            <a:ext cx="1450260" cy="528029"/>
          </a:xfrm>
          <a:prstGeom prst="rect">
            <a:avLst/>
          </a:prstGeom>
          <a:noFill/>
        </p:spPr>
        <p:txBody>
          <a:bodyPr wrap="square" rtlCol="0">
            <a:noAutofit/>
          </a:bodyPr>
          <a:lstStyle/>
          <a:p>
            <a:pPr>
              <a:spcAft>
                <a:spcPts val="300"/>
              </a:spcAft>
            </a:pPr>
            <a:r>
              <a:rPr lang="en-US" sz="1000" dirty="0" smtClean="0"/>
              <a:t>R:5 G:110 B:154</a:t>
            </a:r>
          </a:p>
          <a:p>
            <a:pPr>
              <a:spcAft>
                <a:spcPts val="300"/>
              </a:spcAft>
            </a:pPr>
            <a:r>
              <a:rPr lang="en-US" sz="1000" dirty="0" smtClean="0"/>
              <a:t>C:88 M:39 Y:7 K:9</a:t>
            </a:r>
          </a:p>
        </p:txBody>
      </p:sp>
      <p:sp>
        <p:nvSpPr>
          <p:cNvPr id="40" name="TextBox 39"/>
          <p:cNvSpPr txBox="1"/>
          <p:nvPr/>
        </p:nvSpPr>
        <p:spPr>
          <a:xfrm>
            <a:off x="4498254" y="3168168"/>
            <a:ext cx="1450260" cy="528029"/>
          </a:xfrm>
          <a:prstGeom prst="rect">
            <a:avLst/>
          </a:prstGeom>
          <a:noFill/>
        </p:spPr>
        <p:txBody>
          <a:bodyPr wrap="square" rtlCol="0">
            <a:noAutofit/>
          </a:bodyPr>
          <a:lstStyle/>
          <a:p>
            <a:pPr>
              <a:spcAft>
                <a:spcPts val="300"/>
              </a:spcAft>
            </a:pPr>
            <a:r>
              <a:rPr lang="en-US" sz="1000" dirty="0" smtClean="0"/>
              <a:t>R:13 G:116 B:168</a:t>
            </a:r>
          </a:p>
          <a:p>
            <a:pPr>
              <a:spcAft>
                <a:spcPts val="300"/>
              </a:spcAft>
            </a:pPr>
            <a:r>
              <a:rPr lang="en-US" sz="1000" dirty="0" smtClean="0"/>
              <a:t>C:81 M:26 Y:4 K:3</a:t>
            </a:r>
          </a:p>
        </p:txBody>
      </p:sp>
      <p:sp>
        <p:nvSpPr>
          <p:cNvPr id="41" name="TextBox 40"/>
          <p:cNvSpPr txBox="1"/>
          <p:nvPr/>
        </p:nvSpPr>
        <p:spPr>
          <a:xfrm>
            <a:off x="5866576" y="3168168"/>
            <a:ext cx="1450260" cy="528029"/>
          </a:xfrm>
          <a:prstGeom prst="rect">
            <a:avLst/>
          </a:prstGeom>
          <a:noFill/>
        </p:spPr>
        <p:txBody>
          <a:bodyPr wrap="square" rtlCol="0">
            <a:noAutofit/>
          </a:bodyPr>
          <a:lstStyle/>
          <a:p>
            <a:pPr>
              <a:spcAft>
                <a:spcPts val="300"/>
              </a:spcAft>
            </a:pPr>
            <a:r>
              <a:rPr lang="en-US" sz="1000" dirty="0" smtClean="0"/>
              <a:t>R:34 G:128 B:127</a:t>
            </a:r>
          </a:p>
          <a:p>
            <a:pPr>
              <a:spcAft>
                <a:spcPts val="300"/>
              </a:spcAft>
            </a:pPr>
            <a:r>
              <a:rPr lang="en-US" sz="1000" dirty="0" smtClean="0"/>
              <a:t>C:79 M:14 Y:35 K:7</a:t>
            </a:r>
          </a:p>
        </p:txBody>
      </p:sp>
      <p:sp>
        <p:nvSpPr>
          <p:cNvPr id="42" name="TextBox 41"/>
          <p:cNvSpPr txBox="1"/>
          <p:nvPr/>
        </p:nvSpPr>
        <p:spPr>
          <a:xfrm>
            <a:off x="327739" y="4388096"/>
            <a:ext cx="1450260" cy="528029"/>
          </a:xfrm>
          <a:prstGeom prst="rect">
            <a:avLst/>
          </a:prstGeom>
          <a:noFill/>
        </p:spPr>
        <p:txBody>
          <a:bodyPr wrap="square" rtlCol="0">
            <a:noAutofit/>
          </a:bodyPr>
          <a:lstStyle/>
          <a:p>
            <a:pPr>
              <a:spcAft>
                <a:spcPts val="300"/>
              </a:spcAft>
            </a:pPr>
            <a:r>
              <a:rPr lang="en-US" sz="1000" dirty="0" smtClean="0"/>
              <a:t>R:245 G:109 B:29</a:t>
            </a:r>
          </a:p>
          <a:p>
            <a:pPr>
              <a:spcAft>
                <a:spcPts val="300"/>
              </a:spcAft>
            </a:pPr>
            <a:r>
              <a:rPr lang="en-US" sz="1000" dirty="0" smtClean="0"/>
              <a:t>C:0 M:54 Y:86 K:0</a:t>
            </a:r>
          </a:p>
        </p:txBody>
      </p:sp>
      <p:sp>
        <p:nvSpPr>
          <p:cNvPr id="43" name="TextBox 42"/>
          <p:cNvSpPr txBox="1"/>
          <p:nvPr/>
        </p:nvSpPr>
        <p:spPr>
          <a:xfrm>
            <a:off x="1704254" y="4388096"/>
            <a:ext cx="1450260" cy="528029"/>
          </a:xfrm>
          <a:prstGeom prst="rect">
            <a:avLst/>
          </a:prstGeom>
          <a:solidFill>
            <a:srgbClr val="FFFFFE"/>
          </a:solidFill>
        </p:spPr>
        <p:txBody>
          <a:bodyPr wrap="square" rtlCol="0">
            <a:noAutofit/>
          </a:bodyPr>
          <a:lstStyle/>
          <a:p>
            <a:pPr>
              <a:spcAft>
                <a:spcPts val="300"/>
              </a:spcAft>
            </a:pPr>
            <a:r>
              <a:rPr lang="en-US" sz="1000" dirty="0" smtClean="0"/>
              <a:t>R:224 G:155 B:0</a:t>
            </a:r>
          </a:p>
          <a:p>
            <a:pPr>
              <a:spcAft>
                <a:spcPts val="300"/>
              </a:spcAft>
            </a:pPr>
            <a:r>
              <a:rPr lang="en-US" sz="1000" dirty="0" smtClean="0"/>
              <a:t>C:1 M:28 Y:98 K:4</a:t>
            </a:r>
          </a:p>
        </p:txBody>
      </p:sp>
      <p:sp>
        <p:nvSpPr>
          <p:cNvPr id="44" name="TextBox 43"/>
          <p:cNvSpPr txBox="1"/>
          <p:nvPr/>
        </p:nvSpPr>
        <p:spPr>
          <a:xfrm>
            <a:off x="3088964" y="4388096"/>
            <a:ext cx="1450260" cy="528029"/>
          </a:xfrm>
          <a:prstGeom prst="rect">
            <a:avLst/>
          </a:prstGeom>
          <a:noFill/>
        </p:spPr>
        <p:txBody>
          <a:bodyPr wrap="square" rtlCol="0">
            <a:noAutofit/>
          </a:bodyPr>
          <a:lstStyle/>
          <a:p>
            <a:pPr>
              <a:spcAft>
                <a:spcPts val="300"/>
              </a:spcAft>
            </a:pPr>
            <a:r>
              <a:rPr lang="en-US" sz="1000" dirty="0" smtClean="0"/>
              <a:t>R:181 G:10 B:0</a:t>
            </a:r>
          </a:p>
          <a:p>
            <a:pPr>
              <a:spcAft>
                <a:spcPts val="300"/>
              </a:spcAft>
            </a:pPr>
            <a:r>
              <a:rPr lang="en-US" sz="1000" dirty="0" smtClean="0"/>
              <a:t>C:4 M:85 Y:99 K:14</a:t>
            </a:r>
          </a:p>
        </p:txBody>
      </p:sp>
      <p:sp>
        <p:nvSpPr>
          <p:cNvPr id="45" name="TextBox 44"/>
          <p:cNvSpPr txBox="1"/>
          <p:nvPr/>
        </p:nvSpPr>
        <p:spPr>
          <a:xfrm>
            <a:off x="327739" y="1920928"/>
            <a:ext cx="1450260" cy="528029"/>
          </a:xfrm>
          <a:prstGeom prst="rect">
            <a:avLst/>
          </a:prstGeom>
          <a:solidFill>
            <a:srgbClr val="FFFFFE"/>
          </a:solidFill>
        </p:spPr>
        <p:txBody>
          <a:bodyPr wrap="square" rtlCol="0">
            <a:noAutofit/>
          </a:bodyPr>
          <a:lstStyle/>
          <a:p>
            <a:pPr>
              <a:spcAft>
                <a:spcPts val="300"/>
              </a:spcAft>
            </a:pPr>
            <a:r>
              <a:rPr lang="en-US" sz="1000" dirty="0" smtClean="0"/>
              <a:t>R:77 G:77 B:77</a:t>
            </a:r>
          </a:p>
          <a:p>
            <a:pPr>
              <a:spcAft>
                <a:spcPts val="300"/>
              </a:spcAft>
            </a:pPr>
            <a:r>
              <a:rPr lang="en-US" sz="1000" dirty="0" smtClean="0"/>
              <a:t>C:67 M:59 Y:54 K:9</a:t>
            </a:r>
          </a:p>
        </p:txBody>
      </p:sp>
      <p:sp>
        <p:nvSpPr>
          <p:cNvPr id="46" name="TextBox 45"/>
          <p:cNvSpPr txBox="1"/>
          <p:nvPr/>
        </p:nvSpPr>
        <p:spPr>
          <a:xfrm>
            <a:off x="1704254" y="1920928"/>
            <a:ext cx="1450260" cy="528029"/>
          </a:xfrm>
          <a:prstGeom prst="rect">
            <a:avLst/>
          </a:prstGeom>
          <a:solidFill>
            <a:srgbClr val="FFFFFE"/>
          </a:solidFill>
        </p:spPr>
        <p:txBody>
          <a:bodyPr wrap="square" rtlCol="0">
            <a:noAutofit/>
          </a:bodyPr>
          <a:lstStyle/>
          <a:p>
            <a:pPr>
              <a:spcAft>
                <a:spcPts val="300"/>
              </a:spcAft>
            </a:pPr>
            <a:r>
              <a:rPr lang="en-US" sz="1000" dirty="0" smtClean="0"/>
              <a:t>R:127 G:127 B:127</a:t>
            </a:r>
          </a:p>
          <a:p>
            <a:pPr>
              <a:spcAft>
                <a:spcPts val="300"/>
              </a:spcAft>
            </a:pPr>
            <a:r>
              <a:rPr lang="en-US" sz="1000" dirty="0" smtClean="0"/>
              <a:t>C:43 M:35 Y:32 K:1</a:t>
            </a:r>
          </a:p>
        </p:txBody>
      </p:sp>
      <p:sp>
        <p:nvSpPr>
          <p:cNvPr id="24" name="Rectangle 23"/>
          <p:cNvSpPr/>
          <p:nvPr/>
        </p:nvSpPr>
        <p:spPr>
          <a:xfrm>
            <a:off x="7341930" y="2745792"/>
            <a:ext cx="1145772" cy="468208"/>
          </a:xfrm>
          <a:prstGeom prst="rect">
            <a:avLst/>
          </a:prstGeom>
          <a:solidFill>
            <a:srgbClr val="163A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25" name="TextBox 24"/>
          <p:cNvSpPr txBox="1"/>
          <p:nvPr/>
        </p:nvSpPr>
        <p:spPr>
          <a:xfrm>
            <a:off x="7286998" y="3182552"/>
            <a:ext cx="1450260" cy="528029"/>
          </a:xfrm>
          <a:prstGeom prst="rect">
            <a:avLst/>
          </a:prstGeom>
          <a:noFill/>
        </p:spPr>
        <p:txBody>
          <a:bodyPr wrap="square" rtlCol="0">
            <a:noAutofit/>
          </a:bodyPr>
          <a:lstStyle/>
          <a:p>
            <a:pPr>
              <a:spcAft>
                <a:spcPts val="300"/>
              </a:spcAft>
            </a:pPr>
            <a:r>
              <a:rPr lang="en-US" sz="1000" dirty="0" smtClean="0"/>
              <a:t>R:22 G:58 B:83</a:t>
            </a:r>
          </a:p>
          <a:p>
            <a:pPr>
              <a:spcAft>
                <a:spcPts val="300"/>
              </a:spcAft>
            </a:pPr>
            <a:r>
              <a:rPr lang="en-US" sz="1000" dirty="0"/>
              <a:t>C 95 M 73 Y44 K37</a:t>
            </a:r>
          </a:p>
          <a:p>
            <a:pPr>
              <a:spcAft>
                <a:spcPts val="300"/>
              </a:spcAft>
            </a:pPr>
            <a:endParaRPr lang="en-US" sz="1000" dirty="0" smtClean="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30</a:t>
            </a:fld>
            <a:endParaRPr lang="en-US" dirty="0"/>
          </a:p>
        </p:txBody>
      </p:sp>
    </p:spTree>
    <p:extLst>
      <p:ext uri="{BB962C8B-B14F-4D97-AF65-F5344CB8AC3E}">
        <p14:creationId xmlns:p14="http://schemas.microsoft.com/office/powerpoint/2010/main" val="909805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Demand for Customization in Financial Services</a:t>
            </a:r>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4</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570" y="1065657"/>
            <a:ext cx="4695825"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2066" r="21735"/>
          <a:stretch/>
        </p:blipFill>
        <p:spPr bwMode="auto">
          <a:xfrm>
            <a:off x="4569832" y="1540713"/>
            <a:ext cx="4480560" cy="1035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886" y="2479259"/>
            <a:ext cx="4788494" cy="2036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45380" y="2722273"/>
            <a:ext cx="3898620" cy="17938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6886" y="4330602"/>
            <a:ext cx="6950011" cy="97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6309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5</a:t>
            </a:fld>
            <a:endParaRPr lang="en-US" dirty="0"/>
          </a:p>
        </p:txBody>
      </p:sp>
      <p:pic>
        <p:nvPicPr>
          <p:cNvPr id="3074" name="Picture 2" descr="C:\Users\a604266\Desktop\InternProject\ImagesPPT\Customer-PNG-HD.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5454" y="1793716"/>
            <a:ext cx="3416263" cy="238664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media.istockphoto.com/vectors/preparation-business-contract-icon-vector-id528240761?k=6&amp;m=528240761&amp;s=612x612&amp;w=0&amp;h=NnX_ZwLMYoPH4b-CWN-b8rugvRRdzNqAYVCTV0PaQH8=">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6135" y="1507299"/>
            <a:ext cx="2636488" cy="2636489"/>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a:xfrm>
            <a:off x="3828288" y="2414016"/>
            <a:ext cx="1219200" cy="719328"/>
          </a:xfrm>
          <a:prstGeom prst="rightArrow">
            <a:avLst/>
          </a:prstGeom>
          <a:solidFill>
            <a:srgbClr val="468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Tree>
    <p:extLst>
      <p:ext uri="{BB962C8B-B14F-4D97-AF65-F5344CB8AC3E}">
        <p14:creationId xmlns:p14="http://schemas.microsoft.com/office/powerpoint/2010/main" val="2436523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Idea – Crowdsourcing Mutual Fund Ideas</a:t>
            </a:r>
            <a:endParaRPr lang="en-US" dirty="0"/>
          </a:p>
        </p:txBody>
      </p:sp>
      <p:sp>
        <p:nvSpPr>
          <p:cNvPr id="5" name="Content Placeholder 4"/>
          <p:cNvSpPr>
            <a:spLocks noGrp="1"/>
          </p:cNvSpPr>
          <p:nvPr>
            <p:ph idx="1"/>
          </p:nvPr>
        </p:nvSpPr>
        <p:spPr/>
        <p:txBody>
          <a:bodyPr/>
          <a:lstStyle/>
          <a:p>
            <a:r>
              <a:rPr lang="en-US" dirty="0"/>
              <a:t>Provide customized financial </a:t>
            </a:r>
            <a:r>
              <a:rPr lang="en-US" dirty="0" smtClean="0"/>
              <a:t>products</a:t>
            </a:r>
          </a:p>
          <a:p>
            <a:r>
              <a:rPr lang="en-US" dirty="0" smtClean="0"/>
              <a:t>Let consumers be heard</a:t>
            </a:r>
          </a:p>
          <a:p>
            <a:r>
              <a:rPr lang="en-US" dirty="0" smtClean="0"/>
              <a:t>Get new investment ideas</a:t>
            </a:r>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6</a:t>
            </a:fld>
            <a:endParaRPr lang="en-US" dirty="0"/>
          </a:p>
        </p:txBody>
      </p:sp>
    </p:spTree>
    <p:extLst>
      <p:ext uri="{BB962C8B-B14F-4D97-AF65-F5344CB8AC3E}">
        <p14:creationId xmlns:p14="http://schemas.microsoft.com/office/powerpoint/2010/main" val="2010050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Brief Overview – Mutual Funds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7</a:t>
            </a:fld>
            <a:endParaRPr lang="en-US" dirty="0"/>
          </a:p>
        </p:txBody>
      </p:sp>
    </p:spTree>
    <p:extLst>
      <p:ext uri="{BB962C8B-B14F-4D97-AF65-F5344CB8AC3E}">
        <p14:creationId xmlns:p14="http://schemas.microsoft.com/office/powerpoint/2010/main" val="644827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Crowdsourcing</a:t>
            </a:r>
            <a:endParaRPr lang="en-US" dirty="0"/>
          </a:p>
        </p:txBody>
      </p:sp>
      <p:sp>
        <p:nvSpPr>
          <p:cNvPr id="3" name="Content Placeholder 2"/>
          <p:cNvSpPr>
            <a:spLocks noGrp="1"/>
          </p:cNvSpPr>
          <p:nvPr>
            <p:ph idx="1"/>
          </p:nvPr>
        </p:nvSpPr>
        <p:spPr>
          <a:xfrm>
            <a:off x="295570" y="1414271"/>
            <a:ext cx="4166702" cy="3546343"/>
          </a:xfrm>
        </p:spPr>
        <p:txBody>
          <a:bodyPr/>
          <a:lstStyle/>
          <a:p>
            <a:pPr marL="0" indent="0">
              <a:lnSpc>
                <a:spcPct val="150000"/>
              </a:lnSpc>
              <a:buNone/>
            </a:pPr>
            <a:r>
              <a:rPr lang="en-US" i="1" dirty="0" smtClean="0"/>
              <a:t>Crowdsourcing</a:t>
            </a:r>
            <a:r>
              <a:rPr lang="en-US" i="1" dirty="0"/>
              <a:t> is the practice of obtaining ideas, services, or content by soliciting contributions from a large group of people, or more specifically, an online community rather than from traditional employees or service providers</a:t>
            </a:r>
            <a:endParaRPr lang="en-US" i="1" dirty="0">
              <a:sym typeface="Wingdings" panose="05000000000000000000" pitchFamily="2" charset="2"/>
            </a:endParaRPr>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8</a:t>
            </a:fld>
            <a:endParaRPr lang="en-US" dirty="0"/>
          </a:p>
        </p:txBody>
      </p:sp>
      <p:pic>
        <p:nvPicPr>
          <p:cNvPr id="4098" name="Picture 2" descr="http://media02.hongkiat.com/crowdsourcing/crowdsourcing.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4119" y="1048511"/>
            <a:ext cx="3494291" cy="3494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587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420843"/>
            <a:ext cx="8682095" cy="707886"/>
          </a:xfrm>
        </p:spPr>
        <p:txBody>
          <a:bodyPr/>
          <a:lstStyle/>
          <a:p>
            <a:r>
              <a:rPr lang="en-US" dirty="0" smtClean="0"/>
              <a:t>Demo</a:t>
            </a:r>
            <a:endParaRPr lang="en-US" dirty="0"/>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9</a:t>
            </a:fld>
            <a:endParaRPr lang="en-US" dirty="0"/>
          </a:p>
        </p:txBody>
      </p:sp>
    </p:spTree>
    <p:extLst>
      <p:ext uri="{BB962C8B-B14F-4D97-AF65-F5344CB8AC3E}">
        <p14:creationId xmlns:p14="http://schemas.microsoft.com/office/powerpoint/2010/main" val="4179839073"/>
      </p:ext>
    </p:extLst>
  </p:cSld>
  <p:clrMapOvr>
    <a:masterClrMapping/>
  </p:clrMapOvr>
</p:sld>
</file>

<file path=ppt/theme/theme1.xml><?xml version="1.0" encoding="utf-8"?>
<a:theme xmlns:a="http://schemas.openxmlformats.org/drawingml/2006/main" name="Basic">
  <a:themeElements>
    <a:clrScheme name="Custom 14">
      <a:dk1>
        <a:srgbClr val="000000"/>
      </a:dk1>
      <a:lt1>
        <a:srgbClr val="FFFFFF"/>
      </a:lt1>
      <a:dk2>
        <a:srgbClr val="4D4D4D"/>
      </a:dk2>
      <a:lt2>
        <a:srgbClr val="D8D8D8"/>
      </a:lt2>
      <a:accent1>
        <a:srgbClr val="EF6D1D"/>
      </a:accent1>
      <a:accent2>
        <a:srgbClr val="2B73A7"/>
      </a:accent2>
      <a:accent3>
        <a:srgbClr val="235988"/>
      </a:accent3>
      <a:accent4>
        <a:srgbClr val="21662B"/>
      </a:accent4>
      <a:accent5>
        <a:srgbClr val="379533"/>
      </a:accent5>
      <a:accent6>
        <a:srgbClr val="29807F"/>
      </a:accent6>
      <a:hlink>
        <a:srgbClr val="005A8B"/>
      </a:hlink>
      <a:folHlink>
        <a:srgbClr val="FF9609"/>
      </a:folHlink>
    </a:clrScheme>
    <a:fontScheme name="Fidelity Font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solidFill>
        <a:ln>
          <a:noFill/>
        </a:ln>
      </a:spPr>
      <a:bodyPr rtlCol="0" anchor="ctr"/>
      <a:lstStyle>
        <a:defPPr algn="ctr">
          <a:defRPr dirty="0">
            <a:latin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1">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defRPr sz="14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16178</TotalTime>
  <Words>1149</Words>
  <Application>Microsoft Office PowerPoint</Application>
  <PresentationFormat>On-screen Show (16:10)</PresentationFormat>
  <Paragraphs>224</Paragraphs>
  <Slides>30</Slides>
  <Notes>9</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Basic</vt:lpstr>
      <vt:lpstr>Crowdsourcing Mutual Fund Ideas</vt:lpstr>
      <vt:lpstr>Since 1970 … </vt:lpstr>
      <vt:lpstr>Agenda Slide</vt:lpstr>
      <vt:lpstr>Demand for Customization in Financial Services</vt:lpstr>
      <vt:lpstr>Goal</vt:lpstr>
      <vt:lpstr>The Idea – Crowdsourcing Mutual Fund Ideas</vt:lpstr>
      <vt:lpstr>Brief Overview – Mutual Funds</vt:lpstr>
      <vt:lpstr>Crowdsourcing</vt:lpstr>
      <vt:lpstr>Demo</vt:lpstr>
      <vt:lpstr>Feasibility</vt:lpstr>
      <vt:lpstr>Savings and ROI</vt:lpstr>
      <vt:lpstr>Costs</vt:lpstr>
      <vt:lpstr>Ideas for expansion</vt:lpstr>
      <vt:lpstr>PowerPoint Presentation</vt:lpstr>
      <vt:lpstr>Things they told us to consider</vt:lpstr>
      <vt:lpstr>Best Practices and Tips Changing the Confidentiality Label</vt:lpstr>
      <vt:lpstr>Title text is 24pt Arial bold Subtitle text is 20pt Arial</vt:lpstr>
      <vt:lpstr>2 Categories</vt:lpstr>
      <vt:lpstr>3 Categories</vt:lpstr>
      <vt:lpstr>Use this slide for a quote Use this slide for a quote Use this slide for a quote Use this slide for a quote</vt:lpstr>
      <vt:lpstr>Tables</vt:lpstr>
      <vt:lpstr>Title text is 24pt Arial bold</vt:lpstr>
      <vt:lpstr>Charts</vt:lpstr>
      <vt:lpstr>Sample Bar Chart Highlighting One Bar Subtitle text is 20pt Arial</vt:lpstr>
      <vt:lpstr>Sample Stacked Bar Chart Subtitle text is 20pt Arial</vt:lpstr>
      <vt:lpstr>Sample Line Chart Subtitle text is 20pt Arial</vt:lpstr>
      <vt:lpstr>Sample Pie Chart Subtitle text is 20pt Arial</vt:lpstr>
      <vt:lpstr>Sample Donut Chart Subtitle text is 20pt Arial</vt:lpstr>
      <vt:lpstr>Color Palette</vt:lpstr>
      <vt:lpstr>Primary Color Palette Subtitle here</vt:lpstr>
    </vt:vector>
  </TitlesOfParts>
  <Company>[Default]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Puchacz, Abbey</dc:creator>
  <cp:lastModifiedBy>Holmgren, Kimberly</cp:lastModifiedBy>
  <cp:revision>1355</cp:revision>
  <cp:lastPrinted>2015-02-02T16:31:04Z</cp:lastPrinted>
  <dcterms:created xsi:type="dcterms:W3CDTF">2015-01-15T16:51:51Z</dcterms:created>
  <dcterms:modified xsi:type="dcterms:W3CDTF">2017-06-29T17:05:03Z</dcterms:modified>
</cp:coreProperties>
</file>