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15"/>
  </p:notesMasterIdLst>
  <p:handoutMasterIdLst>
    <p:handoutMasterId r:id="rId16"/>
  </p:handoutMasterIdLst>
  <p:sldIdLst>
    <p:sldId id="485" r:id="rId2"/>
    <p:sldId id="258" r:id="rId3"/>
    <p:sldId id="491" r:id="rId4"/>
    <p:sldId id="489" r:id="rId5"/>
    <p:sldId id="492" r:id="rId6"/>
    <p:sldId id="496" r:id="rId7"/>
    <p:sldId id="494" r:id="rId8"/>
    <p:sldId id="497" r:id="rId9"/>
    <p:sldId id="493" r:id="rId10"/>
    <p:sldId id="499" r:id="rId11"/>
    <p:sldId id="501" r:id="rId12"/>
    <p:sldId id="495" r:id="rId13"/>
    <p:sldId id="502" r:id="rId14"/>
  </p:sldIdLst>
  <p:sldSz cx="9144000" cy="5715000" type="screen16x10"/>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1">
          <p15:clr>
            <a:srgbClr val="A4A3A4"/>
          </p15:clr>
        </p15:guide>
        <p15:guide id="2" orient="horz" pos="2813">
          <p15:clr>
            <a:srgbClr val="A4A3A4"/>
          </p15:clr>
        </p15:guide>
        <p15:guide id="3" pos="188">
          <p15:clr>
            <a:srgbClr val="A4A3A4"/>
          </p15:clr>
        </p15:guide>
        <p15:guide id="4" pos="5557">
          <p15:clr>
            <a:srgbClr val="A4A3A4"/>
          </p15:clr>
        </p15:guide>
        <p15:guide id="5" orient="horz" pos="179">
          <p15:clr>
            <a:srgbClr val="A4A3A4"/>
          </p15:clr>
        </p15:guide>
        <p15:guide id="6" orient="horz" pos="3126">
          <p15:clr>
            <a:srgbClr val="A4A3A4"/>
          </p15:clr>
        </p15:guide>
        <p15:guide id="7" pos="192">
          <p15:clr>
            <a:srgbClr val="A4A3A4"/>
          </p15:clr>
        </p15:guide>
        <p15:guide id="8" orient="horz" pos="405">
          <p15:clr>
            <a:srgbClr val="A4A3A4"/>
          </p15:clr>
        </p15:guide>
      </p15:sldGuideLst>
    </p:ext>
    <p:ext uri="{2D200454-40CA-4A62-9FC3-DE9A4176ACB9}">
      <p15:notesGuideLst xmlns="" xmlns:p15="http://schemas.microsoft.com/office/powerpoint/2012/main">
        <p15:guide id="1" orient="horz" pos="2924">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8921"/>
    <a:srgbClr val="163A53"/>
    <a:srgbClr val="0074A8"/>
    <a:srgbClr val="7E898B"/>
    <a:srgbClr val="404040"/>
    <a:srgbClr val="0086B5"/>
    <a:srgbClr val="38A5A5"/>
    <a:srgbClr val="57B6BC"/>
    <a:srgbClr val="65B034"/>
    <a:srgbClr val="D4D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571" autoAdjust="0"/>
    <p:restoredTop sz="77576" autoAdjust="0"/>
  </p:normalViewPr>
  <p:slideViewPr>
    <p:cSldViewPr snapToGrid="0" snapToObjects="1">
      <p:cViewPr>
        <p:scale>
          <a:sx n="58" d="100"/>
          <a:sy n="58" d="100"/>
        </p:scale>
        <p:origin x="-444" y="-102"/>
      </p:cViewPr>
      <p:guideLst>
        <p:guide orient="horz" pos="161"/>
        <p:guide orient="horz" pos="2813"/>
        <p:guide orient="horz" pos="179"/>
        <p:guide orient="horz" pos="3126"/>
        <p:guide orient="horz" pos="405"/>
        <p:guide pos="188"/>
        <p:guide pos="5557"/>
        <p:guide pos="192"/>
      </p:guideLst>
    </p:cSldViewPr>
  </p:slideViewPr>
  <p:notesTextViewPr>
    <p:cViewPr>
      <p:scale>
        <a:sx n="1" d="1"/>
        <a:sy n="1" d="1"/>
      </p:scale>
      <p:origin x="0" y="0"/>
    </p:cViewPr>
  </p:notesTextViewPr>
  <p:sorterViewPr>
    <p:cViewPr>
      <p:scale>
        <a:sx n="132" d="100"/>
        <a:sy n="132" d="100"/>
      </p:scale>
      <p:origin x="0" y="2304"/>
    </p:cViewPr>
  </p:sorterViewPr>
  <p:notesViewPr>
    <p:cSldViewPr snapToGrid="0" snapToObjects="1" showGuides="1">
      <p:cViewPr varScale="1">
        <p:scale>
          <a:sx n="80" d="100"/>
          <a:sy n="80" d="100"/>
        </p:scale>
        <p:origin x="-1944" y="-84"/>
      </p:cViewPr>
      <p:guideLst>
        <p:guide orient="horz" pos="2924"/>
        <p:guide pos="22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7363"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56050" y="0"/>
            <a:ext cx="3027363" cy="463550"/>
          </a:xfrm>
          <a:prstGeom prst="rect">
            <a:avLst/>
          </a:prstGeom>
        </p:spPr>
        <p:txBody>
          <a:bodyPr vert="horz" lIns="91440" tIns="45720" rIns="91440" bIns="45720" rtlCol="0"/>
          <a:lstStyle>
            <a:lvl1pPr algn="r">
              <a:defRPr sz="1200"/>
            </a:lvl1pPr>
          </a:lstStyle>
          <a:p>
            <a:fld id="{F0BB27B4-BE80-4A64-A720-975D9C2CD29D}" type="datetimeFigureOut">
              <a:rPr lang="en-US" smtClean="0"/>
              <a:t>07/13/2017</a:t>
            </a:fld>
            <a:endParaRPr lang="en-US"/>
          </a:p>
        </p:txBody>
      </p:sp>
      <p:sp>
        <p:nvSpPr>
          <p:cNvPr id="4" name="Footer Placeholder 3"/>
          <p:cNvSpPr>
            <a:spLocks noGrp="1"/>
          </p:cNvSpPr>
          <p:nvPr>
            <p:ph type="ftr" sz="quarter" idx="2"/>
          </p:nvPr>
        </p:nvSpPr>
        <p:spPr>
          <a:xfrm>
            <a:off x="0" y="8818563"/>
            <a:ext cx="3027363" cy="4635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56050" y="8818563"/>
            <a:ext cx="3027363" cy="463550"/>
          </a:xfrm>
          <a:prstGeom prst="rect">
            <a:avLst/>
          </a:prstGeom>
        </p:spPr>
        <p:txBody>
          <a:bodyPr vert="horz" lIns="91440" tIns="45720" rIns="91440" bIns="45720" rtlCol="0" anchor="b"/>
          <a:lstStyle>
            <a:lvl1pPr algn="r">
              <a:defRPr sz="1200"/>
            </a:lvl1pPr>
          </a:lstStyle>
          <a:p>
            <a:fld id="{D66D799F-5C0E-4E52-BD52-87DA591E65D6}" type="slidenum">
              <a:rPr lang="en-US" smtClean="0"/>
              <a:t>‹#›</a:t>
            </a:fld>
            <a:endParaRPr lang="en-US"/>
          </a:p>
        </p:txBody>
      </p:sp>
    </p:spTree>
    <p:extLst>
      <p:ext uri="{BB962C8B-B14F-4D97-AF65-F5344CB8AC3E}">
        <p14:creationId xmlns:p14="http://schemas.microsoft.com/office/powerpoint/2010/main" val="1035941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8" tIns="46479" rIns="92958" bIns="46479"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956550" y="0"/>
            <a:ext cx="3026833" cy="464185"/>
          </a:xfrm>
          <a:prstGeom prst="rect">
            <a:avLst/>
          </a:prstGeom>
        </p:spPr>
        <p:txBody>
          <a:bodyPr vert="horz" lIns="92958" tIns="46479" rIns="92958" bIns="46479" rtlCol="0"/>
          <a:lstStyle>
            <a:lvl1pPr algn="r">
              <a:defRPr sz="1200">
                <a:latin typeface="Arial" panose="020B0604020202020204" pitchFamily="34" charset="0"/>
              </a:defRPr>
            </a:lvl1pPr>
          </a:lstStyle>
          <a:p>
            <a:fld id="{80568A58-25BF-4ED8-BF3A-372FEB996820}" type="datetimeFigureOut">
              <a:rPr lang="en-US" smtClean="0"/>
              <a:pPr/>
              <a:t>07/13/2017</a:t>
            </a:fld>
            <a:endParaRPr lang="en-US" dirty="0"/>
          </a:p>
        </p:txBody>
      </p:sp>
      <p:sp>
        <p:nvSpPr>
          <p:cNvPr id="4" name="Slide Image Placeholder 3"/>
          <p:cNvSpPr>
            <a:spLocks noGrp="1" noRot="1" noChangeAspect="1"/>
          </p:cNvSpPr>
          <p:nvPr>
            <p:ph type="sldImg" idx="2"/>
          </p:nvPr>
        </p:nvSpPr>
        <p:spPr>
          <a:xfrm>
            <a:off x="708025" y="696913"/>
            <a:ext cx="5568950" cy="3481387"/>
          </a:xfrm>
          <a:prstGeom prst="rect">
            <a:avLst/>
          </a:prstGeom>
          <a:noFill/>
          <a:ln w="12700">
            <a:solidFill>
              <a:prstClr val="black"/>
            </a:solidFill>
          </a:ln>
        </p:spPr>
        <p:txBody>
          <a:bodyPr vert="horz" lIns="92958" tIns="46479" rIns="92958" bIns="46479" rtlCol="0" anchor="ctr"/>
          <a:lstStyle/>
          <a:p>
            <a:endParaRPr lang="en-US" dirty="0"/>
          </a:p>
        </p:txBody>
      </p:sp>
      <p:sp>
        <p:nvSpPr>
          <p:cNvPr id="5" name="Notes Placeholder 4"/>
          <p:cNvSpPr>
            <a:spLocks noGrp="1"/>
          </p:cNvSpPr>
          <p:nvPr>
            <p:ph type="body" sz="quarter" idx="3"/>
          </p:nvPr>
        </p:nvSpPr>
        <p:spPr>
          <a:xfrm>
            <a:off x="698500" y="4409758"/>
            <a:ext cx="5588000" cy="4177665"/>
          </a:xfrm>
          <a:prstGeom prst="rect">
            <a:avLst/>
          </a:prstGeom>
        </p:spPr>
        <p:txBody>
          <a:bodyPr vert="horz" lIns="92958" tIns="46479" rIns="92958" bIns="46479"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17904"/>
            <a:ext cx="3026833" cy="464185"/>
          </a:xfrm>
          <a:prstGeom prst="rect">
            <a:avLst/>
          </a:prstGeom>
        </p:spPr>
        <p:txBody>
          <a:bodyPr vert="horz" lIns="92958" tIns="46479" rIns="92958" bIns="46479"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956550" y="8817904"/>
            <a:ext cx="3026833" cy="464185"/>
          </a:xfrm>
          <a:prstGeom prst="rect">
            <a:avLst/>
          </a:prstGeom>
        </p:spPr>
        <p:txBody>
          <a:bodyPr vert="horz" lIns="92958" tIns="46479" rIns="92958" bIns="46479" rtlCol="0" anchor="b"/>
          <a:lstStyle>
            <a:lvl1pPr algn="r">
              <a:defRPr sz="1200">
                <a:latin typeface="Arial" panose="020B0604020202020204" pitchFamily="34" charset="0"/>
              </a:defRPr>
            </a:lvl1pPr>
          </a:lstStyle>
          <a:p>
            <a:fld id="{D956B978-5561-43A9-995A-DAC25F8E4654}" type="slidenum">
              <a:rPr lang="en-US" smtClean="0"/>
              <a:pPr/>
              <a:t>‹#›</a:t>
            </a:fld>
            <a:endParaRPr lang="en-US" dirty="0"/>
          </a:p>
        </p:txBody>
      </p:sp>
    </p:spTree>
    <p:extLst>
      <p:ext uri="{BB962C8B-B14F-4D97-AF65-F5344CB8AC3E}">
        <p14:creationId xmlns:p14="http://schemas.microsoft.com/office/powerpoint/2010/main" val="3346970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matthias-schubert.com/social-media-banken/crowdsourcing-and-open-innovation-at-banks-and-financial-services"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www.banktech.com/payments/crowdsourcing-development-of-financial-products-a-new-path-to-customer-engagement/d/d-id/1295846" TargetMode="External"/><Relationship Id="rId4" Type="http://schemas.openxmlformats.org/officeDocument/2006/relationships/hyperlink" Target="https://www.ideaconnection.com/open-innovation-success/Financial-Institution-Banks-on-Crowdsourcing-Success-00467.html"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thefinancialbrand.com/37391/bank-personalization-product-development/"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investor.gov/investing-basics/investment-products/money-market-funds"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investor.gov/news-alerts/investor-bulletins/target-date-retirement-funds"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1</a:t>
            </a:fld>
            <a:endParaRPr lang="en-US" dirty="0"/>
          </a:p>
        </p:txBody>
      </p:sp>
    </p:spTree>
    <p:extLst>
      <p:ext uri="{BB962C8B-B14F-4D97-AF65-F5344CB8AC3E}">
        <p14:creationId xmlns:p14="http://schemas.microsoft.com/office/powerpoint/2010/main" val="1635736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Peter</a:t>
            </a:r>
          </a:p>
          <a:p>
            <a:r>
              <a:rPr lang="en-US" dirty="0" smtClean="0"/>
              <a:t>INTEGRATION</a:t>
            </a:r>
          </a:p>
          <a:p>
            <a:r>
              <a:rPr lang="en-US" dirty="0" smtClean="0"/>
              <a:t>-Fidelity has</a:t>
            </a:r>
            <a:r>
              <a:rPr lang="en-US" baseline="0" dirty="0" smtClean="0"/>
              <a:t> some tools that prove that it is possible to do something like this</a:t>
            </a:r>
          </a:p>
          <a:p>
            <a:r>
              <a:rPr lang="en-US" baseline="0" dirty="0" smtClean="0"/>
              <a:t>	-Fidelity Investments Community provides a forum for crowdsourcing ideas and giving or getting investment advice for PI customers. About 20% of members are active monthly</a:t>
            </a:r>
          </a:p>
          <a:p>
            <a:r>
              <a:rPr lang="en-US" baseline="0" dirty="0" smtClean="0"/>
              <a:t>	-Sector Portfolio Builder provides personalized solutions to investment needs using EXISTING Fidelity products</a:t>
            </a:r>
          </a:p>
          <a:p>
            <a:r>
              <a:rPr lang="en-US" baseline="0" dirty="0" smtClean="0"/>
              <a:t>-All of these could combine nicely into one personalized investing tool</a:t>
            </a:r>
          </a:p>
          <a:p>
            <a:endParaRPr lang="en-US" baseline="0" dirty="0" smtClean="0"/>
          </a:p>
          <a:p>
            <a:r>
              <a:rPr lang="en-US" baseline="0" dirty="0" smtClean="0"/>
              <a:t>COMPETITION</a:t>
            </a:r>
          </a:p>
          <a:p>
            <a:r>
              <a:rPr lang="en-US" baseline="0" dirty="0" smtClean="0"/>
              <a:t>-Read these:</a:t>
            </a:r>
          </a:p>
          <a:p>
            <a:r>
              <a:rPr lang="en-US" sz="1200" kern="1200" dirty="0" smtClean="0">
                <a:solidFill>
                  <a:schemeClr val="tx1"/>
                </a:solidFill>
                <a:effectLst/>
                <a:latin typeface="Arial" panose="020B0604020202020204" pitchFamily="34" charset="0"/>
                <a:ea typeface="+mn-ea"/>
                <a:cs typeface="+mn-cs"/>
              </a:rPr>
              <a:t> </a:t>
            </a:r>
          </a:p>
          <a:p>
            <a:r>
              <a:rPr lang="en-US" sz="1200" kern="1200" dirty="0" smtClean="0">
                <a:solidFill>
                  <a:schemeClr val="tx1"/>
                </a:solidFill>
                <a:effectLst/>
                <a:latin typeface="Arial" panose="020B0604020202020204" pitchFamily="34" charset="0"/>
                <a:ea typeface="+mn-ea"/>
                <a:cs typeface="+mn-cs"/>
              </a:rPr>
              <a:t>–      </a:t>
            </a:r>
            <a:r>
              <a:rPr lang="en-US" sz="1200" u="sng" kern="1200" dirty="0" smtClean="0">
                <a:solidFill>
                  <a:schemeClr val="tx1"/>
                </a:solidFill>
                <a:effectLst/>
                <a:latin typeface="Arial" panose="020B0604020202020204" pitchFamily="34" charset="0"/>
                <a:ea typeface="+mn-ea"/>
                <a:cs typeface="+mn-cs"/>
                <a:hlinkClick r:id="rId3"/>
              </a:rPr>
              <a:t>http://www.matthias-schubert.com/social-media-banken/crowdsourcing-and-open-innovation-at-banks-and-financial-services</a:t>
            </a:r>
            <a:endParaRPr lang="en-US"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      </a:t>
            </a:r>
            <a:r>
              <a:rPr lang="en-US" sz="1200" u="sng" kern="1200" dirty="0" smtClean="0">
                <a:solidFill>
                  <a:schemeClr val="tx1"/>
                </a:solidFill>
                <a:effectLst/>
                <a:latin typeface="Arial" panose="020B0604020202020204" pitchFamily="34" charset="0"/>
                <a:ea typeface="+mn-ea"/>
                <a:cs typeface="+mn-cs"/>
                <a:hlinkClick r:id="rId4"/>
              </a:rPr>
              <a:t>https://www.ideaconnection.com/open-innovation-success/Financial-Institution-Banks-on-Crowdsourcing-Success-00467.html</a:t>
            </a:r>
            <a:endParaRPr lang="en-US"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      </a:t>
            </a:r>
            <a:r>
              <a:rPr lang="en-US" sz="1200" u="sng" kern="1200" dirty="0" smtClean="0">
                <a:solidFill>
                  <a:schemeClr val="tx1"/>
                </a:solidFill>
                <a:effectLst/>
                <a:latin typeface="Arial" panose="020B0604020202020204" pitchFamily="34" charset="0"/>
                <a:ea typeface="+mn-ea"/>
                <a:cs typeface="+mn-cs"/>
                <a:hlinkClick r:id="rId5"/>
              </a:rPr>
              <a:t>http://www.banktech.com/payments/crowdsourcing-development-of-financial-products-a-new-path-to-customer-engagement/d/d-id/1295846</a:t>
            </a:r>
            <a:r>
              <a:rPr lang="en-US" sz="1200" kern="1200" dirty="0" smtClean="0">
                <a:solidFill>
                  <a:schemeClr val="tx1"/>
                </a:solidFill>
                <a:effectLst/>
                <a:latin typeface="Arial" panose="020B0604020202020204" pitchFamily="34" charset="0"/>
                <a:ea typeface="+mn-ea"/>
                <a:cs typeface="+mn-cs"/>
              </a:rPr>
              <a:t>?</a:t>
            </a:r>
            <a:endParaRPr lang="en-US" baseline="0" dirty="0" smtClean="0"/>
          </a:p>
          <a:p>
            <a:r>
              <a:rPr lang="en-US" baseline="0" dirty="0" smtClean="0"/>
              <a:t>-If they can do it we can and should be doing it to keep up in the market</a:t>
            </a:r>
          </a:p>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10</a:t>
            </a:fld>
            <a:endParaRPr lang="en-US" dirty="0"/>
          </a:p>
        </p:txBody>
      </p:sp>
    </p:spTree>
    <p:extLst>
      <p:ext uri="{BB962C8B-B14F-4D97-AF65-F5344CB8AC3E}">
        <p14:creationId xmlns:p14="http://schemas.microsoft.com/office/powerpoint/2010/main" val="1383989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Peter</a:t>
            </a:r>
          </a:p>
          <a:p>
            <a:r>
              <a:rPr lang="en-US" dirty="0" smtClean="0"/>
              <a:t>-We estimate based on our</a:t>
            </a:r>
            <a:r>
              <a:rPr lang="en-US" baseline="0" dirty="0" smtClean="0"/>
              <a:t> time beginning to develop this tool that it would take 3-6 months to fully develop</a:t>
            </a:r>
          </a:p>
          <a:p>
            <a:r>
              <a:rPr lang="en-US" baseline="0" dirty="0" smtClean="0"/>
              <a:t>-We’d also estimate that 15 hours a week should be spent on bug fixes and enhancements</a:t>
            </a:r>
          </a:p>
          <a:p>
            <a:r>
              <a:rPr lang="en-US" baseline="0" dirty="0" smtClean="0"/>
              <a:t>-A final cost would be the financial analyst. We can’t forecast the number of hours to be spent reviewing and researching ideas because it’s highly dependent on the quantity and quality of ideas received through this platform</a:t>
            </a:r>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11</a:t>
            </a:fld>
            <a:endParaRPr lang="en-US" dirty="0"/>
          </a:p>
        </p:txBody>
      </p:sp>
    </p:spTree>
    <p:extLst>
      <p:ext uri="{BB962C8B-B14F-4D97-AF65-F5344CB8AC3E}">
        <p14:creationId xmlns:p14="http://schemas.microsoft.com/office/powerpoint/2010/main" val="1222741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13</a:t>
            </a:fld>
            <a:endParaRPr lang="en-US" dirty="0"/>
          </a:p>
        </p:txBody>
      </p:sp>
    </p:spTree>
    <p:extLst>
      <p:ext uri="{BB962C8B-B14F-4D97-AF65-F5344CB8AC3E}">
        <p14:creationId xmlns:p14="http://schemas.microsoft.com/office/powerpoint/2010/main" val="1590927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2</a:t>
            </a:fld>
            <a:endParaRPr lang="en-US" dirty="0"/>
          </a:p>
        </p:txBody>
      </p:sp>
    </p:spTree>
    <p:extLst>
      <p:ext uri="{BB962C8B-B14F-4D97-AF65-F5344CB8AC3E}">
        <p14:creationId xmlns:p14="http://schemas.microsoft.com/office/powerpoint/2010/main" val="2070047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Arial" panose="020B0604020202020204" pitchFamily="34" charset="0"/>
                <a:ea typeface="+mn-ea"/>
                <a:cs typeface="+mn-cs"/>
              </a:rPr>
              <a:t>Kim</a:t>
            </a:r>
          </a:p>
          <a:p>
            <a:pPr fontAlgn="base"/>
            <a:r>
              <a:rPr lang="en-US" sz="1200" b="0" i="0" kern="1200" dirty="0" smtClean="0">
                <a:solidFill>
                  <a:schemeClr val="tx1"/>
                </a:solidFill>
                <a:effectLst/>
                <a:latin typeface="Arial" panose="020B0604020202020204" pitchFamily="34" charset="0"/>
                <a:ea typeface="+mn-ea"/>
                <a:cs typeface="+mn-cs"/>
              </a:rPr>
              <a:t>since </a:t>
            </a:r>
            <a:r>
              <a:rPr lang="en-US" sz="1200" b="0" i="0" kern="1200" dirty="0">
                <a:solidFill>
                  <a:schemeClr val="tx1"/>
                </a:solidFill>
                <a:effectLst/>
                <a:latin typeface="Arial" panose="020B0604020202020204" pitchFamily="34" charset="0"/>
                <a:ea typeface="+mn-ea"/>
                <a:cs typeface="+mn-cs"/>
              </a:rPr>
              <a:t>1970:</a:t>
            </a:r>
          </a:p>
          <a:p>
            <a:pPr fontAlgn="base"/>
            <a:r>
              <a:rPr lang="en-US" sz="1200" b="0" i="0" kern="1200" dirty="0">
                <a:solidFill>
                  <a:schemeClr val="tx1"/>
                </a:solidFill>
                <a:effectLst/>
                <a:latin typeface="Arial" panose="020B0604020202020204" pitchFamily="34" charset="0"/>
                <a:ea typeface="+mn-ea"/>
                <a:cs typeface="+mn-cs"/>
              </a:rPr>
              <a:t>The number of new vehicle models has risen from 140 to 270.</a:t>
            </a:r>
          </a:p>
          <a:p>
            <a:pPr fontAlgn="base"/>
            <a:r>
              <a:rPr lang="en-US" sz="1200" b="0" i="0" kern="1200" dirty="0">
                <a:solidFill>
                  <a:schemeClr val="tx1"/>
                </a:solidFill>
                <a:effectLst/>
                <a:latin typeface="Arial" panose="020B0604020202020204" pitchFamily="34" charset="0"/>
                <a:ea typeface="+mn-ea"/>
                <a:cs typeface="+mn-cs"/>
              </a:rPr>
              <a:t>The number of TV channels has gone from 5 to over </a:t>
            </a:r>
            <a:r>
              <a:rPr lang="en-US" sz="1200" b="0" i="0" kern="1200" dirty="0" smtClean="0">
                <a:solidFill>
                  <a:schemeClr val="tx1"/>
                </a:solidFill>
                <a:effectLst/>
                <a:latin typeface="Arial" panose="020B0604020202020204" pitchFamily="34" charset="0"/>
                <a:ea typeface="+mn-ea"/>
                <a:cs typeface="+mn-cs"/>
              </a:rPr>
              <a:t>200.</a:t>
            </a:r>
          </a:p>
          <a:p>
            <a:pPr fontAlgn="base"/>
            <a:r>
              <a:rPr lang="en-US" sz="1200" b="0" i="0" kern="1200" dirty="0" smtClean="0">
                <a:solidFill>
                  <a:schemeClr val="tx1"/>
                </a:solidFill>
                <a:effectLst/>
                <a:latin typeface="Arial" panose="020B0604020202020204" pitchFamily="34" charset="0"/>
                <a:ea typeface="+mn-ea"/>
                <a:cs typeface="+mn-cs"/>
              </a:rPr>
              <a:t>Consumers </a:t>
            </a:r>
            <a:r>
              <a:rPr lang="en-US" sz="1200" b="0" i="0" kern="1200" dirty="0">
                <a:solidFill>
                  <a:schemeClr val="tx1"/>
                </a:solidFill>
                <a:effectLst/>
                <a:latin typeface="Arial" panose="020B0604020202020204" pitchFamily="34" charset="0"/>
                <a:ea typeface="+mn-ea"/>
                <a:cs typeface="+mn-cs"/>
              </a:rPr>
              <a:t>can find over 3,000 types of beers and 50 different brands of bottled </a:t>
            </a:r>
            <a:r>
              <a:rPr lang="en-US" sz="1200" b="0" i="0" kern="1200" dirty="0" smtClean="0">
                <a:solidFill>
                  <a:schemeClr val="tx1"/>
                </a:solidFill>
                <a:effectLst/>
                <a:latin typeface="Arial" panose="020B0604020202020204" pitchFamily="34" charset="0"/>
                <a:ea typeface="+mn-ea"/>
                <a:cs typeface="+mn-cs"/>
              </a:rPr>
              <a:t>water</a:t>
            </a:r>
          </a:p>
          <a:p>
            <a:endParaRPr lang="en-US" dirty="0"/>
          </a:p>
          <a:p>
            <a:r>
              <a:rPr lang="en-US" dirty="0"/>
              <a:t>So what</a:t>
            </a:r>
            <a:r>
              <a:rPr lang="en-US" baseline="0" dirty="0"/>
              <a:t> are we seeing? Increase in demand for </a:t>
            </a:r>
            <a:r>
              <a:rPr lang="en-US" baseline="0" dirty="0" smtClean="0"/>
              <a:t>customization </a:t>
            </a:r>
            <a:r>
              <a:rPr lang="en-US" baseline="0" dirty="0"/>
              <a:t>to each individual’s taste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3</a:t>
            </a:fld>
            <a:endParaRPr lang="en-US" dirty="0"/>
          </a:p>
        </p:txBody>
      </p:sp>
    </p:spTree>
    <p:extLst>
      <p:ext uri="{BB962C8B-B14F-4D97-AF65-F5344CB8AC3E}">
        <p14:creationId xmlns:p14="http://schemas.microsoft.com/office/powerpoint/2010/main" val="4087005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1200" b="0" i="0" kern="1200" dirty="0">
                <a:solidFill>
                  <a:schemeClr val="tx1"/>
                </a:solidFill>
                <a:effectLst/>
                <a:latin typeface="Arial" panose="020B0604020202020204" pitchFamily="34" charset="0"/>
                <a:ea typeface="+mn-ea"/>
                <a:cs typeface="+mn-cs"/>
              </a:rPr>
              <a:t>Kim </a:t>
            </a:r>
            <a:endParaRPr lang="en-US" sz="1200" b="0" i="0" kern="1200" dirty="0" smtClean="0">
              <a:solidFill>
                <a:schemeClr val="tx1"/>
              </a:solidFill>
              <a:effectLst/>
              <a:latin typeface="Arial" panose="020B0604020202020204" pitchFamily="34" charset="0"/>
              <a:ea typeface="+mn-ea"/>
              <a:cs typeface="+mn-cs"/>
            </a:endParaRPr>
          </a:p>
          <a:p>
            <a:endParaRPr lang="en-US" sz="1200" b="0" i="0" kern="1200" dirty="0" smtClean="0">
              <a:solidFill>
                <a:schemeClr val="tx1"/>
              </a:solidFill>
              <a:effectLst/>
              <a:latin typeface="Arial" panose="020B0604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this is not limited to consumer goods - </a:t>
            </a:r>
            <a:r>
              <a:rPr lang="en-US" sz="1200" b="0" i="1" kern="1200" dirty="0" smtClean="0">
                <a:solidFill>
                  <a:schemeClr val="tx1"/>
                </a:solidFill>
                <a:effectLst/>
                <a:latin typeface="Arial" panose="020B0604020202020204" pitchFamily="34" charset="0"/>
                <a:ea typeface="+mn-ea"/>
                <a:cs typeface="+mn-cs"/>
              </a:rPr>
              <a:t>In market research conducted by </a:t>
            </a:r>
            <a:r>
              <a:rPr lang="en-US" sz="1200" b="0" i="1" kern="1200" dirty="0" err="1" smtClean="0">
                <a:solidFill>
                  <a:schemeClr val="tx1"/>
                </a:solidFill>
                <a:effectLst/>
                <a:latin typeface="Arial" panose="020B0604020202020204" pitchFamily="34" charset="0"/>
                <a:ea typeface="+mn-ea"/>
                <a:cs typeface="+mn-cs"/>
              </a:rPr>
              <a:t>GfK</a:t>
            </a:r>
            <a:r>
              <a:rPr lang="en-US" sz="1200" b="0" i="1" kern="1200" dirty="0" smtClean="0">
                <a:solidFill>
                  <a:schemeClr val="tx1"/>
                </a:solidFill>
                <a:effectLst/>
                <a:latin typeface="Arial" panose="020B0604020202020204" pitchFamily="34" charset="0"/>
                <a:ea typeface="+mn-ea"/>
                <a:cs typeface="+mn-cs"/>
              </a:rPr>
              <a:t> 40% of consumers with over $10,000 in deposits said they would be more inclined to continue their relationship with their primary bank if they offered products where the economics of the product could be personalized.</a:t>
            </a:r>
            <a:endParaRPr lang="en-US" sz="1200" b="0" i="0" kern="1200" dirty="0" smtClean="0">
              <a:solidFill>
                <a:schemeClr val="tx1"/>
              </a:solidFill>
              <a:effectLst/>
              <a:latin typeface="Arial" panose="020B0604020202020204" pitchFamily="34" charset="0"/>
              <a:ea typeface="+mn-ea"/>
              <a:cs typeface="+mn-cs"/>
            </a:endParaRPr>
          </a:p>
          <a:p>
            <a:endParaRPr lang="en-US" sz="1200" b="0" i="0" kern="1200" dirty="0" smtClean="0">
              <a:solidFill>
                <a:schemeClr val="tx1"/>
              </a:solidFill>
              <a:effectLst/>
              <a:latin typeface="Arial" panose="020B0604020202020204" pitchFamily="34" charset="0"/>
              <a:ea typeface="+mn-ea"/>
              <a:cs typeface="+mn-cs"/>
            </a:endParaRPr>
          </a:p>
          <a:p>
            <a:r>
              <a:rPr lang="en-US" sz="1200" b="0" i="0" kern="1200" dirty="0" smtClean="0">
                <a:solidFill>
                  <a:schemeClr val="tx1"/>
                </a:solidFill>
                <a:effectLst/>
                <a:latin typeface="Arial" panose="020B0604020202020204" pitchFamily="34" charset="0"/>
                <a:ea typeface="+mn-ea"/>
                <a:cs typeface="+mn-cs"/>
              </a:rPr>
              <a:t>A</a:t>
            </a:r>
            <a:r>
              <a:rPr lang="en-US" sz="1200" b="0" i="0" kern="1200" baseline="0" dirty="0" smtClean="0">
                <a:solidFill>
                  <a:schemeClr val="tx1"/>
                </a:solidFill>
                <a:effectLst/>
                <a:latin typeface="Arial" panose="020B0604020202020204" pitchFamily="34" charset="0"/>
                <a:ea typeface="+mn-ea"/>
                <a:cs typeface="+mn-cs"/>
              </a:rPr>
              <a:t> shift is taking place in the industry from a product centric off-the-rack approach to a Chipotle-style made to order approach that involves the customer in the development of the product rather than only its purchase. It’s incredibly important to respond quickly to this market demand and take advantage of the benefits it has to offer, like customer loyalty, trust, and satisfaction.</a:t>
            </a:r>
            <a:endParaRPr lang="en-US" sz="1200" b="0" i="0" kern="1200" dirty="0" smtClean="0">
              <a:solidFill>
                <a:schemeClr val="tx1"/>
              </a:solidFill>
              <a:effectLst/>
              <a:latin typeface="Arial" panose="020B0604020202020204" pitchFamily="34" charset="0"/>
              <a:ea typeface="+mn-ea"/>
              <a:cs typeface="+mn-cs"/>
            </a:endParaRPr>
          </a:p>
          <a:p>
            <a:endParaRPr lang="en-US" sz="1200" b="0" i="0" kern="1200" dirty="0" smtClean="0">
              <a:solidFill>
                <a:schemeClr val="tx1"/>
              </a:solidFill>
              <a:effectLst/>
              <a:latin typeface="Arial" panose="020B0604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1" kern="1200" baseline="0" dirty="0" smtClean="0">
                <a:solidFill>
                  <a:schemeClr val="tx1"/>
                </a:solidFill>
                <a:effectLst/>
                <a:latin typeface="Arial" panose="020B0604020202020204" pitchFamily="34" charset="0"/>
                <a:ea typeface="+mn-ea"/>
                <a:cs typeface="+mn-cs"/>
              </a:rPr>
              <a:t>Source:</a:t>
            </a:r>
            <a:endParaRPr lang="en-US" sz="1200" b="0" i="1" kern="1200" dirty="0" smtClean="0">
              <a:solidFill>
                <a:schemeClr val="tx1"/>
              </a:solidFill>
              <a:effectLst/>
              <a:latin typeface="Arial" panose="020B0604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3"/>
              </a:rPr>
              <a:t>https://thefinancialbrand.com/37391/bank-personalization-product-development/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1" kern="1200" dirty="0">
              <a:solidFill>
                <a:schemeClr val="tx1"/>
              </a:solidFill>
              <a:effectLst/>
              <a:latin typeface="Arial" panose="020B0604020202020204"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4</a:t>
            </a:fld>
            <a:endParaRPr lang="en-US" dirty="0"/>
          </a:p>
        </p:txBody>
      </p:sp>
    </p:spTree>
    <p:extLst>
      <p:ext uri="{BB962C8B-B14F-4D97-AF65-F5344CB8AC3E}">
        <p14:creationId xmlns:p14="http://schemas.microsoft.com/office/powerpoint/2010/main" val="3759089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Sarah </a:t>
            </a:r>
          </a:p>
          <a:p>
            <a:r>
              <a:rPr lang="en-US" dirty="0"/>
              <a:t>Product centric to customer centric</a:t>
            </a:r>
          </a:p>
          <a:p>
            <a:endParaRPr lang="en-US" dirty="0"/>
          </a:p>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5</a:t>
            </a:fld>
            <a:endParaRPr lang="en-US" dirty="0"/>
          </a:p>
        </p:txBody>
      </p:sp>
    </p:spTree>
    <p:extLst>
      <p:ext uri="{BB962C8B-B14F-4D97-AF65-F5344CB8AC3E}">
        <p14:creationId xmlns:p14="http://schemas.microsoft.com/office/powerpoint/2010/main" val="1151206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We</a:t>
            </a:r>
            <a:r>
              <a:rPr lang="en-US" baseline="0" dirty="0"/>
              <a:t> used the idea of a creating a crowd sourced mutual fund to create our </a:t>
            </a:r>
            <a:r>
              <a:rPr lang="en-US" baseline="0" dirty="0" err="1"/>
              <a:t>prodct</a:t>
            </a:r>
            <a:r>
              <a:rPr lang="en-US" baseline="0" dirty="0"/>
              <a:t> demonstration.  One of the many current trends is the concept of crowd sourcing. Crowd sourcing is the concept of gathering ideas and services from a large group of people specifically the online community. By expanding the talent pools good ideas are heard by </a:t>
            </a:r>
            <a:r>
              <a:rPr lang="en-US" baseline="0" dirty="0" err="1"/>
              <a:t>amny</a:t>
            </a:r>
            <a:r>
              <a:rPr lang="en-US" baseline="0" dirty="0"/>
              <a:t>. These ideas create a personalized product. In a time of the educated investor, </a:t>
            </a:r>
            <a:r>
              <a:rPr lang="en-US" baseline="0" dirty="0" err="1"/>
              <a:t>millianieals</a:t>
            </a:r>
            <a:r>
              <a:rPr lang="en-US" baseline="0" dirty="0"/>
              <a:t> are becoming more educated on their financial </a:t>
            </a:r>
            <a:r>
              <a:rPr lang="en-US" baseline="0" dirty="0" err="1"/>
              <a:t>decsions</a:t>
            </a:r>
            <a:r>
              <a:rPr lang="en-US" baseline="0" dirty="0"/>
              <a:t> than ever before. Not only are </a:t>
            </a:r>
            <a:r>
              <a:rPr lang="en-US" baseline="0" dirty="0" err="1"/>
              <a:t>milenials</a:t>
            </a:r>
            <a:r>
              <a:rPr lang="en-US" baseline="0" dirty="0"/>
              <a:t> going online to participate in these </a:t>
            </a:r>
            <a:r>
              <a:rPr lang="en-US" baseline="0" dirty="0" err="1"/>
              <a:t>actitives</a:t>
            </a:r>
            <a:r>
              <a:rPr lang="en-US" baseline="0" dirty="0"/>
              <a:t>, people of all ages are. </a:t>
            </a:r>
          </a:p>
          <a:p>
            <a:pPr marL="0" indent="0">
              <a:buFontTx/>
              <a:buNone/>
            </a:pPr>
            <a:r>
              <a:rPr lang="en-US" dirty="0"/>
              <a:t>Sarah </a:t>
            </a:r>
          </a:p>
          <a:p>
            <a:pPr marL="0" indent="0">
              <a:buFontTx/>
              <a:buNone/>
            </a:pPr>
            <a:r>
              <a:rPr lang="en-US" dirty="0"/>
              <a:t>Increasingly enterprises are using crowdsourcing to expand talent pools, obtain ideas beyond current employees to online</a:t>
            </a:r>
            <a:r>
              <a:rPr lang="en-US" baseline="0" dirty="0"/>
              <a:t> communities and the public</a:t>
            </a:r>
          </a:p>
          <a:p>
            <a:pPr marL="171450" indent="-171450">
              <a:buFontTx/>
              <a:buChar char="-"/>
            </a:pPr>
            <a:r>
              <a:rPr lang="en-US" baseline="0" dirty="0"/>
              <a:t>Be more in touch with the consumer</a:t>
            </a:r>
          </a:p>
          <a:p>
            <a:pPr marL="171450" indent="-171450">
              <a:buFontTx/>
              <a:buChar char="-"/>
            </a:pPr>
            <a:r>
              <a:rPr lang="en-US" baseline="0" dirty="0"/>
              <a:t>Low cost compared to hiring a professional</a:t>
            </a:r>
          </a:p>
          <a:p>
            <a:pPr marL="171450" indent="-171450">
              <a:buFontTx/>
              <a:buChar char="-"/>
            </a:pPr>
            <a:r>
              <a:rPr lang="en-US" baseline="0" dirty="0"/>
              <a:t>High number of people doing work for you</a:t>
            </a:r>
          </a:p>
          <a:p>
            <a:r>
              <a:rPr lang="en-US" dirty="0"/>
              <a:t>Idea is heard</a:t>
            </a:r>
          </a:p>
          <a:p>
            <a:r>
              <a:rPr lang="en-US" dirty="0"/>
              <a:t>Good ideas </a:t>
            </a:r>
            <a:r>
              <a:rPr lang="en-US" dirty="0">
                <a:sym typeface="Wingdings" panose="05000000000000000000" pitchFamily="2" charset="2"/>
              </a:rPr>
              <a:t> personalized products</a:t>
            </a:r>
          </a:p>
          <a:p>
            <a:r>
              <a:rPr lang="en-US" dirty="0">
                <a:sym typeface="Wingdings" panose="05000000000000000000" pitchFamily="2" charset="2"/>
              </a:rPr>
              <a:t>Advent of the educated investor</a:t>
            </a:r>
          </a:p>
          <a:p>
            <a:pPr lvl="1"/>
            <a:r>
              <a:rPr lang="en-US" dirty="0" err="1">
                <a:sym typeface="Wingdings" panose="05000000000000000000" pitchFamily="2" charset="2"/>
              </a:rPr>
              <a:t>Millenials</a:t>
            </a:r>
            <a:r>
              <a:rPr lang="en-US" dirty="0">
                <a:sym typeface="Wingdings" panose="05000000000000000000" pitchFamily="2" charset="2"/>
              </a:rPr>
              <a:t> most educated generation </a:t>
            </a:r>
          </a:p>
          <a:p>
            <a:pPr lvl="1"/>
            <a:endParaRPr lang="en-US" dirty="0">
              <a:sym typeface="Wingdings" panose="05000000000000000000" pitchFamily="2" charset="2"/>
            </a:endParaRPr>
          </a:p>
          <a:p>
            <a:pPr lvl="1"/>
            <a:endParaRPr lang="en-US" dirty="0">
              <a:sym typeface="Wingdings" panose="05000000000000000000" pitchFamily="2" charset="2"/>
            </a:endParaRPr>
          </a:p>
          <a:p>
            <a:pPr lvl="1"/>
            <a:r>
              <a:rPr lang="en-US" dirty="0">
                <a:sym typeface="Wingdings" panose="05000000000000000000" pitchFamily="2" charset="2"/>
              </a:rPr>
              <a:t>-And</a:t>
            </a:r>
            <a:r>
              <a:rPr lang="en-US" baseline="0" dirty="0">
                <a:sym typeface="Wingdings" panose="05000000000000000000" pitchFamily="2" charset="2"/>
              </a:rPr>
              <a:t> it’s not just </a:t>
            </a:r>
            <a:r>
              <a:rPr lang="en-US" baseline="0" dirty="0" err="1">
                <a:sym typeface="Wingdings" panose="05000000000000000000" pitchFamily="2" charset="2"/>
              </a:rPr>
              <a:t>millenials</a:t>
            </a:r>
            <a:r>
              <a:rPr lang="en-US" baseline="0" dirty="0">
                <a:sym typeface="Wingdings" panose="05000000000000000000" pitchFamily="2" charset="2"/>
              </a:rPr>
              <a:t> who are getting more into social media. A study by Pew Research shows that the number of Internet users 50 years and older has nearly DOUBLED over the last year and is now at 42%. This group has been deemed “social media mavens” to describe this group, who are eager to try new things, use social media to seek and pass on advice (including financial advice), and have higher than average net worth</a:t>
            </a:r>
          </a:p>
          <a:p>
            <a:pPr lvl="1"/>
            <a:endParaRPr lang="en-US" dirty="0">
              <a:sym typeface="Wingdings" panose="05000000000000000000" pitchFamily="2" charset="2"/>
            </a:endParaRPr>
          </a:p>
          <a:p>
            <a:pPr lvl="1"/>
            <a:r>
              <a:rPr lang="en-US" dirty="0">
                <a:sym typeface="Wingdings" panose="05000000000000000000" pitchFamily="2" charset="2"/>
              </a:rPr>
              <a:t>PC https://www.bing.com/images/search?view=detailV2&amp;ccid=eQPDfFMC&amp;id=FBD20BC1CAFC208644A94102BD25A463C836416E&amp;thid=OIP.eQPDfFMChYPzw9sh8Fc2gAEsD2&amp;q=crowd+sourcing&amp;simid=608029759967136335&amp;selectedIndex=55&amp;ajaxhist=0</a:t>
            </a:r>
          </a:p>
          <a:p>
            <a:pPr lvl="1"/>
            <a:endParaRPr lang="en-US" dirty="0">
              <a:sym typeface="Wingdings" panose="05000000000000000000" pitchFamily="2" charset="2"/>
            </a:endParaRP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6</a:t>
            </a:fld>
            <a:endParaRPr lang="en-US" dirty="0"/>
          </a:p>
        </p:txBody>
      </p:sp>
    </p:spTree>
    <p:extLst>
      <p:ext uri="{BB962C8B-B14F-4D97-AF65-F5344CB8AC3E}">
        <p14:creationId xmlns:p14="http://schemas.microsoft.com/office/powerpoint/2010/main" val="3295493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PC Credit: https://www.google.com/search?q=mutual+funds&amp;source=lnms&amp;tbm=isch&amp;sa=X&amp;ved=0ahUKEwj2npy8r__UAhWBeCYKHarjAYAQ_AUICSgE&amp;biw=1366&amp;bih=652#imgrc=EYPf49JHI_0-2M:&amp;spf=1499712248929</a:t>
            </a:r>
          </a:p>
          <a:p>
            <a:endParaRPr lang="en-US" dirty="0"/>
          </a:p>
          <a:p>
            <a:r>
              <a:rPr lang="en-US" dirty="0"/>
              <a:t>Sarah </a:t>
            </a:r>
          </a:p>
          <a:p>
            <a:r>
              <a:rPr lang="en-US" dirty="0"/>
              <a:t>We are tech interns, even though this is a</a:t>
            </a:r>
            <a:r>
              <a:rPr lang="en-US" baseline="0" dirty="0"/>
              <a:t> huge part of what Fidelity does we’ll go over briefly what they are</a:t>
            </a:r>
          </a:p>
          <a:p>
            <a:endParaRPr lang="en-US" baseline="0" dirty="0"/>
          </a:p>
          <a:p>
            <a:r>
              <a:rPr lang="en-US" dirty="0">
                <a:effectLst/>
              </a:rPr>
              <a:t>Mutual funds are a practical, cost-efficient way to build a diversified portfolio of stocks, bonds, or short-term investments. With nearly 70 years in the business, Fidelity offers the tools and experience to help you build an investment strategy that matches your investing style.</a:t>
            </a:r>
          </a:p>
          <a:p>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anose="020B0604020202020204" pitchFamily="34" charset="0"/>
                <a:ea typeface="+mn-ea"/>
                <a:cs typeface="+mn-cs"/>
              </a:rPr>
              <a:t>an investment program funded by shareholders that trades in diversified holdings and is professionally managed.</a:t>
            </a:r>
          </a:p>
          <a:p>
            <a:r>
              <a:rPr lang="en-US" dirty="0"/>
              <a:t>https://www.investor.gov/investing-basics/investment-products/mutual-funds</a:t>
            </a:r>
          </a:p>
          <a:p>
            <a:r>
              <a:rPr lang="en-US" dirty="0"/>
              <a:t>Types</a:t>
            </a:r>
          </a:p>
          <a:p>
            <a:r>
              <a:rPr lang="en-US" b="1" dirty="0"/>
              <a:t>Why do people buy mutual funds?</a:t>
            </a:r>
          </a:p>
          <a:p>
            <a:r>
              <a:rPr lang="en-US" dirty="0"/>
              <a:t>Mutual funds are a popular choice among investors because they generally offer the following features:</a:t>
            </a:r>
          </a:p>
          <a:p>
            <a:r>
              <a:rPr lang="en-US" b="1" dirty="0"/>
              <a:t>Professional Management.</a:t>
            </a:r>
            <a:r>
              <a:rPr lang="en-US" dirty="0"/>
              <a:t> The fund managers do the research for you. They select the securities and monitor the performance.</a:t>
            </a:r>
          </a:p>
          <a:p>
            <a:r>
              <a:rPr lang="en-US" b="1" dirty="0"/>
              <a:t>Diversification </a:t>
            </a:r>
            <a:r>
              <a:rPr lang="en-US" dirty="0"/>
              <a:t>or “Don’t put all your eggs in one basket.” Mutual funds typically invest in a range of companies and industries. This helps to lower your risk if one company fails.</a:t>
            </a:r>
          </a:p>
          <a:p>
            <a:r>
              <a:rPr lang="en-US" b="1" dirty="0"/>
              <a:t>Affordability. </a:t>
            </a:r>
            <a:r>
              <a:rPr lang="en-US" dirty="0"/>
              <a:t>Most mutual funds set a relatively low dollar amount for initial investment and subsequent purchases.</a:t>
            </a:r>
          </a:p>
          <a:p>
            <a:r>
              <a:rPr lang="en-US" b="1" dirty="0"/>
              <a:t>Liquidity.</a:t>
            </a:r>
            <a:r>
              <a:rPr lang="en-US" dirty="0"/>
              <a:t> Mutual fund investors can easily redeem their shares at any time, for the current net asset value (NAV) plus any redemption fees.</a:t>
            </a:r>
          </a:p>
          <a:p>
            <a:r>
              <a:rPr lang="en-US" b="1" dirty="0"/>
              <a:t>What types of mutual funds are there?</a:t>
            </a:r>
          </a:p>
          <a:p>
            <a:r>
              <a:rPr lang="en-US" dirty="0"/>
              <a:t>Most mutual funds fall into one of four main categories – money market funds, bond funds, stock funds, and target date funds. Each type has different features, risks, and rewards.</a:t>
            </a:r>
          </a:p>
          <a:p>
            <a:r>
              <a:rPr lang="en-US" b="1" dirty="0">
                <a:hlinkClick r:id="rId3"/>
              </a:rPr>
              <a:t>Money market funds</a:t>
            </a:r>
            <a:r>
              <a:rPr lang="en-US" dirty="0"/>
              <a:t> have relatively low risks. By law, they can invest only in certain high-quality, short-term investments issued by U.S. corporations, and federal, state and local governments.</a:t>
            </a:r>
          </a:p>
          <a:p>
            <a:r>
              <a:rPr lang="en-US" b="1" dirty="0"/>
              <a:t>Bond funds </a:t>
            </a:r>
            <a:r>
              <a:rPr lang="en-US" dirty="0"/>
              <a:t>have higher risks than money market funds because they typically aim to produce higher returns. Because there are many different types of bonds, the risks and rewards of bond funds can vary dramatically.</a:t>
            </a:r>
          </a:p>
          <a:p>
            <a:r>
              <a:rPr lang="en-US" b="1" dirty="0"/>
              <a:t>Stock funds </a:t>
            </a:r>
            <a:r>
              <a:rPr lang="en-US" dirty="0"/>
              <a:t>invest in corporate stocks. Not all stock funds are the same. Some examples are: </a:t>
            </a:r>
          </a:p>
          <a:p>
            <a:pPr lvl="1"/>
            <a:r>
              <a:rPr lang="en-US" dirty="0"/>
              <a:t>Growth funds focus on stocks that may not pay a regular dividend but have potential for above-average financial gains.</a:t>
            </a:r>
          </a:p>
          <a:p>
            <a:pPr lvl="1"/>
            <a:r>
              <a:rPr lang="en-US" dirty="0"/>
              <a:t>Income funds invest in stocks that pay regular dividends.</a:t>
            </a:r>
          </a:p>
          <a:p>
            <a:pPr lvl="1"/>
            <a:r>
              <a:rPr lang="en-US" dirty="0"/>
              <a:t>Index funds track a particular market index such as the Standard &amp; Poor’s 500 Index.</a:t>
            </a:r>
          </a:p>
          <a:p>
            <a:pPr lvl="1"/>
            <a:r>
              <a:rPr lang="en-US" dirty="0"/>
              <a:t>Sector funds specialize in a particular industry segment.</a:t>
            </a:r>
          </a:p>
          <a:p>
            <a:r>
              <a:rPr lang="en-US" b="1" dirty="0">
                <a:hlinkClick r:id="rId4"/>
              </a:rPr>
              <a:t>Target date funds</a:t>
            </a:r>
            <a:r>
              <a:rPr lang="en-US" dirty="0"/>
              <a:t> hold a mix of stocks, bonds, and other investments. Over time, the mix gradually shifts according to the fund’s strategy. Target date funds, sometimes known as lifecycle funds, are designed for individuals with particular retirement dates in mind.</a:t>
            </a:r>
          </a:p>
          <a:p>
            <a:r>
              <a:rPr lang="en-US" b="1" dirty="0"/>
              <a:t>What are the benefits and risks of mutual funds?</a:t>
            </a:r>
          </a:p>
          <a:p>
            <a:r>
              <a:rPr lang="en-US" dirty="0"/>
              <a:t>Mutual funds offer professional investment management and potential diversification. They also offer three ways to earn money:</a:t>
            </a:r>
          </a:p>
          <a:p>
            <a:r>
              <a:rPr lang="en-US" b="1" dirty="0"/>
              <a:t>Dividend Payments.</a:t>
            </a:r>
            <a:r>
              <a:rPr lang="en-US" dirty="0"/>
              <a:t> A fund may earn income from dividends on stock or interest on bonds. The fund then pays the shareholders nearly all the income, less expenses.</a:t>
            </a:r>
          </a:p>
          <a:p>
            <a:r>
              <a:rPr lang="en-US" b="1" dirty="0"/>
              <a:t>Capital Gains Distributions.</a:t>
            </a:r>
            <a:r>
              <a:rPr lang="en-US" dirty="0"/>
              <a:t> The price of the securities in a fund may increase. When a fund sells a security that has increased in price, the fund has a capital gain. At the end of the year, the fund distributes these capital gains, minus any capital losses, to investors.</a:t>
            </a:r>
          </a:p>
          <a:p>
            <a:r>
              <a:rPr lang="en-US" b="1" dirty="0"/>
              <a:t>Increased NAV. </a:t>
            </a:r>
            <a:r>
              <a:rPr lang="en-US" dirty="0"/>
              <a:t>If the market value of a fund’s portfolio increases, after deducting expenses, then the value of the fund and its shares increases. The higher NAV reflects the higher value of your investment.</a:t>
            </a:r>
          </a:p>
          <a:p>
            <a:r>
              <a:rPr lang="en-US" dirty="0"/>
              <a:t>All funds carry some level of risk. With mutual funds, you may lose some or all of the money you invest because the securities held by a fund can go down in value. Dividends or interest payments may also change as market conditions change.</a:t>
            </a:r>
          </a:p>
          <a:p>
            <a:r>
              <a:rPr lang="en-US" dirty="0"/>
              <a:t>A fund’s past performance is not as important as you might think because past performance does not predict future returns. But past performance can tell you how volatile or stable a fund has been over a period of time. The more volatile the fund, the higher the investment risk.</a:t>
            </a:r>
          </a:p>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7</a:t>
            </a:fld>
            <a:endParaRPr lang="en-US" dirty="0"/>
          </a:p>
        </p:txBody>
      </p:sp>
    </p:spTree>
    <p:extLst>
      <p:ext uri="{BB962C8B-B14F-4D97-AF65-F5344CB8AC3E}">
        <p14:creationId xmlns:p14="http://schemas.microsoft.com/office/powerpoint/2010/main" val="3205903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Tom</a:t>
            </a:r>
          </a:p>
        </p:txBody>
      </p:sp>
      <p:sp>
        <p:nvSpPr>
          <p:cNvPr id="4" name="Slide Number Placeholder 3"/>
          <p:cNvSpPr>
            <a:spLocks noGrp="1"/>
          </p:cNvSpPr>
          <p:nvPr>
            <p:ph type="sldNum" sz="quarter" idx="10"/>
          </p:nvPr>
        </p:nvSpPr>
        <p:spPr/>
        <p:txBody>
          <a:bodyPr/>
          <a:lstStyle/>
          <a:p>
            <a:fld id="{D956B978-5561-43A9-995A-DAC25F8E4654}" type="slidenum">
              <a:rPr lang="en-US" smtClean="0"/>
              <a:pPr/>
              <a:t>8</a:t>
            </a:fld>
            <a:endParaRPr lang="en-US" dirty="0"/>
          </a:p>
        </p:txBody>
      </p:sp>
    </p:spTree>
    <p:extLst>
      <p:ext uri="{BB962C8B-B14F-4D97-AF65-F5344CB8AC3E}">
        <p14:creationId xmlns:p14="http://schemas.microsoft.com/office/powerpoint/2010/main" val="1590927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Jess</a:t>
            </a:r>
          </a:p>
          <a:p>
            <a:r>
              <a:rPr lang="en-US" dirty="0"/>
              <a:t>Savings and </a:t>
            </a:r>
            <a:r>
              <a:rPr lang="en-US" dirty="0" smtClean="0"/>
              <a:t>ROI</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anose="020B0604020202020204" pitchFamily="34" charset="0"/>
                <a:ea typeface="+mn-ea"/>
                <a:cs typeface="+mn-cs"/>
              </a:rPr>
              <a:t>Fidelity – customer centric </a:t>
            </a:r>
          </a:p>
          <a:p>
            <a:endParaRPr lang="en-US" dirty="0" smtClean="0"/>
          </a:p>
          <a:p>
            <a:r>
              <a:rPr lang="en-US" dirty="0" smtClean="0"/>
              <a:t>Attract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One of the biggest business challenges is bringing in new customers. </a:t>
            </a:r>
            <a:r>
              <a:rPr lang="en-US" sz="1200" b="0" i="1" kern="1200" smtClean="0">
                <a:solidFill>
                  <a:schemeClr val="tx1"/>
                </a:solidFill>
                <a:effectLst/>
                <a:latin typeface="Arial" panose="020B0604020202020204" pitchFamily="34" charset="0"/>
                <a:ea typeface="+mn-ea"/>
                <a:cs typeface="+mn-cs"/>
              </a:rPr>
              <a:t>“</a:t>
            </a:r>
            <a:r>
              <a:rPr lang="en-US" sz="1200" b="0" i="1" kern="1200" dirty="0" smtClean="0">
                <a:solidFill>
                  <a:schemeClr val="tx1"/>
                </a:solidFill>
                <a:effectLst/>
                <a:latin typeface="Arial" panose="020B0604020202020204" pitchFamily="34" charset="0"/>
                <a:ea typeface="+mn-ea"/>
                <a:cs typeface="+mn-cs"/>
              </a:rPr>
              <a:t>Brand Keys, a research firm that studies customer loyalty, found that personalization is 30% of what draws a person to a brand today, as opposed to only six percent in </a:t>
            </a:r>
            <a:r>
              <a:rPr lang="en-US" sz="1200" b="0" i="1" kern="1200" smtClean="0">
                <a:solidFill>
                  <a:schemeClr val="tx1"/>
                </a:solidFill>
                <a:effectLst/>
                <a:latin typeface="Arial" panose="020B0604020202020204" pitchFamily="34" charset="0"/>
                <a:ea typeface="+mn-ea"/>
                <a:cs typeface="+mn-cs"/>
              </a:rPr>
              <a:t>1997.”  </a:t>
            </a:r>
            <a:r>
              <a:rPr lang="en-US" smtClean="0"/>
              <a:t>Taking advantage of this opportunity to personalize for customers will result in higher</a:t>
            </a:r>
            <a:r>
              <a:rPr lang="en-US" baseline="0" smtClean="0"/>
              <a:t> sales and more revenue for the company.</a:t>
            </a:r>
            <a:endParaRPr lang="en-US" smtClean="0"/>
          </a:p>
          <a:p>
            <a:endParaRPr lang="en-US" sz="1200" b="0" i="1" kern="1200" dirty="0" smtClean="0">
              <a:solidFill>
                <a:schemeClr val="tx1"/>
              </a:solidFill>
              <a:effectLst/>
              <a:latin typeface="Arial" panose="020B0604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1" kern="1200" dirty="0" smtClean="0">
              <a:solidFill>
                <a:schemeClr val="tx1"/>
              </a:solidFill>
              <a:effectLst/>
              <a:latin typeface="Arial" panose="020B0604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1" kern="1200" dirty="0" smtClean="0">
                <a:solidFill>
                  <a:schemeClr val="tx1"/>
                </a:solidFill>
                <a:effectLst/>
                <a:latin typeface="Arial" panose="020B0604020202020204" pitchFamily="34" charset="0"/>
                <a:ea typeface="+mn-ea"/>
                <a:cs typeface="+mn-cs"/>
              </a:rPr>
              <a:t>Retain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1" kern="1200" dirty="0" smtClean="0">
                <a:solidFill>
                  <a:schemeClr val="tx1"/>
                </a:solidFill>
                <a:effectLst/>
                <a:latin typeface="Arial" panose="020B0604020202020204" pitchFamily="34" charset="0"/>
                <a:ea typeface="+mn-ea"/>
                <a:cs typeface="+mn-cs"/>
              </a:rPr>
              <a:t>Once we have customers how do we keep them? Make ourselves</a:t>
            </a:r>
            <a:r>
              <a:rPr lang="en-US" sz="1200" b="0" i="1" kern="1200" baseline="0" dirty="0" smtClean="0">
                <a:solidFill>
                  <a:schemeClr val="tx1"/>
                </a:solidFill>
                <a:effectLst/>
                <a:latin typeface="Arial" panose="020B0604020202020204" pitchFamily="34" charset="0"/>
                <a:ea typeface="+mn-ea"/>
                <a:cs typeface="+mn-cs"/>
              </a:rPr>
              <a:t> impossible to replace. No other firm offers this specific product developed by our own customers.</a:t>
            </a:r>
            <a:endParaRPr lang="en-US" sz="1200" b="0" i="1" kern="1200" dirty="0" smtClean="0">
              <a:solidFill>
                <a:schemeClr val="tx1"/>
              </a:solidFill>
              <a:effectLst/>
              <a:latin typeface="Arial" panose="020B0604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1" kern="1200" dirty="0" smtClean="0">
                <a:solidFill>
                  <a:schemeClr val="tx1"/>
                </a:solidFill>
                <a:effectLst/>
                <a:latin typeface="Arial" panose="020B0604020202020204" pitchFamily="34" charset="0"/>
                <a:ea typeface="+mn-ea"/>
                <a:cs typeface="+mn-cs"/>
              </a:rPr>
              <a:t>(Fidelity becomes harder to replace</a:t>
            </a:r>
            <a:r>
              <a:rPr lang="en-US" sz="1200" b="0" i="1" kern="1200" baseline="0" dirty="0" smtClean="0">
                <a:solidFill>
                  <a:schemeClr val="tx1"/>
                </a:solidFill>
                <a:effectLst/>
                <a:latin typeface="Arial" panose="020B0604020202020204" pitchFamily="34" charset="0"/>
                <a:ea typeface="+mn-ea"/>
                <a:cs typeface="+mn-cs"/>
              </a:rPr>
              <a:t> – no other firm offers the product)</a:t>
            </a:r>
            <a:endParaRPr lang="en-US" sz="1200" b="0" i="1" kern="1200" dirty="0" smtClean="0">
              <a:solidFill>
                <a:schemeClr val="tx1"/>
              </a:solidFill>
              <a:effectLst/>
              <a:latin typeface="Arial" panose="020B0604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1" kern="1200" dirty="0" smtClean="0">
              <a:solidFill>
                <a:schemeClr val="tx1"/>
              </a:solidFill>
              <a:effectLst/>
              <a:latin typeface="Arial" panose="020B0604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1" kern="1200" dirty="0" smtClean="0">
                <a:solidFill>
                  <a:schemeClr val="tx1"/>
                </a:solidFill>
                <a:effectLst/>
                <a:latin typeface="Arial" panose="020B0604020202020204" pitchFamily="34" charset="0"/>
                <a:ea typeface="+mn-ea"/>
                <a:cs typeface="+mn-cs"/>
              </a:rPr>
              <a:t>Satisfy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1" kern="1200" dirty="0" smtClean="0">
                <a:solidFill>
                  <a:schemeClr val="tx1"/>
                </a:solidFill>
                <a:effectLst/>
                <a:latin typeface="Arial" panose="020B0604020202020204" pitchFamily="34" charset="0"/>
                <a:ea typeface="+mn-ea"/>
                <a:cs typeface="+mn-cs"/>
              </a:rPr>
              <a:t>Other benefits</a:t>
            </a:r>
            <a:r>
              <a:rPr lang="en-US" sz="1200" b="0" i="1" kern="1200" baseline="0" dirty="0" smtClean="0">
                <a:solidFill>
                  <a:schemeClr val="tx1"/>
                </a:solidFill>
                <a:effectLst/>
                <a:latin typeface="Arial" panose="020B0604020202020204" pitchFamily="34" charset="0"/>
                <a:ea typeface="+mn-ea"/>
                <a:cs typeface="+mn-cs"/>
              </a:rPr>
              <a:t> of personalization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1" kern="1200" baseline="0" dirty="0" smtClean="0">
                <a:solidFill>
                  <a:schemeClr val="tx1"/>
                </a:solidFill>
                <a:effectLst/>
                <a:latin typeface="Arial" panose="020B0604020202020204" pitchFamily="34" charset="0"/>
                <a:ea typeface="+mn-ea"/>
                <a:cs typeface="+mn-cs"/>
              </a:rPr>
              <a:t>Improving customer satisfaction, which drives loyalty</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1" kern="1200" baseline="0" dirty="0" smtClean="0">
                <a:solidFill>
                  <a:schemeClr val="tx1"/>
                </a:solidFill>
                <a:effectLst/>
                <a:latin typeface="Arial" panose="020B0604020202020204" pitchFamily="34" charset="0"/>
                <a:ea typeface="+mn-ea"/>
                <a:cs typeface="+mn-cs"/>
              </a:rPr>
              <a:t>Help customer believe firm appreciates him or her </a:t>
            </a:r>
            <a:r>
              <a:rPr lang="en-US" sz="1200" b="0" i="1" kern="1200" baseline="0" dirty="0" err="1" smtClean="0">
                <a:solidFill>
                  <a:schemeClr val="tx1"/>
                </a:solidFill>
                <a:effectLst/>
                <a:latin typeface="Arial" panose="020B0604020202020204" pitchFamily="34" charset="0"/>
                <a:ea typeface="+mn-ea"/>
                <a:cs typeface="+mn-cs"/>
              </a:rPr>
              <a:t>nd</a:t>
            </a:r>
            <a:r>
              <a:rPr lang="en-US" sz="1200" b="0" i="1" kern="1200" baseline="0" dirty="0" smtClean="0">
                <a:solidFill>
                  <a:schemeClr val="tx1"/>
                </a:solidFill>
                <a:effectLst/>
                <a:latin typeface="Arial" panose="020B0604020202020204" pitchFamily="34" charset="0"/>
                <a:ea typeface="+mn-ea"/>
                <a:cs typeface="+mn-cs"/>
              </a:rPr>
              <a:t> increase transparency, raising trust</a:t>
            </a:r>
          </a:p>
          <a:p>
            <a:endParaRPr lang="en-US" sz="1200" kern="1200" dirty="0" smtClean="0">
              <a:solidFill>
                <a:schemeClr val="tx1"/>
              </a:solidFill>
              <a:effectLst/>
              <a:latin typeface="Arial" panose="020B0604020202020204"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9</a:t>
            </a:fld>
            <a:endParaRPr lang="en-US" dirty="0"/>
          </a:p>
        </p:txBody>
      </p:sp>
    </p:spTree>
    <p:extLst>
      <p:ext uri="{BB962C8B-B14F-4D97-AF65-F5344CB8AC3E}">
        <p14:creationId xmlns:p14="http://schemas.microsoft.com/office/powerpoint/2010/main" val="5962091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1"/>
            <a:ext cx="9144000" cy="3927847"/>
          </a:xfrm>
          <a:prstGeom prst="rect">
            <a:avLst/>
          </a:prstGeom>
          <a:gradFill>
            <a:gsLst>
              <a:gs pos="0">
                <a:schemeClr val="bg1"/>
              </a:gs>
              <a:gs pos="99000">
                <a:schemeClr val="bg1">
                  <a:lumMod val="9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2" name="Title 1"/>
          <p:cNvSpPr>
            <a:spLocks noGrp="1"/>
          </p:cNvSpPr>
          <p:nvPr>
            <p:ph type="ctrTitle" hasCustomPrompt="1"/>
          </p:nvPr>
        </p:nvSpPr>
        <p:spPr>
          <a:xfrm>
            <a:off x="254216" y="1400301"/>
            <a:ext cx="5773459" cy="1295645"/>
          </a:xfrm>
        </p:spPr>
        <p:txBody>
          <a:bodyPr anchor="t">
            <a:noAutofit/>
          </a:bodyPr>
          <a:lstStyle>
            <a:lvl1pPr algn="l">
              <a:lnSpc>
                <a:spcPct val="90000"/>
              </a:lnSpc>
              <a:defRPr lang="en-US" sz="3600" b="1" kern="1200" dirty="0">
                <a:solidFill>
                  <a:srgbClr val="404040"/>
                </a:solidFill>
                <a:latin typeface="Arial" panose="020B0604020202020204" pitchFamily="34" charset="0"/>
                <a:ea typeface="+mj-ea"/>
                <a:cs typeface="Arial" panose="020B0604020202020204" pitchFamily="34" charset="0"/>
              </a:defRPr>
            </a:lvl1pPr>
          </a:lstStyle>
          <a:p>
            <a:r>
              <a:rPr lang="en-US" dirty="0"/>
              <a:t>CLICK TO EDIT MASTER TITLE STYLE</a:t>
            </a:r>
          </a:p>
        </p:txBody>
      </p:sp>
      <p:sp>
        <p:nvSpPr>
          <p:cNvPr id="3" name="Subtitle 2"/>
          <p:cNvSpPr>
            <a:spLocks noGrp="1"/>
          </p:cNvSpPr>
          <p:nvPr>
            <p:ph type="subTitle" idx="1" hasCustomPrompt="1"/>
          </p:nvPr>
        </p:nvSpPr>
        <p:spPr>
          <a:xfrm>
            <a:off x="254216" y="984250"/>
            <a:ext cx="5773459" cy="381326"/>
          </a:xfrm>
        </p:spPr>
        <p:txBody>
          <a:bodyPr>
            <a:noAutofit/>
          </a:bodyPr>
          <a:lstStyle>
            <a:lvl1pPr marL="0" indent="0" algn="l">
              <a:buNone/>
              <a:defRPr lang="en-US" sz="1800" kern="1200" baseline="0" dirty="0">
                <a:solidFill>
                  <a:schemeClr val="accent5"/>
                </a:solidFill>
                <a:latin typeface="Arial" panose="020B0604020202020204" pitchFamily="34" charset="0"/>
                <a:ea typeface="+mj-ea"/>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GROUP NAME HERE</a:t>
            </a:r>
          </a:p>
        </p:txBody>
      </p:sp>
      <p:sp>
        <p:nvSpPr>
          <p:cNvPr id="6" name="Text Placeholder 5"/>
          <p:cNvSpPr>
            <a:spLocks noGrp="1"/>
          </p:cNvSpPr>
          <p:nvPr>
            <p:ph type="body" sz="quarter" idx="10" hasCustomPrompt="1"/>
          </p:nvPr>
        </p:nvSpPr>
        <p:spPr>
          <a:xfrm>
            <a:off x="254216" y="2699173"/>
            <a:ext cx="3472831" cy="301524"/>
          </a:xfrm>
        </p:spPr>
        <p:txBody>
          <a:bodyPr/>
          <a:lstStyle>
            <a:lvl1pPr marL="0" indent="0">
              <a:buNone/>
              <a:defRPr sz="1600" b="1">
                <a:solidFill>
                  <a:schemeClr val="accent5"/>
                </a:solidFill>
              </a:defRPr>
            </a:lvl1pPr>
            <a:lvl2pPr marL="236537" indent="0">
              <a:buNone/>
              <a:defRPr b="1">
                <a:solidFill>
                  <a:schemeClr val="accent5"/>
                </a:solidFill>
              </a:defRPr>
            </a:lvl2pPr>
            <a:lvl3pPr marL="457200" indent="0">
              <a:buNone/>
              <a:defRPr b="1">
                <a:solidFill>
                  <a:schemeClr val="accent5"/>
                </a:solidFill>
              </a:defRPr>
            </a:lvl3pPr>
            <a:lvl4pPr marL="630237" indent="0">
              <a:buNone/>
              <a:defRPr b="1">
                <a:solidFill>
                  <a:schemeClr val="accent5"/>
                </a:solidFill>
              </a:defRPr>
            </a:lvl4pPr>
            <a:lvl5pPr marL="803275" indent="0">
              <a:buNone/>
              <a:defRPr b="1">
                <a:solidFill>
                  <a:schemeClr val="accent5"/>
                </a:solidFill>
              </a:defRPr>
            </a:lvl5pPr>
          </a:lstStyle>
          <a:p>
            <a:pPr lvl="0"/>
            <a:r>
              <a:rPr lang="en-US" dirty="0"/>
              <a:t>Presenter Name</a:t>
            </a:r>
          </a:p>
        </p:txBody>
      </p:sp>
      <p:sp>
        <p:nvSpPr>
          <p:cNvPr id="12" name="Text Placeholder 5"/>
          <p:cNvSpPr>
            <a:spLocks noGrp="1"/>
          </p:cNvSpPr>
          <p:nvPr>
            <p:ph type="body" sz="quarter" idx="11" hasCustomPrompt="1"/>
          </p:nvPr>
        </p:nvSpPr>
        <p:spPr>
          <a:xfrm>
            <a:off x="254216" y="3003925"/>
            <a:ext cx="3472831" cy="301524"/>
          </a:xfrm>
        </p:spPr>
        <p:txBody>
          <a:bodyPr/>
          <a:lstStyle>
            <a:lvl1pPr marL="0" indent="0">
              <a:buNone/>
              <a:defRPr sz="1600" b="0" baseline="0">
                <a:solidFill>
                  <a:srgbClr val="404040"/>
                </a:solidFill>
              </a:defRPr>
            </a:lvl1pPr>
            <a:lvl2pPr marL="236537" indent="0">
              <a:buNone/>
              <a:defRPr b="1">
                <a:solidFill>
                  <a:schemeClr val="accent5"/>
                </a:solidFill>
              </a:defRPr>
            </a:lvl2pPr>
            <a:lvl3pPr marL="457200" indent="0">
              <a:buNone/>
              <a:defRPr b="1">
                <a:solidFill>
                  <a:schemeClr val="accent5"/>
                </a:solidFill>
              </a:defRPr>
            </a:lvl3pPr>
            <a:lvl4pPr marL="630237" indent="0">
              <a:buNone/>
              <a:defRPr b="1">
                <a:solidFill>
                  <a:schemeClr val="accent5"/>
                </a:solidFill>
              </a:defRPr>
            </a:lvl4pPr>
            <a:lvl5pPr marL="803275" indent="0">
              <a:buNone/>
              <a:defRPr b="1">
                <a:solidFill>
                  <a:schemeClr val="accent5"/>
                </a:solidFill>
              </a:defRPr>
            </a:lvl5pPr>
          </a:lstStyle>
          <a:p>
            <a:pPr lvl="0"/>
            <a:r>
              <a:rPr lang="en-US" dirty="0"/>
              <a:t>Presenter Title</a:t>
            </a:r>
          </a:p>
        </p:txBody>
      </p:sp>
      <p:sp>
        <p:nvSpPr>
          <p:cNvPr id="13" name="Text Placeholder 5"/>
          <p:cNvSpPr>
            <a:spLocks noGrp="1"/>
          </p:cNvSpPr>
          <p:nvPr>
            <p:ph type="body" sz="quarter" idx="12" hasCustomPrompt="1"/>
          </p:nvPr>
        </p:nvSpPr>
        <p:spPr>
          <a:xfrm>
            <a:off x="4011284" y="133337"/>
            <a:ext cx="4956632" cy="301524"/>
          </a:xfrm>
        </p:spPr>
        <p:txBody>
          <a:bodyPr anchor="t"/>
          <a:lstStyle>
            <a:lvl1pPr marL="0" indent="0" algn="r">
              <a:buNone/>
              <a:defRPr sz="1600" b="0">
                <a:solidFill>
                  <a:schemeClr val="accent5"/>
                </a:solidFill>
              </a:defRPr>
            </a:lvl1pPr>
            <a:lvl2pPr marL="236537" indent="0">
              <a:buNone/>
              <a:defRPr b="1">
                <a:solidFill>
                  <a:schemeClr val="accent5"/>
                </a:solidFill>
              </a:defRPr>
            </a:lvl2pPr>
            <a:lvl3pPr marL="457200" indent="0">
              <a:buNone/>
              <a:defRPr b="1">
                <a:solidFill>
                  <a:schemeClr val="accent5"/>
                </a:solidFill>
              </a:defRPr>
            </a:lvl3pPr>
            <a:lvl4pPr marL="630237" indent="0">
              <a:buNone/>
              <a:defRPr b="1">
                <a:solidFill>
                  <a:schemeClr val="accent5"/>
                </a:solidFill>
              </a:defRPr>
            </a:lvl4pPr>
            <a:lvl5pPr marL="803275" indent="0">
              <a:buNone/>
              <a:defRPr b="1">
                <a:solidFill>
                  <a:schemeClr val="accent5"/>
                </a:solidFill>
              </a:defRPr>
            </a:lvl5pPr>
          </a:lstStyle>
          <a:p>
            <a:pPr lvl="0"/>
            <a:r>
              <a:rPr lang="en-US"/>
              <a:t>DATE HERE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3093297"/>
            <a:ext cx="6620719" cy="1552559"/>
          </a:xfrm>
          <a:prstGeom prst="rect">
            <a:avLst/>
          </a:prstGeom>
        </p:spPr>
      </p:pic>
      <p:sp>
        <p:nvSpPr>
          <p:cNvPr id="10"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1818374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9120" y="1602452"/>
            <a:ext cx="7946050" cy="952500"/>
          </a:xfrm>
        </p:spPr>
        <p:txBody>
          <a:bodyPr/>
          <a:lstStyle>
            <a:lvl1pPr>
              <a:lnSpc>
                <a:spcPct val="100000"/>
              </a:lnSpc>
              <a:defRPr sz="3600" b="0">
                <a:solidFill>
                  <a:schemeClr val="tx1">
                    <a:lumMod val="75000"/>
                    <a:lumOff val="25000"/>
                  </a:schemeClr>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11" name="Rectangle 10"/>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5"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1847519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Blank no gray bar">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4"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90512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y Blank Slide">
    <p:spTree>
      <p:nvGrpSpPr>
        <p:cNvPr id="1" name=""/>
        <p:cNvGrpSpPr/>
        <p:nvPr/>
      </p:nvGrpSpPr>
      <p:grpSpPr>
        <a:xfrm>
          <a:off x="0" y="0"/>
          <a:ext cx="0" cy="0"/>
          <a:chOff x="0" y="0"/>
          <a:chExt cx="0" cy="0"/>
        </a:xfrm>
      </p:grpSpPr>
      <p:sp>
        <p:nvSpPr>
          <p:cNvPr id="3" name="Rectangle 2"/>
          <p:cNvSpPr/>
          <p:nvPr userDrawn="1"/>
        </p:nvSpPr>
        <p:spPr>
          <a:xfrm>
            <a:off x="7232952" y="5080957"/>
            <a:ext cx="1911048" cy="481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4"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988355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Divider Slide">
    <p:spTree>
      <p:nvGrpSpPr>
        <p:cNvPr id="1" name=""/>
        <p:cNvGrpSpPr/>
        <p:nvPr/>
      </p:nvGrpSpPr>
      <p:grpSpPr>
        <a:xfrm>
          <a:off x="0" y="0"/>
          <a:ext cx="0" cy="0"/>
          <a:chOff x="0" y="0"/>
          <a:chExt cx="0" cy="0"/>
        </a:xfrm>
      </p:grpSpPr>
      <p:sp>
        <p:nvSpPr>
          <p:cNvPr id="7" name="Rectangle 6"/>
          <p:cNvSpPr/>
          <p:nvPr userDrawn="1"/>
        </p:nvSpPr>
        <p:spPr>
          <a:xfrm>
            <a:off x="0" y="5486"/>
            <a:ext cx="9144000" cy="3134833"/>
          </a:xfrm>
          <a:prstGeom prst="rect">
            <a:avLst/>
          </a:prstGeom>
          <a:gradFill>
            <a:gsLst>
              <a:gs pos="0">
                <a:schemeClr val="bg1"/>
              </a:gs>
              <a:gs pos="99000">
                <a:schemeClr val="bg1">
                  <a:lumMod val="9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pic>
        <p:nvPicPr>
          <p:cNvPr id="8" name="Picture 7"/>
          <p:cNvPicPr>
            <a:picLocks noChangeAspect="1"/>
          </p:cNvPicPr>
          <p:nvPr userDrawn="1"/>
        </p:nvPicPr>
        <p:blipFill rotWithShape="1">
          <a:blip r:embed="rId2" cstate="print">
            <a:alphaModFix/>
            <a:extLst>
              <a:ext uri="{28A0092B-C50C-407E-A947-70E740481C1C}">
                <a14:useLocalDpi xmlns:a14="http://schemas.microsoft.com/office/drawing/2010/main" val="0"/>
              </a:ext>
            </a:extLst>
          </a:blip>
          <a:srcRect l="29938" t="18727"/>
          <a:stretch/>
        </p:blipFill>
        <p:spPr>
          <a:xfrm>
            <a:off x="0" y="0"/>
            <a:ext cx="3162032" cy="3679464"/>
          </a:xfrm>
          <a:prstGeom prst="rect">
            <a:avLst/>
          </a:prstGeom>
        </p:spPr>
      </p:pic>
      <p:sp>
        <p:nvSpPr>
          <p:cNvPr id="9" name="Rectangle 8"/>
          <p:cNvSpPr/>
          <p:nvPr userDrawn="1"/>
        </p:nvSpPr>
        <p:spPr>
          <a:xfrm>
            <a:off x="-4762" y="3105385"/>
            <a:ext cx="9144000" cy="425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10" name="Rectangle 9"/>
          <p:cNvSpPr/>
          <p:nvPr userDrawn="1"/>
        </p:nvSpPr>
        <p:spPr>
          <a:xfrm>
            <a:off x="0" y="3105384"/>
            <a:ext cx="9144000" cy="6987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3" name="Title 2"/>
          <p:cNvSpPr>
            <a:spLocks noGrp="1"/>
          </p:cNvSpPr>
          <p:nvPr>
            <p:ph type="title"/>
          </p:nvPr>
        </p:nvSpPr>
        <p:spPr>
          <a:xfrm>
            <a:off x="301752" y="3420843"/>
            <a:ext cx="8682095" cy="872589"/>
          </a:xfrm>
        </p:spPr>
        <p:txBody>
          <a:bodyPr/>
          <a:lstStyle>
            <a:lvl1pPr>
              <a:lnSpc>
                <a:spcPct val="100000"/>
              </a:lnSpc>
              <a:defRPr sz="4000" b="1" spc="0">
                <a:solidFill>
                  <a:schemeClr val="accent5"/>
                </a:solidFill>
              </a:defRPr>
            </a:lvl1pPr>
          </a:lstStyle>
          <a:p>
            <a:r>
              <a:rPr lang="en-US" dirty="0"/>
              <a:t>Click to edit Master title style</a:t>
            </a:r>
          </a:p>
        </p:txBody>
      </p:sp>
      <p:sp>
        <p:nvSpPr>
          <p:cNvPr id="11"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1695640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1 Content">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3" name="Content Placeholder 2"/>
          <p:cNvSpPr>
            <a:spLocks noGrp="1"/>
          </p:cNvSpPr>
          <p:nvPr>
            <p:ph idx="1"/>
          </p:nvPr>
        </p:nvSpPr>
        <p:spPr>
          <a:xfrm>
            <a:off x="295570" y="1188979"/>
            <a:ext cx="8523174"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7"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849784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3" name="Content Placeholder 2"/>
          <p:cNvSpPr>
            <a:spLocks noGrp="1"/>
          </p:cNvSpPr>
          <p:nvPr>
            <p:ph idx="1"/>
          </p:nvPr>
        </p:nvSpPr>
        <p:spPr>
          <a:xfrm>
            <a:off x="295570" y="1188979"/>
            <a:ext cx="4162130"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8" name="Content Placeholder 2"/>
          <p:cNvSpPr>
            <a:spLocks noGrp="1"/>
          </p:cNvSpPr>
          <p:nvPr>
            <p:ph idx="10"/>
          </p:nvPr>
        </p:nvSpPr>
        <p:spPr>
          <a:xfrm>
            <a:off x="4656614" y="1188979"/>
            <a:ext cx="4162130"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5"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3249606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_Subtitle and 2 Content">
    <p:spTree>
      <p:nvGrpSpPr>
        <p:cNvPr id="1" name=""/>
        <p:cNvGrpSpPr/>
        <p:nvPr/>
      </p:nvGrpSpPr>
      <p:grpSpPr>
        <a:xfrm>
          <a:off x="0" y="0"/>
          <a:ext cx="0" cy="0"/>
          <a:chOff x="0" y="0"/>
          <a:chExt cx="0" cy="0"/>
        </a:xfrm>
      </p:grpSpPr>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10"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11" name="Text Placeholder 4"/>
          <p:cNvSpPr>
            <a:spLocks noGrp="1"/>
          </p:cNvSpPr>
          <p:nvPr>
            <p:ph type="body" sz="quarter" idx="11" hasCustomPrompt="1"/>
          </p:nvPr>
        </p:nvSpPr>
        <p:spPr>
          <a:xfrm>
            <a:off x="295275" y="660075"/>
            <a:ext cx="8523288" cy="400110"/>
          </a:xfrm>
        </p:spPr>
        <p:txBody>
          <a:bodyPr>
            <a:spAutoFit/>
          </a:bodyPr>
          <a:lstStyle>
            <a:lvl1pPr marL="0" indent="0">
              <a:buFontTx/>
              <a:buNone/>
              <a:defRPr sz="2000" b="0">
                <a:solidFill>
                  <a:schemeClr val="accent5"/>
                </a:solidFill>
              </a:defRPr>
            </a:lvl1pPr>
          </a:lstStyle>
          <a:p>
            <a:pPr lvl="0"/>
            <a:r>
              <a:rPr lang="en-US" dirty="0"/>
              <a:t>Click to edit master text styles</a:t>
            </a:r>
          </a:p>
        </p:txBody>
      </p:sp>
      <p:sp>
        <p:nvSpPr>
          <p:cNvPr id="8" name="Content Placeholder 2"/>
          <p:cNvSpPr>
            <a:spLocks noGrp="1"/>
          </p:cNvSpPr>
          <p:nvPr>
            <p:ph idx="1"/>
          </p:nvPr>
        </p:nvSpPr>
        <p:spPr>
          <a:xfrm>
            <a:off x="295570" y="1188979"/>
            <a:ext cx="4162130"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Content Placeholder 2"/>
          <p:cNvSpPr>
            <a:spLocks noGrp="1"/>
          </p:cNvSpPr>
          <p:nvPr>
            <p:ph idx="10"/>
          </p:nvPr>
        </p:nvSpPr>
        <p:spPr>
          <a:xfrm>
            <a:off x="4656614" y="1188979"/>
            <a:ext cx="4162130"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9" name="Text Placeholder 4"/>
          <p:cNvSpPr>
            <a:spLocks noGrp="1"/>
          </p:cNvSpPr>
          <p:nvPr>
            <p:ph type="body" sz="quarter" idx="11" hasCustomPrompt="1"/>
          </p:nvPr>
        </p:nvSpPr>
        <p:spPr>
          <a:xfrm>
            <a:off x="295275" y="660075"/>
            <a:ext cx="8523288" cy="400110"/>
          </a:xfrm>
        </p:spPr>
        <p:txBody>
          <a:bodyPr>
            <a:spAutoFit/>
          </a:bodyPr>
          <a:lstStyle>
            <a:lvl1pPr marL="0" indent="0">
              <a:buFontTx/>
              <a:buNone/>
              <a:defRPr sz="2000" b="0">
                <a:solidFill>
                  <a:schemeClr val="accent5"/>
                </a:solidFill>
              </a:defRPr>
            </a:lvl1pPr>
          </a:lstStyle>
          <a:p>
            <a:pPr lvl="0"/>
            <a:r>
              <a:rPr lang="en-US" dirty="0"/>
              <a:t>Click to edit master text styles</a:t>
            </a:r>
          </a:p>
        </p:txBody>
      </p:sp>
      <p:sp>
        <p:nvSpPr>
          <p:cNvPr id="7"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1522622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no logo">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3" name="Content Placeholder 2"/>
          <p:cNvSpPr>
            <a:spLocks noGrp="1"/>
          </p:cNvSpPr>
          <p:nvPr>
            <p:ph idx="1"/>
          </p:nvPr>
        </p:nvSpPr>
        <p:spPr>
          <a:xfrm>
            <a:off x="295570" y="1188979"/>
            <a:ext cx="8523174"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7" name="Rectangle 6"/>
          <p:cNvSpPr/>
          <p:nvPr userDrawn="1"/>
        </p:nvSpPr>
        <p:spPr>
          <a:xfrm>
            <a:off x="7232952" y="5080957"/>
            <a:ext cx="1911048" cy="481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8"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2874460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Blank no logo">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7" name="Rectangle 6"/>
          <p:cNvSpPr/>
          <p:nvPr userDrawn="1"/>
        </p:nvSpPr>
        <p:spPr>
          <a:xfrm>
            <a:off x="7232952" y="5080957"/>
            <a:ext cx="1911048" cy="481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8"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2244600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4479" y="280176"/>
            <a:ext cx="8522208" cy="477054"/>
          </a:xfrm>
          <a:prstGeom prst="rect">
            <a:avLst/>
          </a:prstGeom>
        </p:spPr>
        <p:txBody>
          <a:bodyPr vert="horz" lIns="91440" tIns="45720" rIns="91440" bIns="45720" rtlCol="0" anchor="t">
            <a:spAutoFit/>
          </a:bodyPr>
          <a:lstStyle/>
          <a:p>
            <a:r>
              <a:rPr lang="en-US" dirty="0"/>
              <a:t>Click to edit Master title style</a:t>
            </a:r>
          </a:p>
        </p:txBody>
      </p:sp>
      <p:sp>
        <p:nvSpPr>
          <p:cNvPr id="3" name="Text Placeholder 2"/>
          <p:cNvSpPr>
            <a:spLocks noGrp="1"/>
          </p:cNvSpPr>
          <p:nvPr>
            <p:ph type="body" idx="1"/>
          </p:nvPr>
        </p:nvSpPr>
        <p:spPr>
          <a:xfrm>
            <a:off x="284479" y="1230058"/>
            <a:ext cx="8522208" cy="3771636"/>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8" name="Picture 7"/>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628033" y="5228901"/>
            <a:ext cx="1341293" cy="298064"/>
          </a:xfrm>
          <a:prstGeom prst="rect">
            <a:avLst/>
          </a:prstGeom>
        </p:spPr>
      </p:pic>
      <p:sp>
        <p:nvSpPr>
          <p:cNvPr id="6" name="TextBox 5"/>
          <p:cNvSpPr txBox="1"/>
          <p:nvPr userDrawn="1"/>
        </p:nvSpPr>
        <p:spPr>
          <a:xfrm>
            <a:off x="359070" y="5373741"/>
            <a:ext cx="1428596" cy="215444"/>
          </a:xfrm>
          <a:prstGeom prst="rect">
            <a:avLst/>
          </a:prstGeom>
          <a:noFill/>
        </p:spPr>
        <p:txBody>
          <a:bodyPr wrap="none" rtlCol="0">
            <a:spAutoFit/>
          </a:bodyPr>
          <a:lstStyle/>
          <a:p>
            <a:r>
              <a:rPr lang="en-US" sz="800" dirty="0" smtClean="0">
                <a:solidFill>
                  <a:schemeClr val="tx1">
                    <a:lumMod val="50000"/>
                    <a:lumOff val="50000"/>
                  </a:schemeClr>
                </a:solidFill>
              </a:rPr>
              <a:t>Fidelity Internal Information</a:t>
            </a:r>
            <a:endParaRPr lang="en-US" sz="800" dirty="0">
              <a:solidFill>
                <a:schemeClr val="tx1">
                  <a:lumMod val="50000"/>
                  <a:lumOff val="50000"/>
                </a:schemeClr>
              </a:solidFill>
            </a:endParaRPr>
          </a:p>
        </p:txBody>
      </p:sp>
    </p:spTree>
    <p:extLst>
      <p:ext uri="{BB962C8B-B14F-4D97-AF65-F5344CB8AC3E}">
        <p14:creationId xmlns:p14="http://schemas.microsoft.com/office/powerpoint/2010/main" val="3513998027"/>
      </p:ext>
    </p:extLst>
  </p:cSld>
  <p:clrMap bg1="lt1" tx1="dk1" bg2="lt2" tx2="dk2" accent1="accent1" accent2="accent2" accent3="accent3" accent4="accent4" accent5="accent5" accent6="accent6" hlink="hlink" folHlink="folHlink"/>
  <p:sldLayoutIdLst>
    <p:sldLayoutId id="2147483764" r:id="rId1"/>
    <p:sldLayoutId id="2147483789" r:id="rId2"/>
    <p:sldLayoutId id="2147483770" r:id="rId3"/>
    <p:sldLayoutId id="2147483797" r:id="rId4"/>
    <p:sldLayoutId id="2147483796" r:id="rId5"/>
    <p:sldLayoutId id="2147483798" r:id="rId6"/>
    <p:sldLayoutId id="2147483791" r:id="rId7"/>
    <p:sldLayoutId id="2147483792" r:id="rId8"/>
    <p:sldLayoutId id="2147483793" r:id="rId9"/>
    <p:sldLayoutId id="2147483794" r:id="rId10"/>
    <p:sldLayoutId id="2147483795" r:id="rId11"/>
    <p:sldLayoutId id="2147483772" r:id="rId12"/>
  </p:sldLayoutIdLst>
  <p:hf hdr="0" ftr="0" dt="0"/>
  <p:txStyles>
    <p:titleStyle>
      <a:lvl1pPr algn="l" defTabSz="914400" rtl="0" eaLnBrk="1" latinLnBrk="0" hangingPunct="1">
        <a:lnSpc>
          <a:spcPct val="100000"/>
        </a:lnSpc>
        <a:spcBef>
          <a:spcPct val="0"/>
        </a:spcBef>
        <a:buClrTx/>
        <a:buNone/>
        <a:defRPr lang="en-US" sz="2400" b="1" kern="1200" dirty="0">
          <a:solidFill>
            <a:srgbClr val="4D4D4D"/>
          </a:solidFill>
          <a:latin typeface="Arial" panose="020B0604020202020204" pitchFamily="34" charset="0"/>
          <a:ea typeface="+mj-ea"/>
          <a:cs typeface="Arial" panose="020B0604020202020204" pitchFamily="34" charset="0"/>
        </a:defRPr>
      </a:lvl1pPr>
    </p:titleStyle>
    <p:bodyStyle>
      <a:lvl1pPr marL="236538" indent="-236538" algn="l" defTabSz="914400" rtl="0" eaLnBrk="1" latinLnBrk="0" hangingPunct="1">
        <a:spcBef>
          <a:spcPct val="20000"/>
        </a:spcBef>
        <a:buClrTx/>
        <a:buFont typeface="Arial" panose="020B0604020202020204" pitchFamily="34" charset="0"/>
        <a:buChar char="•"/>
        <a:defRPr lang="en-US" sz="1800" b="0" kern="1200" dirty="0" smtClean="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www.clipartsgram.com/image/727417746-rtlxgkjec.png"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hyperlink" Target="http://evilnapsis.com/wp-content/uploads/2015/05/1431590923.jpg"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6.gif"/><Relationship Id="rId3" Type="http://schemas.openxmlformats.org/officeDocument/2006/relationships/hyperlink" Target="http://images.clipartpanda.com/car-clipart-blue-toy-car-clipart.png" TargetMode="External"/><Relationship Id="rId7" Type="http://schemas.openxmlformats.org/officeDocument/2006/relationships/hyperlink" Target="http://www.culinaryschools.org/clipart/beer/beer-bottles-case.gif"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hyperlink" Target="http://images.clipartpanda.com/tv-clipart-television10.png" TargetMode="External"/><Relationship Id="rId4" Type="http://schemas.openxmlformats.org/officeDocument/2006/relationships/image" Target="../media/image4.png"/><Relationship Id="rId9"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hyperlink" Target="http://www.pngall.com/wp-content/uploads/2016/05/Customer-PNG-HD.png"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4.jpeg"/><Relationship Id="rId5" Type="http://schemas.openxmlformats.org/officeDocument/2006/relationships/hyperlink" Target="http://media.istockphoto.com/vectors/preparation-business-contract-icon-vector-id528240761?k=6&amp;m=528240761&amp;s=612x612&amp;w=0&amp;h=NnX_ZwLMYoPH4b-CWN-b8rugvRRdzNqAYVCTV0PaQH8=" TargetMode="Externa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p:cNvSpPr>
            <a:spLocks noGrp="1"/>
          </p:cNvSpPr>
          <p:nvPr>
            <p:ph type="ctrTitle"/>
          </p:nvPr>
        </p:nvSpPr>
        <p:spPr>
          <a:xfrm>
            <a:off x="254216" y="2064774"/>
            <a:ext cx="6574287" cy="631172"/>
          </a:xfrm>
        </p:spPr>
        <p:txBody>
          <a:bodyPr/>
          <a:lstStyle/>
          <a:p>
            <a:r>
              <a:rPr lang="en-US" dirty="0"/>
              <a:t>Crowdsourced Mutual Funds</a:t>
            </a:r>
          </a:p>
        </p:txBody>
      </p:sp>
      <p:sp>
        <p:nvSpPr>
          <p:cNvPr id="43" name="Text Placeholder 42"/>
          <p:cNvSpPr>
            <a:spLocks noGrp="1"/>
          </p:cNvSpPr>
          <p:nvPr>
            <p:ph type="body" sz="quarter" idx="10"/>
          </p:nvPr>
        </p:nvSpPr>
        <p:spPr>
          <a:xfrm>
            <a:off x="254215" y="2610160"/>
            <a:ext cx="4803307" cy="301524"/>
          </a:xfrm>
        </p:spPr>
        <p:txBody>
          <a:bodyPr/>
          <a:lstStyle/>
          <a:p>
            <a:r>
              <a:rPr lang="en-US" dirty="0"/>
              <a:t>Sarah Blanchard, Kim Holmgren, Peter Murray, Thomas Pontikes and Jessica Sickles</a:t>
            </a:r>
          </a:p>
        </p:txBody>
      </p:sp>
      <p:sp>
        <p:nvSpPr>
          <p:cNvPr id="44" name="Text Placeholder 43"/>
          <p:cNvSpPr>
            <a:spLocks noGrp="1"/>
          </p:cNvSpPr>
          <p:nvPr>
            <p:ph type="body" sz="quarter" idx="11"/>
          </p:nvPr>
        </p:nvSpPr>
        <p:spPr>
          <a:xfrm>
            <a:off x="254216" y="3170871"/>
            <a:ext cx="3986011" cy="301524"/>
          </a:xfrm>
        </p:spPr>
        <p:txBody>
          <a:bodyPr/>
          <a:lstStyle/>
          <a:p>
            <a:r>
              <a:rPr lang="en-US" dirty="0"/>
              <a:t>Greenhouse Intern Project Summer 2017</a:t>
            </a:r>
          </a:p>
        </p:txBody>
      </p:sp>
      <p:sp>
        <p:nvSpPr>
          <p:cNvPr id="45" name="Text Placeholder 44"/>
          <p:cNvSpPr>
            <a:spLocks noGrp="1"/>
          </p:cNvSpPr>
          <p:nvPr>
            <p:ph type="body" sz="quarter" idx="12"/>
          </p:nvPr>
        </p:nvSpPr>
        <p:spPr/>
        <p:txBody>
          <a:bodyPr/>
          <a:lstStyle/>
          <a:p>
            <a:r>
              <a:rPr lang="en-US" dirty="0"/>
              <a:t>July 20, 2017</a:t>
            </a:r>
          </a:p>
        </p:txBody>
      </p:sp>
      <p:sp>
        <p:nvSpPr>
          <p:cNvPr id="2" name="Slide Number Placeholder 1"/>
          <p:cNvSpPr>
            <a:spLocks noGrp="1"/>
          </p:cNvSpPr>
          <p:nvPr>
            <p:ph type="sldNum" sz="quarter" idx="14"/>
          </p:nvPr>
        </p:nvSpPr>
        <p:spPr/>
        <p:txBody>
          <a:bodyPr/>
          <a:lstStyle/>
          <a:p>
            <a:pPr>
              <a:defRPr/>
            </a:pPr>
            <a:fld id="{E6474CC2-1230-4213-AD1A-4B2FEEABA7A1}" type="slidenum">
              <a:rPr lang="en-US" smtClean="0"/>
              <a:pPr>
                <a:defRPr/>
              </a:pPr>
              <a:t>1</a:t>
            </a:fld>
            <a:endParaRPr lang="en-US" dirty="0"/>
          </a:p>
        </p:txBody>
      </p:sp>
    </p:spTree>
    <p:extLst>
      <p:ext uri="{BB962C8B-B14F-4D97-AF65-F5344CB8AC3E}">
        <p14:creationId xmlns:p14="http://schemas.microsoft.com/office/powerpoint/2010/main" val="7433412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Feasibility</a:t>
            </a:r>
          </a:p>
        </p:txBody>
      </p:sp>
      <p:sp>
        <p:nvSpPr>
          <p:cNvPr id="3" name="Content Placeholder 2"/>
          <p:cNvSpPr>
            <a:spLocks noGrp="1"/>
          </p:cNvSpPr>
          <p:nvPr>
            <p:ph idx="1"/>
          </p:nvPr>
        </p:nvSpPr>
        <p:spPr>
          <a:xfrm>
            <a:off x="295570" y="955351"/>
            <a:ext cx="4505030" cy="3992205"/>
          </a:xfrm>
        </p:spPr>
        <p:txBody>
          <a:bodyPr/>
          <a:lstStyle/>
          <a:p>
            <a:pPr>
              <a:lnSpc>
                <a:spcPct val="250000"/>
              </a:lnSpc>
            </a:pPr>
            <a:r>
              <a:rPr lang="en-US" sz="2000" dirty="0"/>
              <a:t>Integration </a:t>
            </a:r>
          </a:p>
          <a:p>
            <a:pPr lvl="1">
              <a:lnSpc>
                <a:spcPct val="250000"/>
              </a:lnSpc>
            </a:pPr>
            <a:r>
              <a:rPr lang="en-US" sz="2000" dirty="0"/>
              <a:t>Fidelity Investments Community</a:t>
            </a:r>
          </a:p>
          <a:p>
            <a:pPr lvl="1">
              <a:lnSpc>
                <a:spcPct val="250000"/>
              </a:lnSpc>
            </a:pPr>
            <a:r>
              <a:rPr lang="en-US" sz="2000" dirty="0"/>
              <a:t>The Sector Portfolio Builder</a:t>
            </a:r>
          </a:p>
          <a:p>
            <a:pPr>
              <a:lnSpc>
                <a:spcPct val="250000"/>
              </a:lnSpc>
            </a:pPr>
            <a:r>
              <a:rPr lang="en-US" sz="2000" dirty="0"/>
              <a:t>Competition’s use of </a:t>
            </a:r>
            <a:r>
              <a:rPr lang="en-US" sz="2000" dirty="0" smtClean="0"/>
              <a:t>crowdsourcing </a:t>
            </a:r>
            <a:endParaRPr lang="en-US" sz="2000" dirty="0"/>
          </a:p>
          <a:p>
            <a:pPr marL="236537" lvl="1" indent="0">
              <a:buNone/>
            </a:pPr>
            <a:endParaRPr lang="en-US" dirty="0"/>
          </a:p>
        </p:txBody>
      </p:sp>
      <p:sp>
        <p:nvSpPr>
          <p:cNvPr id="4" name="Slide Number Placeholder 3"/>
          <p:cNvSpPr>
            <a:spLocks noGrp="1"/>
          </p:cNvSpPr>
          <p:nvPr>
            <p:ph type="sldNum" sz="quarter" idx="14"/>
          </p:nvPr>
        </p:nvSpPr>
        <p:spPr/>
        <p:txBody>
          <a:bodyPr/>
          <a:lstStyle/>
          <a:p>
            <a:pPr>
              <a:defRPr/>
            </a:pPr>
            <a:fld id="{E6474CC2-1230-4213-AD1A-4B2FEEABA7A1}" type="slidenum">
              <a:rPr lang="en-US" smtClean="0"/>
              <a:pPr>
                <a:defRPr/>
              </a:pPr>
              <a:t>10</a:t>
            </a:fld>
            <a:endParaRPr lang="en-U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0471" y="2615267"/>
            <a:ext cx="4048273" cy="2332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41302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Costs</a:t>
            </a:r>
          </a:p>
        </p:txBody>
      </p:sp>
      <p:sp>
        <p:nvSpPr>
          <p:cNvPr id="4" name="Slide Number Placeholder 3"/>
          <p:cNvSpPr>
            <a:spLocks noGrp="1"/>
          </p:cNvSpPr>
          <p:nvPr>
            <p:ph type="sldNum" sz="quarter" idx="14"/>
          </p:nvPr>
        </p:nvSpPr>
        <p:spPr/>
        <p:txBody>
          <a:bodyPr/>
          <a:lstStyle/>
          <a:p>
            <a:pPr>
              <a:defRPr/>
            </a:pPr>
            <a:fld id="{E6474CC2-1230-4213-AD1A-4B2FEEABA7A1}" type="slidenum">
              <a:rPr lang="en-US" smtClean="0"/>
              <a:pPr>
                <a:defRPr/>
              </a:pPr>
              <a:t>11</a:t>
            </a:fld>
            <a:endParaRPr lang="en-US" dirty="0"/>
          </a:p>
        </p:txBody>
      </p:sp>
      <p:pic>
        <p:nvPicPr>
          <p:cNvPr id="3074" name="Picture 2" descr="https://www.clipartsgram.com/image/727417746-rtlxgkjec.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32865" y="1077686"/>
            <a:ext cx="3911135" cy="308327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95570" y="741840"/>
            <a:ext cx="5284845" cy="4154984"/>
          </a:xfrm>
          <a:prstGeom prst="rect">
            <a:avLst/>
          </a:prstGeom>
          <a:noFill/>
        </p:spPr>
        <p:txBody>
          <a:bodyPr wrap="none" lIns="91440" tIns="45720" rIns="91440" bIns="45720">
            <a:spAutoFit/>
          </a:bodyPr>
          <a:lstStyle/>
          <a:p>
            <a:pPr algn="ctr"/>
            <a:r>
              <a:rPr lang="en-US" sz="5600" b="1" dirty="0" smtClean="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Development</a:t>
            </a:r>
            <a:endParaRPr lang="en-US" sz="5600" b="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endParaRPr>
          </a:p>
          <a:p>
            <a:pPr algn="ctr"/>
            <a:r>
              <a:rPr lang="en-US" sz="3200" i="1" dirty="0" smtClean="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3-6 Months</a:t>
            </a:r>
            <a:endParaRPr lang="en-US" sz="3200" i="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endParaRPr>
          </a:p>
          <a:p>
            <a:pPr algn="ctr"/>
            <a:r>
              <a:rPr lang="en-US" sz="5600" b="1" dirty="0" smtClean="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Enhancements</a:t>
            </a:r>
            <a:endParaRPr lang="en-US" sz="5600" b="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endParaRPr>
          </a:p>
          <a:p>
            <a:pPr algn="ctr"/>
            <a:r>
              <a:rPr lang="en-US" sz="3200" i="1" dirty="0" smtClean="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15 Hours/Week</a:t>
            </a:r>
          </a:p>
          <a:p>
            <a:pPr algn="ctr"/>
            <a:r>
              <a:rPr lang="en-US" sz="5600" b="1" dirty="0" smtClean="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Monitoring Ideas</a:t>
            </a:r>
          </a:p>
          <a:p>
            <a:pPr algn="ctr"/>
            <a:r>
              <a:rPr lang="en-US" sz="3200" i="1" dirty="0" smtClean="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As Needed</a:t>
            </a:r>
            <a:endParaRPr lang="en-US" sz="3200" i="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00726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Ideas for expansion</a:t>
            </a:r>
          </a:p>
        </p:txBody>
      </p:sp>
      <p:sp>
        <p:nvSpPr>
          <p:cNvPr id="5" name="Content Placeholder 4"/>
          <p:cNvSpPr>
            <a:spLocks noGrp="1"/>
          </p:cNvSpPr>
          <p:nvPr>
            <p:ph idx="1"/>
          </p:nvPr>
        </p:nvSpPr>
        <p:spPr>
          <a:xfrm>
            <a:off x="295570" y="1188979"/>
            <a:ext cx="3802901" cy="3771636"/>
          </a:xfrm>
        </p:spPr>
        <p:txBody>
          <a:bodyPr/>
          <a:lstStyle/>
          <a:p>
            <a:pPr>
              <a:lnSpc>
                <a:spcPct val="150000"/>
              </a:lnSpc>
            </a:pPr>
            <a:r>
              <a:rPr lang="en-US" dirty="0"/>
              <a:t>Mobile </a:t>
            </a:r>
            <a:r>
              <a:rPr lang="en-US" dirty="0" smtClean="0"/>
              <a:t>App</a:t>
            </a:r>
          </a:p>
          <a:p>
            <a:pPr>
              <a:lnSpc>
                <a:spcPct val="150000"/>
              </a:lnSpc>
            </a:pPr>
            <a:r>
              <a:rPr lang="en-US" dirty="0"/>
              <a:t>Multiple user collaboration on an </a:t>
            </a:r>
            <a:r>
              <a:rPr lang="en-US" dirty="0" smtClean="0"/>
              <a:t>idea</a:t>
            </a:r>
            <a:endParaRPr lang="en-US" dirty="0" smtClean="0"/>
          </a:p>
          <a:p>
            <a:pPr>
              <a:lnSpc>
                <a:spcPct val="150000"/>
              </a:lnSpc>
            </a:pPr>
            <a:r>
              <a:rPr lang="en-US" dirty="0" smtClean="0"/>
              <a:t>Further data pulled about proposed portfolio</a:t>
            </a:r>
          </a:p>
          <a:p>
            <a:pPr>
              <a:lnSpc>
                <a:spcPct val="150000"/>
              </a:lnSpc>
            </a:pPr>
            <a:r>
              <a:rPr lang="en-US" dirty="0" smtClean="0"/>
              <a:t>Integrated </a:t>
            </a:r>
            <a:r>
              <a:rPr lang="en-US" dirty="0" smtClean="0"/>
              <a:t>customization </a:t>
            </a:r>
            <a:r>
              <a:rPr lang="en-US" dirty="0" smtClean="0"/>
              <a:t>platform</a:t>
            </a:r>
          </a:p>
          <a:p>
            <a:pPr>
              <a:lnSpc>
                <a:spcPct val="150000"/>
              </a:lnSpc>
            </a:pPr>
            <a:r>
              <a:rPr lang="en-US" dirty="0" smtClean="0"/>
              <a:t>Compare to existing Fidelity funds</a:t>
            </a:r>
            <a:endParaRPr lang="en-US" dirty="0" smtClean="0"/>
          </a:p>
          <a:p>
            <a:pPr>
              <a:lnSpc>
                <a:spcPct val="150000"/>
              </a:lnSpc>
            </a:pPr>
            <a:endParaRPr lang="en-US" dirty="0"/>
          </a:p>
          <a:p>
            <a:pPr marL="0" indent="0">
              <a:buNone/>
            </a:pPr>
            <a:endParaRPr lang="en-US" dirty="0"/>
          </a:p>
          <a:p>
            <a:endParaRPr lang="en-US" dirty="0"/>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12</a:t>
            </a:fld>
            <a:endParaRPr lang="en-US" dirty="0"/>
          </a:p>
        </p:txBody>
      </p:sp>
      <p:pic>
        <p:nvPicPr>
          <p:cNvPr id="1026" name="Picture 2" descr="http://evilnapsis.com/wp-content/uploads/2015/05/1431590923.jp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20044" y="1306286"/>
            <a:ext cx="3465510" cy="3017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11477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420843"/>
            <a:ext cx="8682095" cy="707886"/>
          </a:xfrm>
        </p:spPr>
        <p:txBody>
          <a:bodyPr/>
          <a:lstStyle/>
          <a:p>
            <a:r>
              <a:rPr lang="en-US" dirty="0" smtClean="0"/>
              <a:t>Questions</a:t>
            </a:r>
            <a:endParaRPr lang="en-US" dirty="0"/>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13</a:t>
            </a:fld>
            <a:endParaRPr lang="en-US" dirty="0"/>
          </a:p>
        </p:txBody>
      </p:sp>
    </p:spTree>
    <p:extLst>
      <p:ext uri="{BB962C8B-B14F-4D97-AF65-F5344CB8AC3E}">
        <p14:creationId xmlns:p14="http://schemas.microsoft.com/office/powerpoint/2010/main" val="22884252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Agenda </a:t>
            </a:r>
          </a:p>
        </p:txBody>
      </p:sp>
      <p:sp>
        <p:nvSpPr>
          <p:cNvPr id="2" name="Slide Number Placeholder 1"/>
          <p:cNvSpPr>
            <a:spLocks noGrp="1"/>
          </p:cNvSpPr>
          <p:nvPr>
            <p:ph type="sldNum" sz="quarter" idx="14"/>
          </p:nvPr>
        </p:nvSpPr>
        <p:spPr/>
        <p:txBody>
          <a:bodyPr/>
          <a:lstStyle/>
          <a:p>
            <a:fld id="{E6474CC2-1230-4213-AD1A-4B2FEEABA7A1}" type="slidenum">
              <a:rPr lang="en-US" smtClean="0"/>
              <a:pPr/>
              <a:t>2</a:t>
            </a:fld>
            <a:endParaRPr lang="en-US" dirty="0"/>
          </a:p>
        </p:txBody>
      </p:sp>
      <p:sp>
        <p:nvSpPr>
          <p:cNvPr id="20" name="Content Placeholder 2"/>
          <p:cNvSpPr txBox="1">
            <a:spLocks/>
          </p:cNvSpPr>
          <p:nvPr/>
        </p:nvSpPr>
        <p:spPr>
          <a:xfrm>
            <a:off x="295570" y="1178248"/>
            <a:ext cx="7752080" cy="2811026"/>
          </a:xfrm>
          <a:prstGeom prst="rect">
            <a:avLst/>
          </a:prstGeom>
        </p:spPr>
        <p:txBody>
          <a:bodyPr vert="horz" lIns="91440" tIns="45720" rIns="91440" bIns="45720" rtlCol="0">
            <a:spAutoFit/>
          </a:bodyPr>
          <a:lstStyle>
            <a:lvl1pPr marL="236538" indent="-236538" algn="l" defTabSz="914400" rtl="0" eaLnBrk="1" latinLnBrk="0" hangingPunct="1">
              <a:spcBef>
                <a:spcPct val="20000"/>
              </a:spcBef>
              <a:buClrTx/>
              <a:buFont typeface="Arial" panose="020B0604020202020204" pitchFamily="34" charset="0"/>
              <a:buChar char="•"/>
              <a:defRPr lang="en-US" sz="2000" b="0" kern="120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2280"/>
              </a:spcBef>
              <a:buNone/>
            </a:pPr>
            <a:r>
              <a:rPr lang="en-US" b="1" dirty="0"/>
              <a:t>Market </a:t>
            </a:r>
            <a:r>
              <a:rPr lang="en-US" b="1" dirty="0" smtClean="0"/>
              <a:t>Trend</a:t>
            </a:r>
            <a:endParaRPr lang="en-US" b="1" dirty="0"/>
          </a:p>
          <a:p>
            <a:pPr marL="0" indent="0">
              <a:spcBef>
                <a:spcPts val="2280"/>
              </a:spcBef>
              <a:buNone/>
            </a:pPr>
            <a:r>
              <a:rPr lang="en-US" b="1" dirty="0"/>
              <a:t>Proposed Solution</a:t>
            </a:r>
          </a:p>
          <a:p>
            <a:pPr marL="0" indent="0">
              <a:spcBef>
                <a:spcPts val="2280"/>
              </a:spcBef>
              <a:buNone/>
            </a:pPr>
            <a:r>
              <a:rPr lang="en-US" b="1" dirty="0"/>
              <a:t>Benefits</a:t>
            </a:r>
          </a:p>
          <a:p>
            <a:pPr marL="0" indent="0">
              <a:spcBef>
                <a:spcPts val="2280"/>
              </a:spcBef>
              <a:buNone/>
            </a:pPr>
            <a:r>
              <a:rPr lang="en-US" b="1" dirty="0"/>
              <a:t>Costs</a:t>
            </a:r>
          </a:p>
          <a:p>
            <a:pPr marL="0" indent="0">
              <a:spcBef>
                <a:spcPts val="2280"/>
              </a:spcBef>
              <a:buNone/>
            </a:pPr>
            <a:r>
              <a:rPr lang="en-US" b="1" dirty="0"/>
              <a:t>	</a:t>
            </a:r>
            <a:endParaRPr lang="en-US" b="1" dirty="0">
              <a:solidFill>
                <a:srgbClr val="409633"/>
              </a:solidFill>
            </a:endParaRPr>
          </a:p>
        </p:txBody>
      </p:sp>
      <p:sp>
        <p:nvSpPr>
          <p:cNvPr id="18" name="Content Placeholder 2"/>
          <p:cNvSpPr txBox="1">
            <a:spLocks/>
          </p:cNvSpPr>
          <p:nvPr/>
        </p:nvSpPr>
        <p:spPr>
          <a:xfrm>
            <a:off x="295570" y="3348712"/>
            <a:ext cx="7752080" cy="400110"/>
          </a:xfrm>
          <a:prstGeom prst="rect">
            <a:avLst/>
          </a:prstGeom>
        </p:spPr>
        <p:txBody>
          <a:bodyPr vert="horz" lIns="91440" tIns="45720" rIns="91440" bIns="45720" rtlCol="0">
            <a:spAutoFit/>
          </a:bodyPr>
          <a:lstStyle>
            <a:lvl1pPr marL="236538" indent="-236538" algn="l" defTabSz="914400" rtl="0" eaLnBrk="1" latinLnBrk="0" hangingPunct="1">
              <a:spcBef>
                <a:spcPct val="20000"/>
              </a:spcBef>
              <a:buClrTx/>
              <a:buFont typeface="Arial" panose="020B0604020202020204" pitchFamily="34" charset="0"/>
              <a:buChar char="•"/>
              <a:defRPr lang="en-US" sz="2000" b="0" kern="120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2280"/>
              </a:spcBef>
              <a:buFont typeface="Arial" panose="020B0604020202020204" pitchFamily="34" charset="0"/>
              <a:buNone/>
            </a:pPr>
            <a:r>
              <a:rPr lang="en-US" b="1" dirty="0"/>
              <a:t>	</a:t>
            </a:r>
            <a:endParaRPr lang="en-US" b="1" dirty="0">
              <a:solidFill>
                <a:srgbClr val="409633"/>
              </a:solidFill>
            </a:endParaRPr>
          </a:p>
        </p:txBody>
      </p:sp>
      <p:cxnSp>
        <p:nvCxnSpPr>
          <p:cNvPr id="4" name="Straight Connector 3"/>
          <p:cNvCxnSpPr/>
          <p:nvPr/>
        </p:nvCxnSpPr>
        <p:spPr>
          <a:xfrm>
            <a:off x="315444" y="1681843"/>
            <a:ext cx="292115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95570" y="2307771"/>
            <a:ext cx="292115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95570" y="2852057"/>
            <a:ext cx="292115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0518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a:t>
            </a:r>
            <a:r>
              <a:rPr lang="en-US" dirty="0" smtClean="0"/>
              <a:t>Trend </a:t>
            </a:r>
            <a:r>
              <a:rPr lang="en-US" dirty="0"/>
              <a:t>Toward </a:t>
            </a:r>
            <a:r>
              <a:rPr lang="en-US" dirty="0" smtClean="0"/>
              <a:t>Customization</a:t>
            </a:r>
            <a:endParaRPr lang="en-US" dirty="0"/>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3</a:t>
            </a:fld>
            <a:endParaRPr lang="en-US" dirty="0"/>
          </a:p>
        </p:txBody>
      </p:sp>
      <p:pic>
        <p:nvPicPr>
          <p:cNvPr id="2050" name="Picture 2" descr="Image result for car clip art">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66906" y="1291366"/>
            <a:ext cx="1580964" cy="837757"/>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1646764" y="2229036"/>
            <a:ext cx="1048513" cy="584775"/>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3200" dirty="0">
                <a:solidFill>
                  <a:srgbClr val="379533"/>
                </a:solidFill>
              </a:rPr>
              <a:t>140</a:t>
            </a:r>
            <a:endParaRPr lang="en-US" sz="3200" dirty="0"/>
          </a:p>
        </p:txBody>
      </p:sp>
      <p:sp>
        <p:nvSpPr>
          <p:cNvPr id="8" name="Title 1"/>
          <p:cNvSpPr txBox="1">
            <a:spLocks/>
          </p:cNvSpPr>
          <p:nvPr/>
        </p:nvSpPr>
        <p:spPr>
          <a:xfrm>
            <a:off x="2897080" y="2229036"/>
            <a:ext cx="1168775" cy="584775"/>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3200" dirty="0">
                <a:solidFill>
                  <a:srgbClr val="379533"/>
                </a:solidFill>
              </a:rPr>
              <a:t>270</a:t>
            </a:r>
            <a:endParaRPr lang="en-US" sz="3200" dirty="0"/>
          </a:p>
        </p:txBody>
      </p:sp>
      <p:pic>
        <p:nvPicPr>
          <p:cNvPr id="2052" name="Picture 4" descr="C:\Users\a604266\Desktop\InternProject\ImagesPPT\tv-clipart-television10.png">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99753" y="2954930"/>
            <a:ext cx="1915270" cy="1436453"/>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txBox="1">
            <a:spLocks/>
          </p:cNvSpPr>
          <p:nvPr/>
        </p:nvSpPr>
        <p:spPr>
          <a:xfrm>
            <a:off x="1898780" y="4423051"/>
            <a:ext cx="524256" cy="584775"/>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3200" dirty="0">
                <a:solidFill>
                  <a:srgbClr val="379533"/>
                </a:solidFill>
              </a:rPr>
              <a:t>5</a:t>
            </a:r>
            <a:endParaRPr lang="en-US" sz="3200" dirty="0"/>
          </a:p>
        </p:txBody>
      </p:sp>
      <p:sp>
        <p:nvSpPr>
          <p:cNvPr id="12" name="Title 1"/>
          <p:cNvSpPr txBox="1">
            <a:spLocks/>
          </p:cNvSpPr>
          <p:nvPr/>
        </p:nvSpPr>
        <p:spPr>
          <a:xfrm>
            <a:off x="2609248" y="4406348"/>
            <a:ext cx="1591056" cy="584775"/>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3200" dirty="0">
                <a:solidFill>
                  <a:srgbClr val="379533"/>
                </a:solidFill>
              </a:rPr>
              <a:t>&gt;200</a:t>
            </a:r>
            <a:endParaRPr lang="en-US" sz="3200" dirty="0"/>
          </a:p>
        </p:txBody>
      </p:sp>
      <p:pic>
        <p:nvPicPr>
          <p:cNvPr id="2054" name="Picture 6" descr="http://www.culinaryschools.org/clipart/beer/beer-bottles-case.gif">
            <a:hlinkClick r:id="rId7"/>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846288" y="1097157"/>
            <a:ext cx="891595" cy="1377435"/>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
          <p:cNvSpPr txBox="1">
            <a:spLocks/>
          </p:cNvSpPr>
          <p:nvPr/>
        </p:nvSpPr>
        <p:spPr>
          <a:xfrm>
            <a:off x="5401542" y="2475966"/>
            <a:ext cx="1965961" cy="584775"/>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3200" dirty="0">
                <a:solidFill>
                  <a:srgbClr val="379533"/>
                </a:solidFill>
              </a:rPr>
              <a:t>&gt;3,000</a:t>
            </a:r>
            <a:endParaRPr lang="en-US" sz="3200" dirty="0"/>
          </a:p>
        </p:txBody>
      </p:sp>
      <p:pic>
        <p:nvPicPr>
          <p:cNvPr id="2058" name="Picture 10" descr="Water bottle clip art tumundografico"/>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695804" y="3221307"/>
            <a:ext cx="1377435" cy="1377435"/>
          </a:xfrm>
          <a:prstGeom prst="rect">
            <a:avLst/>
          </a:prstGeom>
          <a:noFill/>
          <a:extLst>
            <a:ext uri="{909E8E84-426E-40DD-AFC4-6F175D3DCCD1}">
              <a14:hiddenFill xmlns:a14="http://schemas.microsoft.com/office/drawing/2010/main">
                <a:solidFill>
                  <a:srgbClr val="FFFFFF"/>
                </a:solidFill>
              </a14:hiddenFill>
            </a:ext>
          </a:extLst>
        </p:spPr>
      </p:pic>
      <p:sp>
        <p:nvSpPr>
          <p:cNvPr id="17" name="Title 1"/>
          <p:cNvSpPr txBox="1">
            <a:spLocks/>
          </p:cNvSpPr>
          <p:nvPr/>
        </p:nvSpPr>
        <p:spPr>
          <a:xfrm>
            <a:off x="5895727" y="4663228"/>
            <a:ext cx="1229173" cy="584775"/>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3200" dirty="0">
                <a:solidFill>
                  <a:srgbClr val="379533"/>
                </a:solidFill>
              </a:rPr>
              <a:t>&gt;50</a:t>
            </a:r>
            <a:endParaRPr lang="en-US" sz="3200" dirty="0"/>
          </a:p>
        </p:txBody>
      </p:sp>
      <p:sp>
        <p:nvSpPr>
          <p:cNvPr id="19" name="Right Arrow 18"/>
          <p:cNvSpPr/>
          <p:nvPr/>
        </p:nvSpPr>
        <p:spPr>
          <a:xfrm>
            <a:off x="2547365" y="2365055"/>
            <a:ext cx="295824" cy="353943"/>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Arial" panose="020B0604020202020204" pitchFamily="34" charset="0"/>
            </a:endParaRPr>
          </a:p>
        </p:txBody>
      </p:sp>
      <p:sp>
        <p:nvSpPr>
          <p:cNvPr id="16" name="Right Arrow 18"/>
          <p:cNvSpPr/>
          <p:nvPr/>
        </p:nvSpPr>
        <p:spPr>
          <a:xfrm>
            <a:off x="2328577" y="4600022"/>
            <a:ext cx="295824" cy="353943"/>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Arial" panose="020B0604020202020204" pitchFamily="34" charset="0"/>
            </a:endParaRPr>
          </a:p>
        </p:txBody>
      </p:sp>
    </p:spTree>
    <p:extLst>
      <p:ext uri="{BB962C8B-B14F-4D97-AF65-F5344CB8AC3E}">
        <p14:creationId xmlns:p14="http://schemas.microsoft.com/office/powerpoint/2010/main" val="37923188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Demand for Customization in Financial Services</a:t>
            </a:r>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4</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570" y="1065657"/>
            <a:ext cx="4695825" cy="10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2066" r="21735"/>
          <a:stretch/>
        </p:blipFill>
        <p:spPr bwMode="auto">
          <a:xfrm>
            <a:off x="4569832" y="1540713"/>
            <a:ext cx="4480560" cy="1035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886" y="2479259"/>
            <a:ext cx="4788494" cy="20368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45380" y="2722273"/>
            <a:ext cx="3898620" cy="17938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6886" y="4330602"/>
            <a:ext cx="6950011" cy="97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63095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Crowdsourced </a:t>
            </a:r>
            <a:r>
              <a:rPr lang="en-US" dirty="0"/>
              <a:t>Mutual Funds </a:t>
            </a:r>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5</a:t>
            </a:fld>
            <a:endParaRPr lang="en-US" dirty="0"/>
          </a:p>
        </p:txBody>
      </p:sp>
      <p:pic>
        <p:nvPicPr>
          <p:cNvPr id="3074" name="Picture 2" descr="C:\Users\a604266\Desktop\InternProject\ImagesPPT\Customer-PNG-HD.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5454" y="1793716"/>
            <a:ext cx="3416263" cy="238664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media.istockphoto.com/vectors/preparation-business-contract-icon-vector-id528240761?k=6&amp;m=528240761&amp;s=612x612&amp;w=0&amp;h=NnX_ZwLMYoPH4b-CWN-b8rugvRRdzNqAYVCTV0PaQH8=">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6135" y="1507299"/>
            <a:ext cx="2636488" cy="2636489"/>
          </a:xfrm>
          <a:prstGeom prst="rect">
            <a:avLst/>
          </a:prstGeom>
          <a:noFill/>
          <a:extLst>
            <a:ext uri="{909E8E84-426E-40DD-AFC4-6F175D3DCCD1}">
              <a14:hiddenFill xmlns:a14="http://schemas.microsoft.com/office/drawing/2010/main">
                <a:solidFill>
                  <a:srgbClr val="FFFFFF"/>
                </a:solidFill>
              </a14:hiddenFill>
            </a:ext>
          </a:extLst>
        </p:spPr>
      </p:pic>
      <p:sp>
        <p:nvSpPr>
          <p:cNvPr id="4" name="Right Arrow 3"/>
          <p:cNvSpPr/>
          <p:nvPr/>
        </p:nvSpPr>
        <p:spPr>
          <a:xfrm>
            <a:off x="3828288" y="2414016"/>
            <a:ext cx="1219200" cy="719328"/>
          </a:xfrm>
          <a:prstGeom prst="rightArrow">
            <a:avLst/>
          </a:prstGeom>
          <a:solidFill>
            <a:srgbClr val="468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7" name="Content Placeholder 4"/>
          <p:cNvSpPr txBox="1">
            <a:spLocks/>
          </p:cNvSpPr>
          <p:nvPr/>
        </p:nvSpPr>
        <p:spPr>
          <a:xfrm>
            <a:off x="295570" y="1188979"/>
            <a:ext cx="8523174" cy="3771636"/>
          </a:xfrm>
          <a:prstGeom prst="rect">
            <a:avLst/>
          </a:prstGeom>
        </p:spPr>
        <p:txBody>
          <a:bodyPr/>
          <a:lstStyle>
            <a:lvl1pPr marL="236538" indent="-236538" algn="l" defTabSz="914400" rtl="0" eaLnBrk="1" latinLnBrk="0" hangingPunct="1">
              <a:spcBef>
                <a:spcPct val="20000"/>
              </a:spcBef>
              <a:buClrTx/>
              <a:buFont typeface="Arial" panose="020B0604020202020204" pitchFamily="34" charset="0"/>
              <a:buChar char="•"/>
              <a:defRPr lang="en-US" sz="1800" b="0" kern="1200" dirty="0" smtClean="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p:txBody>
      </p:sp>
      <p:sp>
        <p:nvSpPr>
          <p:cNvPr id="8" name="Title 1"/>
          <p:cNvSpPr txBox="1">
            <a:spLocks/>
          </p:cNvSpPr>
          <p:nvPr/>
        </p:nvSpPr>
        <p:spPr>
          <a:xfrm>
            <a:off x="1348851" y="4277442"/>
            <a:ext cx="1591056" cy="369332"/>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1800" dirty="0">
                <a:solidFill>
                  <a:srgbClr val="379533"/>
                </a:solidFill>
              </a:rPr>
              <a:t>Ideas of One</a:t>
            </a:r>
            <a:endParaRPr lang="en-US" sz="1800" dirty="0"/>
          </a:p>
        </p:txBody>
      </p:sp>
      <p:sp>
        <p:nvSpPr>
          <p:cNvPr id="9" name="Title 1"/>
          <p:cNvSpPr txBox="1">
            <a:spLocks/>
          </p:cNvSpPr>
          <p:nvPr/>
        </p:nvSpPr>
        <p:spPr>
          <a:xfrm>
            <a:off x="6061936" y="4277442"/>
            <a:ext cx="1783298" cy="369332"/>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1800" dirty="0">
                <a:solidFill>
                  <a:srgbClr val="379533"/>
                </a:solidFill>
              </a:rPr>
              <a:t>Ideas of Many</a:t>
            </a:r>
            <a:endParaRPr lang="en-US" sz="1800" dirty="0"/>
          </a:p>
        </p:txBody>
      </p:sp>
    </p:spTree>
    <p:extLst>
      <p:ext uri="{BB962C8B-B14F-4D97-AF65-F5344CB8AC3E}">
        <p14:creationId xmlns:p14="http://schemas.microsoft.com/office/powerpoint/2010/main" val="24365235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Crowdsourcing</a:t>
            </a:r>
          </a:p>
        </p:txBody>
      </p:sp>
      <p:sp>
        <p:nvSpPr>
          <p:cNvPr id="3" name="Content Placeholder 2"/>
          <p:cNvSpPr>
            <a:spLocks noGrp="1"/>
          </p:cNvSpPr>
          <p:nvPr>
            <p:ph idx="1"/>
          </p:nvPr>
        </p:nvSpPr>
        <p:spPr>
          <a:xfrm>
            <a:off x="4652042" y="1821674"/>
            <a:ext cx="4166702" cy="2311304"/>
          </a:xfrm>
        </p:spPr>
        <p:txBody>
          <a:bodyPr/>
          <a:lstStyle/>
          <a:p>
            <a:pPr marL="0" indent="0">
              <a:lnSpc>
                <a:spcPct val="150000"/>
              </a:lnSpc>
              <a:buNone/>
            </a:pPr>
            <a:r>
              <a:rPr lang="en-US" i="1" dirty="0">
                <a:sym typeface="Wingdings" panose="05000000000000000000" pitchFamily="2" charset="2"/>
              </a:rPr>
              <a:t>Crowdsourcing allows for the collection of ideas and content from a large </a:t>
            </a:r>
            <a:r>
              <a:rPr lang="en-US" i="1" dirty="0" smtClean="0">
                <a:sym typeface="Wingdings" panose="05000000000000000000" pitchFamily="2" charset="2"/>
              </a:rPr>
              <a:t>group, </a:t>
            </a:r>
            <a:r>
              <a:rPr lang="en-US" i="1" dirty="0">
                <a:sym typeface="Wingdings" panose="05000000000000000000" pitchFamily="2" charset="2"/>
              </a:rPr>
              <a:t>specifically an online </a:t>
            </a:r>
            <a:r>
              <a:rPr lang="en-US" i="1" dirty="0" smtClean="0">
                <a:sym typeface="Wingdings" panose="05000000000000000000" pitchFamily="2" charset="2"/>
              </a:rPr>
              <a:t>community, </a:t>
            </a:r>
            <a:r>
              <a:rPr lang="en-US" i="1" dirty="0">
                <a:sym typeface="Wingdings" panose="05000000000000000000" pitchFamily="2" charset="2"/>
              </a:rPr>
              <a:t>rather than traditional employees. </a:t>
            </a:r>
          </a:p>
        </p:txBody>
      </p:sp>
      <p:sp>
        <p:nvSpPr>
          <p:cNvPr id="4" name="Slide Number Placeholder 3"/>
          <p:cNvSpPr>
            <a:spLocks noGrp="1"/>
          </p:cNvSpPr>
          <p:nvPr>
            <p:ph type="sldNum" sz="quarter" idx="14"/>
          </p:nvPr>
        </p:nvSpPr>
        <p:spPr/>
        <p:txBody>
          <a:bodyPr/>
          <a:lstStyle/>
          <a:p>
            <a:pPr>
              <a:defRPr/>
            </a:pPr>
            <a:fld id="{E6474CC2-1230-4213-AD1A-4B2FEEABA7A1}" type="slidenum">
              <a:rPr lang="en-US" smtClean="0"/>
              <a:pPr>
                <a:defRPr/>
              </a:pPr>
              <a:t>6</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1120356"/>
            <a:ext cx="3673929" cy="3012622"/>
          </a:xfrm>
          <a:prstGeom prst="rect">
            <a:avLst/>
          </a:prstGeom>
        </p:spPr>
      </p:pic>
    </p:spTree>
    <p:extLst>
      <p:ext uri="{BB962C8B-B14F-4D97-AF65-F5344CB8AC3E}">
        <p14:creationId xmlns:p14="http://schemas.microsoft.com/office/powerpoint/2010/main" val="9615874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Overview – Mutual Funds</a:t>
            </a:r>
          </a:p>
        </p:txBody>
      </p:sp>
      <p:sp>
        <p:nvSpPr>
          <p:cNvPr id="3" name="Content Placeholder 2"/>
          <p:cNvSpPr>
            <a:spLocks noGrp="1"/>
          </p:cNvSpPr>
          <p:nvPr>
            <p:ph idx="1"/>
          </p:nvPr>
        </p:nvSpPr>
        <p:spPr>
          <a:xfrm>
            <a:off x="295570" y="1205308"/>
            <a:ext cx="3919124" cy="3771636"/>
          </a:xfrm>
        </p:spPr>
        <p:txBody>
          <a:bodyPr/>
          <a:lstStyle/>
          <a:p>
            <a:pPr marL="0" indent="0" algn="ctr">
              <a:buNone/>
            </a:pPr>
            <a:r>
              <a:rPr lang="en-US" sz="3200" b="1" dirty="0" smtClean="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Professionally managed</a:t>
            </a:r>
          </a:p>
          <a:p>
            <a:pPr marL="0" indent="0" algn="ctr">
              <a:buNone/>
            </a:pPr>
            <a:endParaRPr lang="en-US" sz="3200" b="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endParaRPr>
          </a:p>
          <a:p>
            <a:pPr marL="0" indent="0" algn="ctr">
              <a:buNone/>
            </a:pPr>
            <a:r>
              <a:rPr lang="en-US" sz="3200" b="1" dirty="0" smtClean="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Diversified</a:t>
            </a:r>
          </a:p>
          <a:p>
            <a:pPr marL="0" indent="0" algn="ctr">
              <a:buNone/>
            </a:pPr>
            <a:endParaRPr lang="en-US" sz="3200" b="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endParaRPr>
          </a:p>
          <a:p>
            <a:pPr marL="0" indent="0" algn="ctr">
              <a:buNone/>
            </a:pPr>
            <a:r>
              <a:rPr lang="en-US" sz="3200" b="1" dirty="0" smtClean="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Cost Efficient</a:t>
            </a:r>
            <a:endParaRPr lang="en-US" sz="3200" dirty="0">
              <a:latin typeface="Calibri" panose="020F0502020204030204" pitchFamily="34" charset="0"/>
              <a:cs typeface="Calibri" panose="020F0502020204030204" pitchFamily="34" charset="0"/>
            </a:endParaRPr>
          </a:p>
          <a:p>
            <a:endParaRPr lang="en-US" dirty="0"/>
          </a:p>
          <a:p>
            <a:endParaRPr lang="en-US" dirty="0"/>
          </a:p>
          <a:p>
            <a:endParaRPr lang="en-US" dirty="0"/>
          </a:p>
        </p:txBody>
      </p:sp>
      <p:sp>
        <p:nvSpPr>
          <p:cNvPr id="4" name="Slide Number Placeholder 3"/>
          <p:cNvSpPr>
            <a:spLocks noGrp="1"/>
          </p:cNvSpPr>
          <p:nvPr>
            <p:ph type="sldNum" sz="quarter" idx="14"/>
          </p:nvPr>
        </p:nvSpPr>
        <p:spPr/>
        <p:txBody>
          <a:bodyPr/>
          <a:lstStyle/>
          <a:p>
            <a:pPr>
              <a:defRPr/>
            </a:pPr>
            <a:fld id="{E6474CC2-1230-4213-AD1A-4B2FEEABA7A1}" type="slidenum">
              <a:rPr lang="en-US" smtClean="0"/>
              <a:pPr>
                <a:defRPr/>
              </a:pPr>
              <a:t>7</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4694" y="1458695"/>
            <a:ext cx="4604050" cy="2800797"/>
          </a:xfrm>
          <a:prstGeom prst="rect">
            <a:avLst/>
          </a:prstGeom>
        </p:spPr>
      </p:pic>
    </p:spTree>
    <p:extLst>
      <p:ext uri="{BB962C8B-B14F-4D97-AF65-F5344CB8AC3E}">
        <p14:creationId xmlns:p14="http://schemas.microsoft.com/office/powerpoint/2010/main" val="6448274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420843"/>
            <a:ext cx="8682095" cy="707886"/>
          </a:xfrm>
        </p:spPr>
        <p:txBody>
          <a:bodyPr/>
          <a:lstStyle/>
          <a:p>
            <a:r>
              <a:rPr lang="en-US" dirty="0"/>
              <a:t>Demo</a:t>
            </a:r>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8</a:t>
            </a:fld>
            <a:endParaRPr lang="en-US" dirty="0"/>
          </a:p>
        </p:txBody>
      </p:sp>
    </p:spTree>
    <p:extLst>
      <p:ext uri="{BB962C8B-B14F-4D97-AF65-F5344CB8AC3E}">
        <p14:creationId xmlns:p14="http://schemas.microsoft.com/office/powerpoint/2010/main" val="41798390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Benefits </a:t>
            </a:r>
          </a:p>
        </p:txBody>
      </p:sp>
      <p:sp>
        <p:nvSpPr>
          <p:cNvPr id="5" name="Content Placeholder 4"/>
          <p:cNvSpPr>
            <a:spLocks noGrp="1"/>
          </p:cNvSpPr>
          <p:nvPr>
            <p:ph idx="1"/>
          </p:nvPr>
        </p:nvSpPr>
        <p:spPr/>
        <p:txBody>
          <a:bodyPr/>
          <a:lstStyle/>
          <a:p>
            <a:pPr marL="0" indent="0">
              <a:buNone/>
            </a:pPr>
            <a:endParaRPr lang="en-US" dirty="0"/>
          </a:p>
          <a:p>
            <a:pPr marL="0" indent="0">
              <a:buNone/>
            </a:pPr>
            <a:endParaRPr lang="en-US" dirty="0"/>
          </a:p>
          <a:p>
            <a:endParaRPr lang="en-US" dirty="0"/>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9</a:t>
            </a:fld>
            <a:endParaRPr lang="en-US" dirty="0"/>
          </a:p>
        </p:txBody>
      </p:sp>
      <p:sp>
        <p:nvSpPr>
          <p:cNvPr id="2" name="Rectangle 1"/>
          <p:cNvSpPr/>
          <p:nvPr/>
        </p:nvSpPr>
        <p:spPr>
          <a:xfrm>
            <a:off x="3148855" y="741840"/>
            <a:ext cx="2816605" cy="4339650"/>
          </a:xfrm>
          <a:prstGeom prst="rect">
            <a:avLst/>
          </a:prstGeom>
          <a:noFill/>
        </p:spPr>
        <p:txBody>
          <a:bodyPr wrap="none" lIns="91440" tIns="45720" rIns="91440" bIns="45720">
            <a:spAutoFit/>
          </a:bodyPr>
          <a:lstStyle/>
          <a:p>
            <a:pPr algn="ctr"/>
            <a:r>
              <a:rPr lang="en-US" sz="7200" b="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Attract</a:t>
            </a:r>
          </a:p>
          <a:p>
            <a:pPr algn="ctr"/>
            <a:r>
              <a:rPr lang="en-US" sz="2400" i="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Customers</a:t>
            </a:r>
          </a:p>
          <a:p>
            <a:pPr algn="ctr"/>
            <a:r>
              <a:rPr lang="en-US" sz="6600" b="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Retain</a:t>
            </a:r>
          </a:p>
          <a:p>
            <a:pPr algn="ctr"/>
            <a:r>
              <a:rPr lang="en-US" sz="2400" i="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Customers</a:t>
            </a:r>
          </a:p>
          <a:p>
            <a:pPr algn="ctr"/>
            <a:r>
              <a:rPr lang="en-US" sz="6600" b="1" cap="none" spc="0"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Satisfy</a:t>
            </a:r>
          </a:p>
          <a:p>
            <a:pPr algn="ctr"/>
            <a:r>
              <a:rPr lang="en-US" sz="2400" i="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Customers</a:t>
            </a:r>
            <a:endParaRPr lang="en-US" sz="2400" b="0" i="1" cap="none" spc="0"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10050610"/>
      </p:ext>
    </p:extLst>
  </p:cSld>
  <p:clrMapOvr>
    <a:masterClrMapping/>
  </p:clrMapOvr>
  <p:timing>
    <p:tnLst>
      <p:par>
        <p:cTn id="1" dur="indefinite" restart="never" nodeType="tmRoot"/>
      </p:par>
    </p:tnLst>
  </p:timing>
</p:sld>
</file>

<file path=ppt/theme/theme1.xml><?xml version="1.0" encoding="utf-8"?>
<a:theme xmlns:a="http://schemas.openxmlformats.org/drawingml/2006/main" name="Basic">
  <a:themeElements>
    <a:clrScheme name="Custom 14">
      <a:dk1>
        <a:srgbClr val="000000"/>
      </a:dk1>
      <a:lt1>
        <a:srgbClr val="FFFFFF"/>
      </a:lt1>
      <a:dk2>
        <a:srgbClr val="4D4D4D"/>
      </a:dk2>
      <a:lt2>
        <a:srgbClr val="D8D8D8"/>
      </a:lt2>
      <a:accent1>
        <a:srgbClr val="EF6D1D"/>
      </a:accent1>
      <a:accent2>
        <a:srgbClr val="2B73A7"/>
      </a:accent2>
      <a:accent3>
        <a:srgbClr val="235988"/>
      </a:accent3>
      <a:accent4>
        <a:srgbClr val="21662B"/>
      </a:accent4>
      <a:accent5>
        <a:srgbClr val="379533"/>
      </a:accent5>
      <a:accent6>
        <a:srgbClr val="29807F"/>
      </a:accent6>
      <a:hlink>
        <a:srgbClr val="005A8B"/>
      </a:hlink>
      <a:folHlink>
        <a:srgbClr val="FF9609"/>
      </a:folHlink>
    </a:clrScheme>
    <a:fontScheme name="Fidelity Font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solidFill>
        <a:ln>
          <a:noFill/>
        </a:ln>
      </a:spPr>
      <a:bodyPr rtlCol="0" anchor="ctr"/>
      <a:lstStyle>
        <a:defPPr algn="ctr">
          <a:defRPr dirty="0">
            <a:latin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1">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defRPr sz="14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16951</TotalTime>
  <Words>1464</Words>
  <Application>Microsoft Office PowerPoint</Application>
  <PresentationFormat>On-screen Show (16:10)</PresentationFormat>
  <Paragraphs>187</Paragraphs>
  <Slides>13</Slides>
  <Notes>12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Basic</vt:lpstr>
      <vt:lpstr>Crowdsourced Mutual Funds</vt:lpstr>
      <vt:lpstr>Agenda </vt:lpstr>
      <vt:lpstr>Market Trend Toward Customization</vt:lpstr>
      <vt:lpstr>Demand for Customization in Financial Services</vt:lpstr>
      <vt:lpstr>Crowdsourced Mutual Funds </vt:lpstr>
      <vt:lpstr>Crowdsourcing</vt:lpstr>
      <vt:lpstr>Brief Overview – Mutual Funds</vt:lpstr>
      <vt:lpstr>Demo</vt:lpstr>
      <vt:lpstr>Benefits </vt:lpstr>
      <vt:lpstr>Feasibility</vt:lpstr>
      <vt:lpstr>Costs</vt:lpstr>
      <vt:lpstr>Ideas for expansion</vt:lpstr>
      <vt:lpstr>Questions</vt:lpstr>
    </vt:vector>
  </TitlesOfParts>
  <Company>[Default]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Puchacz, Abbey</dc:creator>
  <cp:lastModifiedBy>Holmgren, Kimberly</cp:lastModifiedBy>
  <cp:revision>1403</cp:revision>
  <cp:lastPrinted>2015-02-02T16:31:04Z</cp:lastPrinted>
  <dcterms:created xsi:type="dcterms:W3CDTF">2015-01-15T16:51:51Z</dcterms:created>
  <dcterms:modified xsi:type="dcterms:W3CDTF">2017-07-13T14:45:37Z</dcterms:modified>
</cp:coreProperties>
</file>