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56854" autoAdjust="0"/>
  </p:normalViewPr>
  <p:slideViewPr>
    <p:cSldViewPr snapToGrid="0" snapToObjects="1">
      <p:cViewPr>
        <p:scale>
          <a:sx n="58" d="100"/>
          <a:sy n="58" d="100"/>
        </p:scale>
        <p:origin x="-798" y="-72"/>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288"/>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07/13/2017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07/13/2017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r.gov/investing-basics/investment-products/money-market-fund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investor.gov/news-alerts/investor-bulletins/target-date-retirement-fun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a:t>
            </a:r>
          </a:p>
          <a:p>
            <a:r>
              <a:rPr lang="en-US" dirty="0" smtClean="0"/>
              <a:t>INTEGRATION</a:t>
            </a:r>
          </a:p>
          <a:p>
            <a:r>
              <a:rPr lang="en-US" dirty="0" smtClean="0"/>
              <a:t>-Fidelity has</a:t>
            </a:r>
            <a:r>
              <a:rPr lang="en-US" baseline="0" dirty="0" smtClean="0"/>
              <a:t> some tools that prove that it is possible to do something like this</a:t>
            </a:r>
          </a:p>
          <a:p>
            <a:r>
              <a:rPr lang="en-US" baseline="0" dirty="0" smtClean="0"/>
              <a:t>	-Fidelity Investments Community provides a forum for </a:t>
            </a:r>
            <a:r>
              <a:rPr lang="en-US" baseline="0" dirty="0" smtClean="0"/>
              <a:t>crowdsourcing ideas and giving or getting investment advice for PI customers. About 20% of members are active monthly</a:t>
            </a:r>
            <a:endParaRPr lang="en-US" baseline="0" dirty="0" smtClean="0"/>
          </a:p>
          <a:p>
            <a:r>
              <a:rPr lang="en-US" baseline="0" dirty="0" smtClean="0"/>
              <a:t>	-Sector Portfolio Builder provides personalized solutions to investment needs using EXISTING Fidelity products</a:t>
            </a:r>
          </a:p>
          <a:p>
            <a:r>
              <a:rPr lang="en-US" baseline="0" dirty="0" smtClean="0"/>
              <a:t>-All of these could combine nicely into one personalized investing tool</a:t>
            </a:r>
          </a:p>
          <a:p>
            <a:endParaRPr lang="en-US" baseline="0" dirty="0" smtClean="0"/>
          </a:p>
          <a:p>
            <a:r>
              <a:rPr lang="en-US" baseline="0" dirty="0" smtClean="0"/>
              <a:t>COMPETITION</a:t>
            </a:r>
          </a:p>
          <a:p>
            <a:r>
              <a:rPr lang="en-US" baseline="0" dirty="0" smtClean="0"/>
              <a:t>-Read these:</a:t>
            </a:r>
          </a:p>
          <a:p>
            <a:r>
              <a:rPr lang="en-US" sz="1200" kern="1200" dirty="0" smtClean="0">
                <a:solidFill>
                  <a:schemeClr val="tx1"/>
                </a:solidFill>
                <a:effectLst/>
                <a:latin typeface="Arial" panose="020B0604020202020204" pitchFamily="34" charset="0"/>
                <a:ea typeface="+mn-ea"/>
                <a:cs typeface="+mn-cs"/>
              </a:rPr>
              <a:t> </a:t>
            </a: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smtClean="0">
                <a:solidFill>
                  <a:schemeClr val="tx1"/>
                </a:solidFill>
                <a:effectLst/>
                <a:latin typeface="Arial" panose="020B0604020202020204" pitchFamily="34" charset="0"/>
                <a:ea typeface="+mn-ea"/>
                <a:cs typeface="+mn-cs"/>
              </a:rPr>
              <a:t>?</a:t>
            </a:r>
            <a:endParaRPr lang="en-US" baseline="0" dirty="0" smtClean="0"/>
          </a:p>
          <a:p>
            <a:r>
              <a:rPr lang="en-US" baseline="0" dirty="0" smtClean="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a:t>
            </a:r>
          </a:p>
          <a:p>
            <a:r>
              <a:rPr lang="en-US" dirty="0" smtClean="0"/>
              <a:t>-We estimate based on our</a:t>
            </a:r>
            <a:r>
              <a:rPr lang="en-US" baseline="0" dirty="0" smtClean="0"/>
              <a:t> time beginning to develop this tool that it would take 3-6 months to fully develop</a:t>
            </a:r>
          </a:p>
          <a:p>
            <a:r>
              <a:rPr lang="en-US" baseline="0" dirty="0" smtClean="0"/>
              <a:t>-We’d also estimate that 15 hours a week should be spent on bug fixes and enhancements</a:t>
            </a:r>
          </a:p>
          <a:p>
            <a:r>
              <a:rPr lang="en-US" baseline="0" dirty="0" smtClean="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smtClean="0">
                <a:solidFill>
                  <a:schemeClr val="tx1"/>
                </a:solidFill>
                <a:effectLst/>
                <a:latin typeface="Arial" panose="020B0604020202020204" pitchFamily="34" charset="0"/>
                <a:ea typeface="+mn-ea"/>
                <a:cs typeface="+mn-cs"/>
              </a:rPr>
              <a:t>since </a:t>
            </a:r>
            <a:r>
              <a:rPr lang="en-US" sz="1200" b="0" i="0" kern="1200" dirty="0">
                <a:solidFill>
                  <a:schemeClr val="tx1"/>
                </a:solidFill>
                <a:effectLst/>
                <a:latin typeface="Arial" panose="020B0604020202020204" pitchFamily="34" charset="0"/>
                <a:ea typeface="+mn-ea"/>
                <a:cs typeface="+mn-cs"/>
              </a:rPr>
              <a:t>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a:t>
            </a:r>
            <a:r>
              <a:rPr lang="en-US" sz="1200" b="0" i="0" kern="1200" dirty="0" smtClean="0">
                <a:solidFill>
                  <a:schemeClr val="tx1"/>
                </a:solidFill>
                <a:effectLst/>
                <a:latin typeface="Arial" panose="020B0604020202020204" pitchFamily="34" charset="0"/>
                <a:ea typeface="+mn-ea"/>
                <a:cs typeface="+mn-cs"/>
              </a:rPr>
              <a:t>200.</a:t>
            </a:r>
          </a:p>
          <a:p>
            <a:pPr fontAlgn="base"/>
            <a:r>
              <a:rPr lang="en-US" sz="1200" b="0" i="0" kern="1200" dirty="0" smtClean="0">
                <a:solidFill>
                  <a:schemeClr val="tx1"/>
                </a:solidFill>
                <a:effectLst/>
                <a:latin typeface="Arial" panose="020B0604020202020204" pitchFamily="34" charset="0"/>
                <a:ea typeface="+mn-ea"/>
                <a:cs typeface="+mn-cs"/>
              </a:rPr>
              <a:t>Consumers </a:t>
            </a:r>
            <a:r>
              <a:rPr lang="en-US" sz="1200" b="0" i="0" kern="1200" dirty="0">
                <a:solidFill>
                  <a:schemeClr val="tx1"/>
                </a:solidFill>
                <a:effectLst/>
                <a:latin typeface="Arial" panose="020B0604020202020204" pitchFamily="34" charset="0"/>
                <a:ea typeface="+mn-ea"/>
                <a:cs typeface="+mn-cs"/>
              </a:rPr>
              <a:t>can find over 3,000 types of beers and 50 different brands of bottled </a:t>
            </a:r>
            <a:r>
              <a:rPr lang="en-US" sz="1200" b="0" i="0" kern="1200" dirty="0" smtClean="0">
                <a:solidFill>
                  <a:schemeClr val="tx1"/>
                </a:solidFill>
                <a:effectLst/>
                <a:latin typeface="Arial" panose="020B0604020202020204" pitchFamily="34" charset="0"/>
                <a:ea typeface="+mn-ea"/>
                <a:cs typeface="+mn-cs"/>
              </a:rPr>
              <a:t>water</a:t>
            </a:r>
          </a:p>
          <a:p>
            <a:endParaRPr lang="en-US" dirty="0"/>
          </a:p>
          <a:p>
            <a:r>
              <a:rPr lang="en-US" dirty="0"/>
              <a:t>So what</a:t>
            </a:r>
            <a:r>
              <a:rPr lang="en-US" baseline="0" dirty="0"/>
              <a:t> are we seeing? Increase in demand for </a:t>
            </a:r>
            <a:r>
              <a:rPr lang="en-US" baseline="0" dirty="0" smtClean="0"/>
              <a:t>customization </a:t>
            </a:r>
            <a:r>
              <a:rPr lang="en-US" baseline="0" dirty="0"/>
              <a:t>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is not limited to consumer goods - </a:t>
            </a:r>
            <a:r>
              <a:rPr lang="en-US" sz="1200" b="0" i="1" kern="1200" dirty="0" smtClean="0">
                <a:solidFill>
                  <a:schemeClr val="tx1"/>
                </a:solidFill>
                <a:effectLst/>
                <a:latin typeface="Arial" panose="020B0604020202020204" pitchFamily="34" charset="0"/>
                <a:ea typeface="+mn-ea"/>
                <a:cs typeface="+mn-cs"/>
              </a:rPr>
              <a:t>In market research conducted by </a:t>
            </a:r>
            <a:r>
              <a:rPr lang="en-US" sz="1200" b="0" i="1" kern="1200" dirty="0" err="1" smtClean="0">
                <a:solidFill>
                  <a:schemeClr val="tx1"/>
                </a:solidFill>
                <a:effectLst/>
                <a:latin typeface="Arial" panose="020B0604020202020204" pitchFamily="34" charset="0"/>
                <a:ea typeface="+mn-ea"/>
                <a:cs typeface="+mn-cs"/>
              </a:rPr>
              <a:t>GfK</a:t>
            </a:r>
            <a:r>
              <a:rPr lang="en-US" sz="1200" b="0" i="1" kern="1200" dirty="0" smtClean="0">
                <a:solidFill>
                  <a:schemeClr val="tx1"/>
                </a:solidFill>
                <a:effectLst/>
                <a:latin typeface="Arial" panose="020B0604020202020204" pitchFamily="34" charset="0"/>
                <a:ea typeface="+mn-ea"/>
                <a:cs typeface="+mn-cs"/>
              </a:rPr>
              <a:t> 40% of consumers with over $10,000 in deposits said they </a:t>
            </a:r>
            <a:r>
              <a:rPr lang="en-US" sz="1200" b="0" i="1" kern="1200" dirty="0" smtClean="0">
                <a:solidFill>
                  <a:schemeClr val="tx1"/>
                </a:solidFill>
                <a:effectLst/>
                <a:latin typeface="Arial" panose="020B0604020202020204" pitchFamily="34" charset="0"/>
                <a:ea typeface="+mn-ea"/>
                <a:cs typeface="+mn-cs"/>
              </a:rPr>
              <a:t>would be more inclined to continue their relationship with their primary bank if they offered products where the economics of the product could be personalized.</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A</a:t>
            </a:r>
            <a:r>
              <a:rPr lang="en-US" sz="1200" b="0" i="0" kern="1200" baseline="0" dirty="0" smtClean="0">
                <a:solidFill>
                  <a:schemeClr val="tx1"/>
                </a:solidFill>
                <a:effectLst/>
                <a:latin typeface="Arial" panose="020B0604020202020204" pitchFamily="34" charset="0"/>
                <a:ea typeface="+mn-ea"/>
                <a:cs typeface="+mn-cs"/>
              </a:rPr>
              <a:t> shift is taking place in the industry from a product centric off-the-rack approach to a Chipotle-style made to order approach that involves the customer in the development of the product rather than only its purchase. It’s incredibly important to respond quickly to this market demand and take advantage of the benefits it has to offer, like customer loyalty, trust, and satisfaction.</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tx1"/>
                </a:solidFill>
                <a:effectLst/>
                <a:latin typeface="Arial" panose="020B0604020202020204" pitchFamily="34" charset="0"/>
                <a:ea typeface="+mn-ea"/>
                <a:cs typeface="+mn-cs"/>
              </a:rPr>
              <a:t>Source:</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https://thefinancialbrand.com/37391/bank-personalization-product-development/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a:t>
            </a:r>
            <a:r>
              <a:rPr lang="en-US" baseline="0" dirty="0"/>
              <a:t> used the idea of a creating a crowd sourced mutual fund to create our </a:t>
            </a:r>
            <a:r>
              <a:rPr lang="en-US" baseline="0" dirty="0" err="1"/>
              <a:t>prodct</a:t>
            </a:r>
            <a:r>
              <a:rPr lang="en-US" baseline="0" dirty="0"/>
              <a:t> demonstration.  One of the many current trends is the concept of crowd sourcing. Crowd sourcing is the concept of gathering ideas and services from a large group of people specifically the online community. By expanding the talent pools good ideas are heard by </a:t>
            </a:r>
            <a:r>
              <a:rPr lang="en-US" baseline="0" dirty="0" err="1"/>
              <a:t>amny</a:t>
            </a:r>
            <a:r>
              <a:rPr lang="en-US" baseline="0" dirty="0"/>
              <a:t>. These ideas create a personalized product. In a time of the educated investor, </a:t>
            </a:r>
            <a:r>
              <a:rPr lang="en-US" baseline="0" dirty="0" err="1"/>
              <a:t>millianieals</a:t>
            </a:r>
            <a:r>
              <a:rPr lang="en-US" baseline="0" dirty="0"/>
              <a:t> are becoming more educated on their financial </a:t>
            </a:r>
            <a:r>
              <a:rPr lang="en-US" baseline="0" dirty="0" err="1"/>
              <a:t>decsions</a:t>
            </a:r>
            <a:r>
              <a:rPr lang="en-US" baseline="0" dirty="0"/>
              <a:t> than ever before. Not only are </a:t>
            </a:r>
            <a:r>
              <a:rPr lang="en-US" baseline="0" dirty="0" err="1"/>
              <a:t>milenials</a:t>
            </a:r>
            <a:r>
              <a:rPr lang="en-US" baseline="0" dirty="0"/>
              <a:t> going online to participate in these </a:t>
            </a:r>
            <a:r>
              <a:rPr lang="en-US" baseline="0" dirty="0" err="1"/>
              <a:t>actitives</a:t>
            </a:r>
            <a:r>
              <a:rPr lang="en-US" baseline="0" dirty="0"/>
              <a:t>, people of all ages are. </a:t>
            </a:r>
          </a:p>
          <a:p>
            <a:pPr marL="0" indent="0">
              <a:buFontTx/>
              <a:buNone/>
            </a:pPr>
            <a:r>
              <a:rPr lang="en-US" dirty="0"/>
              <a:t>Sarah </a:t>
            </a:r>
          </a:p>
          <a:p>
            <a:pPr marL="0" indent="0">
              <a:buFontTx/>
              <a:buNone/>
            </a:pPr>
            <a:r>
              <a:rPr lang="en-US" dirty="0"/>
              <a:t>Increasingly enterprises are using crowdsourcing to expand talent pools, obtain ideas beyond current employees to online</a:t>
            </a:r>
            <a:r>
              <a:rPr lang="en-US" baseline="0" dirty="0"/>
              <a:t> communities and the public</a:t>
            </a:r>
          </a:p>
          <a:p>
            <a:pPr marL="171450" indent="-171450">
              <a:buFontTx/>
              <a:buChar char="-"/>
            </a:pPr>
            <a:r>
              <a:rPr lang="en-US" baseline="0" dirty="0"/>
              <a:t>Be more in touch with the consumer</a:t>
            </a:r>
          </a:p>
          <a:p>
            <a:pPr marL="171450" indent="-171450">
              <a:buFontTx/>
              <a:buChar char="-"/>
            </a:pPr>
            <a:r>
              <a:rPr lang="en-US" baseline="0" dirty="0"/>
              <a:t>Low cost compared to hiring a professional</a:t>
            </a:r>
          </a:p>
          <a:p>
            <a:pPr marL="171450" indent="-171450">
              <a:buFontTx/>
              <a:buChar char="-"/>
            </a:pPr>
            <a:r>
              <a:rPr lang="en-US" baseline="0" dirty="0"/>
              <a:t>High number of people doing work for you</a:t>
            </a:r>
          </a:p>
          <a:p>
            <a:r>
              <a:rPr lang="en-US" dirty="0"/>
              <a:t>Idea is heard</a:t>
            </a:r>
          </a:p>
          <a:p>
            <a:r>
              <a:rPr lang="en-US" dirty="0"/>
              <a:t>Good ideas </a:t>
            </a:r>
            <a:r>
              <a:rPr lang="en-US" dirty="0">
                <a:sym typeface="Wingdings" panose="05000000000000000000" pitchFamily="2" charset="2"/>
              </a:rPr>
              <a:t> personalized products</a:t>
            </a:r>
          </a:p>
          <a:p>
            <a:r>
              <a:rPr lang="en-US" dirty="0">
                <a:sym typeface="Wingdings" panose="05000000000000000000" pitchFamily="2" charset="2"/>
              </a:rPr>
              <a:t>Advent of the educated investor</a:t>
            </a:r>
          </a:p>
          <a:p>
            <a:pPr lvl="1"/>
            <a:r>
              <a:rPr lang="en-US" dirty="0" err="1">
                <a:sym typeface="Wingdings" panose="05000000000000000000" pitchFamily="2" charset="2"/>
              </a:rPr>
              <a:t>Millenials</a:t>
            </a:r>
            <a:r>
              <a:rPr lang="en-US" dirty="0">
                <a:sym typeface="Wingdings" panose="05000000000000000000" pitchFamily="2" charset="2"/>
              </a:rPr>
              <a:t> most educated generation </a:t>
            </a: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-And</a:t>
            </a:r>
            <a:r>
              <a:rPr lang="en-US" baseline="0" dirty="0">
                <a:sym typeface="Wingdings" panose="05000000000000000000" pitchFamily="2" charset="2"/>
              </a:rPr>
              <a:t> it’s not just </a:t>
            </a:r>
            <a:r>
              <a:rPr lang="en-US" baseline="0" dirty="0" err="1">
                <a:sym typeface="Wingdings" panose="05000000000000000000" pitchFamily="2" charset="2"/>
              </a:rPr>
              <a:t>millenials</a:t>
            </a:r>
            <a:r>
              <a:rPr lang="en-US" baseline="0" dirty="0">
                <a:sym typeface="Wingdings" panose="05000000000000000000" pitchFamily="2" charset="2"/>
              </a:rPr>
              <a:t> who are getting more into social media. A study by Pew Research shows that the number of Internet users 50 years and older has nearly DOUBLED over the last year and is now at 42%. This group has been deemed “social media mavens” to describe this group, who are eager to try new things, use social media to seek and pass on advice (including financial advice), and have higher than average net worth</a:t>
            </a:r>
          </a:p>
          <a:p>
            <a:pPr lvl="1"/>
            <a:endParaRPr lang="en-US" dirty="0">
              <a:sym typeface="Wingdings" panose="05000000000000000000" pitchFamily="2" charset="2"/>
            </a:endParaRPr>
          </a:p>
          <a:p>
            <a:pPr lvl="1"/>
            <a:r>
              <a:rPr lang="en-US" dirty="0">
                <a:sym typeface="Wingdings" panose="05000000000000000000" pitchFamily="2" charset="2"/>
              </a:rPr>
              <a:t>PC https://www.bing.com/images/search?view=detailV2&amp;ccid=eQPDfFMC&amp;id=FBD20BC1CAFC208644A94102BD25A463C836416E&amp;thid=OIP.eQPDfFMChYPzw9sh8Fc2gAEsD2&amp;q=crowd+sourcing&amp;simid=608029759967136335&amp;selectedIndex=55&amp;ajaxhist=0</a:t>
            </a: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Credit: https://www.google.com/search?q=mutual+funds&amp;source=lnms&amp;tbm=isch&amp;sa=X&amp;ved=0ahUKEwj2npy8r__UAhWBeCYKHarjAYAQ_AUICSgE&amp;biw=1366&amp;bih=652#imgrc=EYPf49JHI_0-2M:&amp;spf=1499712248929</a:t>
            </a:r>
          </a:p>
          <a:p>
            <a:endParaRPr lang="en-US" dirty="0"/>
          </a:p>
          <a:p>
            <a:r>
              <a:rPr lang="en-US" dirty="0"/>
              <a:t>Sarah </a:t>
            </a:r>
          </a:p>
          <a:p>
            <a:r>
              <a:rPr lang="en-US" dirty="0"/>
              <a:t>We are tech interns, even though this is a</a:t>
            </a:r>
            <a:r>
              <a:rPr lang="en-US" baseline="0" dirty="0"/>
              <a:t> huge part of what Fidelity does we’ll go over briefly what they are</a:t>
            </a:r>
          </a:p>
          <a:p>
            <a:endParaRPr lang="en-US" baseline="0" dirty="0"/>
          </a:p>
          <a:p>
            <a:r>
              <a:rPr lang="en-US" dirty="0">
                <a:effectLst/>
              </a:rPr>
              <a:t>Mutual funds are a practical, cost-efficient way to build a diversified portfolio of stocks, bonds, or short-term investments. With nearly 70 years in the business, Fidelity offers the tools and experience to help you build an investment strategy that matches your investing style.</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an investment program funded by shareholders that trades in diversified holdings and is professionally managed.</a:t>
            </a:r>
          </a:p>
          <a:p>
            <a:r>
              <a:rPr lang="en-US" dirty="0"/>
              <a:t>https://www.investor.gov/investing-basics/investment-products/mutual-funds</a:t>
            </a:r>
          </a:p>
          <a:p>
            <a:r>
              <a:rPr lang="en-US" dirty="0"/>
              <a:t>Types</a:t>
            </a:r>
          </a:p>
          <a:p>
            <a:r>
              <a:rPr lang="en-US" b="1" dirty="0"/>
              <a:t>Why do people buy mutual funds?</a:t>
            </a:r>
          </a:p>
          <a:p>
            <a:r>
              <a:rPr lang="en-US" dirty="0"/>
              <a:t>Mutual funds are a popular choice among investors because they generally offer the following features:</a:t>
            </a:r>
          </a:p>
          <a:p>
            <a:r>
              <a:rPr lang="en-US" b="1" dirty="0"/>
              <a:t>Professional Management.</a:t>
            </a:r>
            <a:r>
              <a:rPr lang="en-US" dirty="0"/>
              <a:t> The fund managers do the research for you. They select the securities and monitor the performance.</a:t>
            </a:r>
          </a:p>
          <a:p>
            <a:r>
              <a:rPr lang="en-US" b="1" dirty="0"/>
              <a:t>Diversification </a:t>
            </a:r>
            <a:r>
              <a:rPr lang="en-US" dirty="0"/>
              <a:t>or “Don’t put all your eggs in one basket.” Mutual funds typically invest in a range of companies and industries. This helps to lower your risk if one company fails.</a:t>
            </a:r>
          </a:p>
          <a:p>
            <a:r>
              <a:rPr lang="en-US" b="1" dirty="0"/>
              <a:t>Affordability. </a:t>
            </a:r>
            <a:r>
              <a:rPr lang="en-US" dirty="0"/>
              <a:t>Most mutual funds set a relatively low dollar amount for initial investment and subsequent purchases.</a:t>
            </a:r>
          </a:p>
          <a:p>
            <a:r>
              <a:rPr lang="en-US" b="1" dirty="0"/>
              <a:t>Liquidity.</a:t>
            </a:r>
            <a:r>
              <a:rPr lang="en-US" dirty="0"/>
              <a:t> Mutual fund investors can easily redeem their shares at any time, for the current net asset value (NAV) plus any redemption fees.</a:t>
            </a:r>
          </a:p>
          <a:p>
            <a:r>
              <a:rPr lang="en-US" b="1" dirty="0"/>
              <a:t>What types of mutual funds are there?</a:t>
            </a:r>
          </a:p>
          <a:p>
            <a:r>
              <a:rPr lang="en-US" dirty="0"/>
              <a:t>Most mutual funds fall into one of four main categories – money market funds, bond funds, stock funds, and target date funds. Each type has different features, risks, and rewards.</a:t>
            </a:r>
          </a:p>
          <a:p>
            <a:r>
              <a:rPr lang="en-US" b="1" dirty="0">
                <a:hlinkClick r:id="rId3"/>
              </a:rPr>
              <a:t>Money market funds</a:t>
            </a:r>
            <a:r>
              <a:rPr lang="en-US" dirty="0"/>
              <a:t> have relatively low risks. By law, they can invest only in certain high-quality, short-term investments issued by U.S. corporations, and federal, state and local governments.</a:t>
            </a:r>
          </a:p>
          <a:p>
            <a:r>
              <a:rPr lang="en-US" b="1" dirty="0"/>
              <a:t>Bond funds </a:t>
            </a:r>
            <a:r>
              <a:rPr lang="en-US" dirty="0"/>
              <a:t>have higher risks than money market funds because they typically aim to produce higher returns. Because there are many different types of bonds, the risks and rewards of bond funds can vary dramatically.</a:t>
            </a:r>
          </a:p>
          <a:p>
            <a:r>
              <a:rPr lang="en-US" b="1" dirty="0"/>
              <a:t>Stock funds </a:t>
            </a:r>
            <a:r>
              <a:rPr lang="en-US" dirty="0"/>
              <a:t>invest in corporate stocks. Not all stock funds are the same. Some examples are: </a:t>
            </a:r>
          </a:p>
          <a:p>
            <a:pPr lvl="1"/>
            <a:r>
              <a:rPr lang="en-US" dirty="0"/>
              <a:t>Growth funds focus on stocks that may not pay a regular dividend but have potential for above-average financial gains.</a:t>
            </a:r>
          </a:p>
          <a:p>
            <a:pPr lvl="1"/>
            <a:r>
              <a:rPr lang="en-US" dirty="0"/>
              <a:t>Income funds invest in stocks that pay regular dividends.</a:t>
            </a:r>
          </a:p>
          <a:p>
            <a:pPr lvl="1"/>
            <a:r>
              <a:rPr lang="en-US" dirty="0"/>
              <a:t>Index funds track a particular market index such as the Standard &amp; Poor’s 500 Index.</a:t>
            </a:r>
          </a:p>
          <a:p>
            <a:pPr lvl="1"/>
            <a:r>
              <a:rPr lang="en-US" dirty="0"/>
              <a:t>Sector funds specialize in a particular industry segment.</a:t>
            </a:r>
          </a:p>
          <a:p>
            <a:r>
              <a:rPr lang="en-US" b="1" dirty="0">
                <a:hlinkClick r:id="rId4"/>
              </a:rPr>
              <a:t>Target date funds</a:t>
            </a:r>
            <a:r>
              <a:rPr lang="en-US" dirty="0"/>
              <a:t> hold a mix of stocks, bonds, and other investments. Over time, the mix gradually shifts according to the fund’s strategy. Target date funds, sometimes known as lifecycle funds, are designed for individuals with particular retirement dates in mind.</a:t>
            </a:r>
          </a:p>
          <a:p>
            <a:r>
              <a:rPr lang="en-US" b="1" dirty="0"/>
              <a:t>What are the benefits and risks of mutual funds?</a:t>
            </a:r>
          </a:p>
          <a:p>
            <a:r>
              <a:rPr lang="en-US" dirty="0"/>
              <a:t>Mutual funds offer professional investment management and potential diversification. They also offer three ways to earn money:</a:t>
            </a:r>
          </a:p>
          <a:p>
            <a:r>
              <a:rPr lang="en-US" b="1" dirty="0"/>
              <a:t>Dividend Payments.</a:t>
            </a:r>
            <a:r>
              <a:rPr lang="en-US" dirty="0"/>
              <a:t> A fund may earn income from dividends on stock or interest on bonds. The fund then pays the shareholders nearly all the income, less expenses.</a:t>
            </a:r>
          </a:p>
          <a:p>
            <a:r>
              <a:rPr lang="en-US" b="1" dirty="0"/>
              <a:t>Capital Gains Distributions.</a:t>
            </a:r>
            <a:r>
              <a:rPr lang="en-US" dirty="0"/>
              <a:t> The price of the securities in a fund may increase. When a fund sells a security that has increased in price, the fund has a capital gain. At the end of the year, the fund distributes these capital gains, minus any capital losses, to investors.</a:t>
            </a:r>
          </a:p>
          <a:p>
            <a:r>
              <a:rPr lang="en-US" b="1" dirty="0"/>
              <a:t>Increased NAV. </a:t>
            </a:r>
            <a:r>
              <a:rPr lang="en-US" dirty="0"/>
              <a:t>If the market value of a fund’s portfolio increases, after deducting expenses, then the value of the fund and its shares increases. The higher NAV reflects the higher value of your investment.</a:t>
            </a:r>
          </a:p>
          <a:p>
            <a:r>
              <a:rPr lang="en-US" dirty="0"/>
              <a:t>All funds carry some level of risk. With mutual funds, you may lose some or all of the money you invest because the securities held by a fund can go down in value. Dividends or interest payments may also change as market conditions change.</a:t>
            </a:r>
          </a:p>
          <a:p>
            <a:r>
              <a:rPr lang="en-US" dirty="0"/>
              <a:t>A fund’s past performance is not as important as you might think because past performance does not predict future returns. But past performance can tell you how volatile or stable a fund has been over a period of time. The more volatile the fund, the higher the investment risk.</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a:t>
            </a:r>
            <a:r>
              <a:rPr lang="en-US" dirty="0" smtClean="0"/>
              <a:t>ROI</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Fidelity – customer centric </a:t>
            </a:r>
          </a:p>
          <a:p>
            <a:endParaRPr lang="en-US" dirty="0" smtClean="0"/>
          </a:p>
          <a:p>
            <a:r>
              <a:rPr lang="en-US" dirty="0" smtClean="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of the biggest business challenges is bringing in new customers. </a:t>
            </a:r>
            <a:r>
              <a:rPr lang="en-US" sz="1200" b="0" i="1" kern="1200" smtClean="0">
                <a:solidFill>
                  <a:schemeClr val="tx1"/>
                </a:solidFill>
                <a:effectLst/>
                <a:latin typeface="Arial" panose="020B0604020202020204" pitchFamily="34" charset="0"/>
                <a:ea typeface="+mn-ea"/>
                <a:cs typeface="+mn-cs"/>
              </a:rPr>
              <a:t>“</a:t>
            </a:r>
            <a:r>
              <a:rPr lang="en-US" sz="1200" b="0" i="1" kern="1200" dirty="0" smtClean="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a:t>
            </a:r>
            <a:r>
              <a:rPr lang="en-US" sz="1200" b="0" i="1" kern="1200" smtClean="0">
                <a:solidFill>
                  <a:schemeClr val="tx1"/>
                </a:solidFill>
                <a:effectLst/>
                <a:latin typeface="Arial" panose="020B0604020202020204" pitchFamily="34" charset="0"/>
                <a:ea typeface="+mn-ea"/>
                <a:cs typeface="+mn-cs"/>
              </a:rPr>
              <a:t>1997</a:t>
            </a:r>
            <a:r>
              <a:rPr lang="en-US" sz="1200" b="0" i="1" kern="1200" smtClean="0">
                <a:solidFill>
                  <a:schemeClr val="tx1"/>
                </a:solidFill>
                <a:effectLst/>
                <a:latin typeface="Arial" panose="020B0604020202020204" pitchFamily="34" charset="0"/>
                <a:ea typeface="+mn-ea"/>
                <a:cs typeface="+mn-cs"/>
              </a:rPr>
              <a:t>.”  </a:t>
            </a:r>
            <a:r>
              <a:rPr lang="en-US" smtClean="0"/>
              <a:t>Taking advantage of this opportunity to personalize for customers will result in higher</a:t>
            </a:r>
            <a:r>
              <a:rPr lang="en-US" baseline="0" smtClean="0"/>
              <a:t> sales and more revenue for the company.</a:t>
            </a:r>
            <a:endParaRPr lang="en-US" smtClean="0"/>
          </a:p>
          <a:p>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Once we have customers how do we keep them? Make ourselves</a:t>
            </a:r>
            <a:r>
              <a:rPr lang="en-US" sz="1200" b="0" i="1" kern="1200" baseline="0" dirty="0" smtClean="0">
                <a:solidFill>
                  <a:schemeClr val="tx1"/>
                </a:solidFill>
                <a:effectLst/>
                <a:latin typeface="Arial" panose="020B0604020202020204" pitchFamily="34" charset="0"/>
                <a:ea typeface="+mn-ea"/>
                <a:cs typeface="+mn-cs"/>
              </a:rPr>
              <a:t> impossible to replace. No other firm offers this specific product developed by our own customers.</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(Fidelity </a:t>
            </a:r>
            <a:r>
              <a:rPr lang="en-US" sz="1200" b="0" i="1" kern="1200" dirty="0" smtClean="0">
                <a:solidFill>
                  <a:schemeClr val="tx1"/>
                </a:solidFill>
                <a:effectLst/>
                <a:latin typeface="Arial" panose="020B0604020202020204" pitchFamily="34" charset="0"/>
                <a:ea typeface="+mn-ea"/>
                <a:cs typeface="+mn-cs"/>
              </a:rPr>
              <a:t>becomes harder to replace</a:t>
            </a:r>
            <a:r>
              <a:rPr lang="en-US" sz="1200" b="0" i="1" kern="1200" baseline="0" dirty="0" smtClean="0">
                <a:solidFill>
                  <a:schemeClr val="tx1"/>
                </a:solidFill>
                <a:effectLst/>
                <a:latin typeface="Arial" panose="020B0604020202020204" pitchFamily="34" charset="0"/>
                <a:ea typeface="+mn-ea"/>
                <a:cs typeface="+mn-cs"/>
              </a:rPr>
              <a:t> – no other firm offers </a:t>
            </a:r>
            <a:r>
              <a:rPr lang="en-US" sz="1200" b="0" i="1" kern="1200" baseline="0" dirty="0" smtClean="0">
                <a:solidFill>
                  <a:schemeClr val="tx1"/>
                </a:solidFill>
                <a:effectLst/>
                <a:latin typeface="Arial" panose="020B0604020202020204" pitchFamily="34" charset="0"/>
                <a:ea typeface="+mn-ea"/>
                <a:cs typeface="+mn-cs"/>
              </a:rPr>
              <a:t>the product)</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Other benefits</a:t>
            </a:r>
            <a:r>
              <a:rPr lang="en-US" sz="1200" b="0" i="1" kern="1200" baseline="0" dirty="0" smtClean="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smtClean="0">
                <a:solidFill>
                  <a:schemeClr val="tx1"/>
                </a:solidFill>
                <a:effectLst/>
                <a:latin typeface="Arial" panose="020B0604020202020204" pitchFamily="34" charset="0"/>
                <a:ea typeface="+mn-ea"/>
                <a:cs typeface="+mn-cs"/>
              </a:rPr>
              <a:t>nd</a:t>
            </a:r>
            <a:r>
              <a:rPr lang="en-US" sz="1200" b="0" i="1" kern="1200" baseline="0" dirty="0" smtClean="0">
                <a:solidFill>
                  <a:schemeClr val="tx1"/>
                </a:solidFill>
                <a:effectLst/>
                <a:latin typeface="Arial" panose="020B0604020202020204" pitchFamily="34" charset="0"/>
                <a:ea typeface="+mn-ea"/>
                <a:cs typeface="+mn-cs"/>
              </a:rPr>
              <a:t> increase transparency, raising trust</a:t>
            </a:r>
          </a:p>
          <a:p>
            <a:endParaRPr lang="en-US" sz="120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763624" cy="215444"/>
          </a:xfrm>
          <a:prstGeom prst="rect">
            <a:avLst/>
          </a:prstGeom>
          <a:noFill/>
        </p:spPr>
        <p:txBody>
          <a:bodyPr wrap="none" rtlCol="0">
            <a:spAutoFit/>
          </a:bodyPr>
          <a:lstStyle/>
          <a:p>
            <a:r>
              <a:rPr lang="en-US" sz="800">
                <a:solidFill>
                  <a:schemeClr val="tx1">
                    <a:lumMod val="50000"/>
                    <a:lumOff val="50000"/>
                  </a:schemeClr>
                </a:solidFill>
              </a:rPr>
              <a:t>CONFIDENTIALITY LABEL HERE</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a:t>
            </a:r>
            <a:r>
              <a:rPr lang="en-US" sz="2000" dirty="0" smtClean="0"/>
              <a:t>crowdsourcing </a:t>
            </a:r>
            <a:endParaRPr lang="en-US" sz="2000" dirty="0"/>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471" y="2615267"/>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endPar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endPar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endPar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endPar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t>
            </a:r>
            <a:r>
              <a:rPr lang="en-US" dirty="0" smtClean="0"/>
              <a:t>App</a:t>
            </a:r>
          </a:p>
          <a:p>
            <a:pPr>
              <a:lnSpc>
                <a:spcPct val="150000"/>
              </a:lnSpc>
            </a:pPr>
            <a:r>
              <a:rPr lang="en-US" dirty="0" smtClean="0"/>
              <a:t>Further data pulled about proposed portfolio</a:t>
            </a:r>
          </a:p>
          <a:p>
            <a:pPr>
              <a:lnSpc>
                <a:spcPct val="150000"/>
              </a:lnSpc>
            </a:pPr>
            <a:r>
              <a:rPr lang="en-US" dirty="0" smtClean="0"/>
              <a:t>Multiple </a:t>
            </a:r>
            <a:r>
              <a:rPr lang="en-US" dirty="0"/>
              <a:t>user collaboration on an idea</a:t>
            </a:r>
          </a:p>
          <a:p>
            <a:pPr>
              <a:lnSpc>
                <a:spcPct val="150000"/>
              </a:lnSpc>
            </a:pPr>
            <a:r>
              <a:rPr lang="en-US" dirty="0" smtClean="0"/>
              <a:t>Integrated customization platform</a:t>
            </a:r>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smtClean="0"/>
              <a:t>Questions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a:t>
            </a:r>
            <a:r>
              <a:rPr lang="en-US" b="1" dirty="0" smtClean="0"/>
              <a:t>Trend</a:t>
            </a:r>
            <a:endParaRPr lang="en-US" b="1" dirty="0"/>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t>
            </a:r>
            <a:r>
              <a:rPr lang="en-US" dirty="0" smtClean="0"/>
              <a:t>Trend </a:t>
            </a:r>
            <a:r>
              <a:rPr lang="en-US" dirty="0"/>
              <a:t>Toward Customization Since 1970</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Crowdsourced </a:t>
            </a:r>
            <a:r>
              <a:rPr lang="en-US" dirty="0"/>
              <a:t>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348851" y="4277442"/>
            <a:ext cx="159105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One</a:t>
            </a:r>
            <a:endParaRPr lang="en-US" sz="1800" dirty="0"/>
          </a:p>
        </p:txBody>
      </p:sp>
      <p:sp>
        <p:nvSpPr>
          <p:cNvPr id="9" name="Title 1"/>
          <p:cNvSpPr txBox="1">
            <a:spLocks/>
          </p:cNvSpPr>
          <p:nvPr/>
        </p:nvSpPr>
        <p:spPr>
          <a:xfrm>
            <a:off x="6061936" y="4277442"/>
            <a:ext cx="1783298"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Many</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a:t>
            </a:r>
            <a:r>
              <a:rPr lang="en-US" i="1" dirty="0" smtClean="0">
                <a:sym typeface="Wingdings" panose="05000000000000000000" pitchFamily="2" charset="2"/>
              </a:rPr>
              <a:t>group, </a:t>
            </a:r>
            <a:r>
              <a:rPr lang="en-US" i="1" dirty="0">
                <a:sym typeface="Wingdings" panose="05000000000000000000" pitchFamily="2" charset="2"/>
              </a:rPr>
              <a:t>specifically an online </a:t>
            </a:r>
            <a:r>
              <a:rPr lang="en-US" i="1" dirty="0" smtClean="0">
                <a:sym typeface="Wingdings" panose="05000000000000000000" pitchFamily="2" charset="2"/>
              </a:rPr>
              <a:t>community, </a:t>
            </a:r>
            <a:r>
              <a:rPr lang="en-US" i="1" dirty="0">
                <a:sym typeface="Wingdings" panose="05000000000000000000" pitchFamily="2" charset="2"/>
              </a:rPr>
              <a:t>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Demo</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16907</TotalTime>
  <Words>1461</Words>
  <Application>Microsoft Office PowerPoint</Application>
  <PresentationFormat>On-screen Show (16:10)</PresentationFormat>
  <Paragraphs>186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Basic</vt:lpstr>
      <vt:lpstr>Crowdsourced Mutual Funds</vt:lpstr>
      <vt:lpstr>Agenda </vt:lpstr>
      <vt:lpstr>Market Trend Toward Customization Since 1970</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1401</cp:revision>
  <cp:lastPrinted>2015-02-02T16:31:04Z</cp:lastPrinted>
  <dcterms:created xsi:type="dcterms:W3CDTF">2015-01-15T16:51:51Z</dcterms:created>
  <dcterms:modified xsi:type="dcterms:W3CDTF">2017-07-13T13:48:40Z</dcterms:modified>
</cp:coreProperties>
</file>