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handoutMasterIdLst>
    <p:handoutMasterId r:id="rId16"/>
  </p:handoutMasterIdLst>
  <p:sldIdLst>
    <p:sldId id="485" r:id="rId2"/>
    <p:sldId id="258" r:id="rId3"/>
    <p:sldId id="491" r:id="rId4"/>
    <p:sldId id="489" r:id="rId5"/>
    <p:sldId id="492" r:id="rId6"/>
    <p:sldId id="496" r:id="rId7"/>
    <p:sldId id="494" r:id="rId8"/>
    <p:sldId id="497" r:id="rId9"/>
    <p:sldId id="493" r:id="rId10"/>
    <p:sldId id="499" r:id="rId11"/>
    <p:sldId id="501" r:id="rId12"/>
    <p:sldId id="495" r:id="rId13"/>
    <p:sldId id="502" r:id="rId14"/>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1" autoAdjust="0"/>
    <p:restoredTop sz="77576" autoAdjust="0"/>
  </p:normalViewPr>
  <p:slideViewPr>
    <p:cSldViewPr snapToGrid="0" snapToObjects="1">
      <p:cViewPr>
        <p:scale>
          <a:sx n="66" d="100"/>
          <a:sy n="66" d="100"/>
        </p:scale>
        <p:origin x="-210" y="30"/>
      </p:cViewPr>
      <p:guideLst>
        <p:guide orient="horz" pos="161"/>
        <p:guide orient="horz" pos="2813"/>
        <p:guide orient="horz" pos="179"/>
        <p:guide orient="horz" pos="3126"/>
        <p:guide orient="horz" pos="405"/>
        <p:guide pos="188"/>
        <p:guide pos="5557"/>
        <p:guide pos="192"/>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07/18/2017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07/18/2017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atthias-schubert.com/social-media-banken/crowdsourcing-and-open-innovation-at-banks-and-financial-service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banktech.com/payments/crowdsourcing-development-of-financial-products-a-new-path-to-customer-engagement/d/d-id/1295846" TargetMode="External"/><Relationship Id="rId4" Type="http://schemas.openxmlformats.org/officeDocument/2006/relationships/hyperlink" Target="https://www.ideaconnection.com/open-innovation-success/Financial-Institution-Banks-on-Crowdsourcing-Success-00467.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hefinancialbrand.com/37391/bank-personalization-product-develop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a:p>
            <a:r>
              <a:rPr lang="en-US" dirty="0"/>
              <a:t>INTEGRATION</a:t>
            </a:r>
          </a:p>
          <a:p>
            <a:r>
              <a:rPr lang="en-US" dirty="0"/>
              <a:t>-Fidelity has</a:t>
            </a:r>
            <a:r>
              <a:rPr lang="en-US" baseline="0" dirty="0"/>
              <a:t> some tools that prove that it is possible to do something like this</a:t>
            </a:r>
          </a:p>
          <a:p>
            <a:r>
              <a:rPr lang="en-US" baseline="0" dirty="0"/>
              <a:t>	-Fidelity Investments Community provides a forum for crowdsourcing ideas and giving or getting investment advice for PI customers. About 20% of members are active monthly</a:t>
            </a:r>
          </a:p>
          <a:p>
            <a:r>
              <a:rPr lang="en-US" baseline="0" dirty="0"/>
              <a:t>	-Sector Portfolio Builder provides personalized solutions to investment needs using EXISTING Fidelity products</a:t>
            </a:r>
          </a:p>
          <a:p>
            <a:r>
              <a:rPr lang="en-US" baseline="0" dirty="0"/>
              <a:t>-All of these could combine nicely into one personalized investing tool</a:t>
            </a:r>
          </a:p>
          <a:p>
            <a:endParaRPr lang="en-US" baseline="0" dirty="0"/>
          </a:p>
          <a:p>
            <a:r>
              <a:rPr lang="en-US" baseline="0" dirty="0"/>
              <a:t>COMPETITION</a:t>
            </a:r>
          </a:p>
          <a:p>
            <a:r>
              <a:rPr lang="en-US" baseline="0" dirty="0"/>
              <a:t>-Read these:</a:t>
            </a:r>
          </a:p>
          <a:p>
            <a:r>
              <a:rPr lang="en-US" sz="1200" kern="1200" dirty="0">
                <a:solidFill>
                  <a:schemeClr val="tx1"/>
                </a:solidFill>
                <a:effectLst/>
                <a:latin typeface="Arial" panose="020B0604020202020204" pitchFamily="34" charset="0"/>
                <a:ea typeface="+mn-ea"/>
                <a:cs typeface="+mn-cs"/>
              </a:rPr>
              <a:t> </a:t>
            </a: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3"/>
              </a:rPr>
              <a:t>http://www.matthias-schubert.com/social-media-banken/crowdsourcing-and-open-innovation-at-banks-and-financial-services</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4"/>
              </a:rPr>
              <a:t>https://www.ideaconnection.com/open-innovation-success/Financial-Institution-Banks-on-Crowdsourcing-Success-00467.html</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5"/>
              </a:rPr>
              <a:t>http://www.banktech.com/payments/crowdsourcing-development-of-financial-products-a-new-path-to-customer-engagement/d/d-id/1295846</a:t>
            </a:r>
            <a:r>
              <a:rPr lang="en-US" sz="1200" kern="1200" dirty="0">
                <a:solidFill>
                  <a:schemeClr val="tx1"/>
                </a:solidFill>
                <a:effectLst/>
                <a:latin typeface="Arial" panose="020B0604020202020204" pitchFamily="34" charset="0"/>
                <a:ea typeface="+mn-ea"/>
                <a:cs typeface="+mn-cs"/>
              </a:rPr>
              <a:t>?</a:t>
            </a:r>
            <a:endParaRPr lang="en-US" baseline="0" dirty="0"/>
          </a:p>
          <a:p>
            <a:r>
              <a:rPr lang="en-US" baseline="0" dirty="0"/>
              <a:t>-If they can do it we can and should be doing it to keep up in the market</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138398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a:p>
            <a:r>
              <a:rPr lang="en-US" dirty="0"/>
              <a:t>-We estimate based on our</a:t>
            </a:r>
            <a:r>
              <a:rPr lang="en-US" baseline="0" dirty="0"/>
              <a:t> time beginning to develop this tool that it would take 3-6 months to fully develop</a:t>
            </a:r>
          </a:p>
          <a:p>
            <a:r>
              <a:rPr lang="en-US" baseline="0" dirty="0"/>
              <a:t>-We’d also estimate that 15 hours a week should be spent on bug fixes and enhancements</a:t>
            </a:r>
          </a:p>
          <a:p>
            <a:r>
              <a:rPr lang="en-US" baseline="0" dirty="0"/>
              <a:t>-A final cost would be the financial analyst. We can’t forecast the number of hours to be spent reviewing and researching ideas because it’s highly dependent on the quantity and quality of ideas received through this platform</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22274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13</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Kim</a:t>
            </a:r>
          </a:p>
          <a:p>
            <a:pPr fontAlgn="base"/>
            <a:r>
              <a:rPr lang="en-US" sz="1200" b="0" i="0" kern="1200" dirty="0">
                <a:solidFill>
                  <a:schemeClr val="tx1"/>
                </a:solidFill>
                <a:effectLst/>
                <a:latin typeface="Arial" panose="020B0604020202020204" pitchFamily="34" charset="0"/>
                <a:ea typeface="+mn-ea"/>
                <a:cs typeface="+mn-cs"/>
              </a:rPr>
              <a:t>since 1970:</a:t>
            </a:r>
          </a:p>
          <a:p>
            <a:pPr fontAlgn="base"/>
            <a:r>
              <a:rPr lang="en-US" sz="1200" b="0" i="0" kern="1200" dirty="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a:solidFill>
                  <a:schemeClr val="tx1"/>
                </a:solidFill>
                <a:effectLst/>
                <a:latin typeface="Arial" panose="020B0604020202020204" pitchFamily="34" charset="0"/>
                <a:ea typeface="+mn-ea"/>
                <a:cs typeface="+mn-cs"/>
              </a:rPr>
              <a:t>The number of TV channels has gone from 5 to over 200.</a:t>
            </a:r>
          </a:p>
          <a:p>
            <a:pPr fontAlgn="base"/>
            <a:r>
              <a:rPr lang="en-US" sz="1200" b="0" i="0" kern="1200" dirty="0">
                <a:solidFill>
                  <a:schemeClr val="tx1"/>
                </a:solidFill>
                <a:effectLst/>
                <a:latin typeface="Arial" panose="020B0604020202020204" pitchFamily="34" charset="0"/>
                <a:ea typeface="+mn-ea"/>
                <a:cs typeface="+mn-cs"/>
              </a:rPr>
              <a:t>Consumers can find over 3,000 types of beers and 50 different brands of bottled water</a:t>
            </a:r>
          </a:p>
          <a:p>
            <a:endParaRPr lang="en-US" dirty="0"/>
          </a:p>
          <a:p>
            <a:r>
              <a:rPr lang="en-US" dirty="0"/>
              <a:t>So what</a:t>
            </a:r>
            <a:r>
              <a:rPr lang="en-US" baseline="0" dirty="0"/>
              <a:t> are we seeing? Increase in demand for customization to each individual’s taste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panose="020B0604020202020204" pitchFamily="34" charset="0"/>
                <a:ea typeface="+mn-ea"/>
                <a:cs typeface="+mn-cs"/>
              </a:rPr>
              <a:t>Kim </a:t>
            </a:r>
          </a:p>
          <a:p>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this is not limited to consumer goods - </a:t>
            </a:r>
            <a:r>
              <a:rPr lang="en-US" sz="1200" b="0" i="1" kern="1200" dirty="0">
                <a:solidFill>
                  <a:schemeClr val="tx1"/>
                </a:solidFill>
                <a:effectLst/>
                <a:latin typeface="Arial" panose="020B0604020202020204" pitchFamily="34" charset="0"/>
                <a:ea typeface="+mn-ea"/>
                <a:cs typeface="+mn-cs"/>
              </a:rPr>
              <a:t>In market research conducted by </a:t>
            </a:r>
            <a:r>
              <a:rPr lang="en-US" sz="1200" b="0" i="1" kern="1200" dirty="0" err="1">
                <a:solidFill>
                  <a:schemeClr val="tx1"/>
                </a:solidFill>
                <a:effectLst/>
                <a:latin typeface="Arial" panose="020B0604020202020204" pitchFamily="34" charset="0"/>
                <a:ea typeface="+mn-ea"/>
                <a:cs typeface="+mn-cs"/>
              </a:rPr>
              <a:t>GfK</a:t>
            </a:r>
            <a:r>
              <a:rPr lang="en-US" sz="1200" b="0" i="1" kern="1200" dirty="0">
                <a:solidFill>
                  <a:schemeClr val="tx1"/>
                </a:solidFill>
                <a:effectLst/>
                <a:latin typeface="Arial" panose="020B0604020202020204" pitchFamily="34" charset="0"/>
                <a:ea typeface="+mn-ea"/>
                <a:cs typeface="+mn-cs"/>
              </a:rPr>
              <a:t> 40% of consumers with over $10,000 in deposits said they would be more inclined to continue their relationship with their primary bank if they offered products where the economics of the product could be personalized.</a:t>
            </a:r>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A</a:t>
            </a:r>
            <a:r>
              <a:rPr lang="en-US" sz="1200" b="0" i="0" kern="1200" baseline="0" dirty="0">
                <a:solidFill>
                  <a:schemeClr val="tx1"/>
                </a:solidFill>
                <a:effectLst/>
                <a:latin typeface="Arial" panose="020B0604020202020204" pitchFamily="34" charset="0"/>
                <a:ea typeface="+mn-ea"/>
                <a:cs typeface="+mn-cs"/>
              </a:rPr>
              <a:t> shift is taking place in the industry from a product centric off-the-rack approach to a Chipotle-style made to order approach that involves the customer in the development of the product rather than only its purchase. It’s incredibly important to respond quickly to this market demand and take advantage of the benefits it has to offer, like customer loyalty, trust, and satisfaction.</a:t>
            </a:r>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a:solidFill>
                  <a:schemeClr val="tx1"/>
                </a:solidFill>
                <a:effectLst/>
                <a:latin typeface="Arial" panose="020B0604020202020204" pitchFamily="34" charset="0"/>
                <a:ea typeface="+mn-ea"/>
                <a:cs typeface="+mn-cs"/>
              </a:rPr>
              <a:t>Source:</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https://thefinancialbrand.com/37391/bank-personalization-product-development/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dirty="0"/>
              <a:t>Product centric to customer centric</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sym typeface="Wingdings" panose="05000000000000000000" pitchFamily="2" charset="2"/>
              </a:rPr>
              <a:t>Sarah</a:t>
            </a:r>
            <a:r>
              <a:rPr lang="en-US" baseline="0" dirty="0">
                <a:sym typeface="Wingdings" panose="05000000000000000000" pitchFamily="2" charset="2"/>
              </a:rPr>
              <a:t> </a:t>
            </a:r>
          </a:p>
          <a:p>
            <a:pPr lvl="1"/>
            <a:endParaRPr lang="en-US" baseline="0" dirty="0">
              <a:sym typeface="Wingdings" panose="05000000000000000000" pitchFamily="2" charset="2"/>
            </a:endParaRPr>
          </a:p>
          <a:p>
            <a:r>
              <a:rPr lang="en-US" sz="1200" kern="1200" dirty="0">
                <a:solidFill>
                  <a:schemeClr val="tx1"/>
                </a:solidFill>
                <a:effectLst/>
                <a:latin typeface="Arial" panose="020B0604020202020204" pitchFamily="34" charset="0"/>
                <a:ea typeface="+mn-ea"/>
                <a:cs typeface="+mn-cs"/>
              </a:rPr>
              <a:t>Current Market Trend: Crowd Sourcing</a:t>
            </a:r>
          </a:p>
          <a:p>
            <a:r>
              <a:rPr lang="en-US" sz="1200" kern="1200" dirty="0">
                <a:solidFill>
                  <a:schemeClr val="tx1"/>
                </a:solidFill>
                <a:effectLst/>
                <a:latin typeface="Arial" panose="020B0604020202020204" pitchFamily="34" charset="0"/>
                <a:ea typeface="+mn-ea"/>
                <a:cs typeface="+mn-cs"/>
              </a:rPr>
              <a:t>	Collect ideas from a broad community</a:t>
            </a:r>
          </a:p>
          <a:p>
            <a:r>
              <a:rPr lang="en-US" sz="1200" kern="1200" dirty="0">
                <a:solidFill>
                  <a:schemeClr val="tx1"/>
                </a:solidFill>
                <a:effectLst/>
                <a:latin typeface="Arial" panose="020B0604020202020204" pitchFamily="34" charset="0"/>
                <a:ea typeface="+mn-ea"/>
                <a:cs typeface="+mn-cs"/>
              </a:rPr>
              <a:t>	Community = individual investor</a:t>
            </a:r>
          </a:p>
          <a:p>
            <a:r>
              <a:rPr lang="en-US" sz="1200" kern="1200" dirty="0">
                <a:solidFill>
                  <a:schemeClr val="tx1"/>
                </a:solidFill>
                <a:effectLst/>
                <a:latin typeface="Arial" panose="020B0604020202020204" pitchFamily="34" charset="0"/>
                <a:ea typeface="+mn-ea"/>
                <a:cs typeface="+mn-cs"/>
              </a:rPr>
              <a:t>Educated Investor: Time to understand where their money is going</a:t>
            </a:r>
          </a:p>
          <a:p>
            <a:r>
              <a:rPr lang="en-US" sz="1200" kern="1200" dirty="0">
                <a:solidFill>
                  <a:schemeClr val="tx1"/>
                </a:solidFill>
                <a:effectLst/>
                <a:latin typeface="Arial" panose="020B0604020202020204" pitchFamily="34" charset="0"/>
                <a:ea typeface="+mn-ea"/>
                <a:cs typeface="+mn-cs"/>
              </a:rPr>
              <a:t>	Online advice seek and share - open to financial advice </a:t>
            </a:r>
          </a:p>
          <a:p>
            <a:r>
              <a:rPr lang="en-US" sz="1200" kern="1200" dirty="0">
                <a:solidFill>
                  <a:schemeClr val="tx1"/>
                </a:solidFill>
                <a:effectLst/>
                <a:latin typeface="Arial" panose="020B0604020202020204" pitchFamily="34" charset="0"/>
                <a:ea typeface="+mn-ea"/>
                <a:cs typeface="+mn-cs"/>
              </a:rPr>
              <a:t>	not only millennials,</a:t>
            </a:r>
            <a:r>
              <a:rPr lang="en-US" sz="1200" kern="1200" baseline="0" dirty="0">
                <a:solidFill>
                  <a:schemeClr val="tx1"/>
                </a:solidFill>
                <a:effectLst/>
                <a:latin typeface="Arial" panose="020B0604020202020204" pitchFamily="34" charset="0"/>
                <a:ea typeface="+mn-ea"/>
                <a:cs typeface="+mn-cs"/>
              </a:rPr>
              <a:t> In general </a:t>
            </a:r>
            <a:r>
              <a:rPr lang="en-US" sz="1200" kern="1200" dirty="0">
                <a:solidFill>
                  <a:schemeClr val="tx1"/>
                </a:solidFill>
                <a:effectLst/>
                <a:latin typeface="Arial" panose="020B0604020202020204" pitchFamily="34" charset="0"/>
                <a:ea typeface="+mn-ea"/>
                <a:cs typeface="+mn-cs"/>
              </a:rPr>
              <a:t>age 50 and up use has doubled to 42% in the past year</a:t>
            </a:r>
          </a:p>
          <a:p>
            <a:r>
              <a:rPr lang="en-US" sz="1200" kern="1200" dirty="0">
                <a:solidFill>
                  <a:schemeClr val="tx1"/>
                </a:solidFill>
                <a:effectLst/>
                <a:latin typeface="Arial" panose="020B0604020202020204" pitchFamily="34" charset="0"/>
                <a:ea typeface="+mn-ea"/>
                <a:cs typeface="+mn-cs"/>
              </a:rPr>
              <a:t>Example</a:t>
            </a:r>
            <a:r>
              <a:rPr lang="en-US" sz="1200" kern="1200" baseline="0" dirty="0">
                <a:solidFill>
                  <a:schemeClr val="tx1"/>
                </a:solidFill>
                <a:effectLst/>
                <a:latin typeface="Arial" panose="020B0604020202020204" pitchFamily="34" charset="0"/>
                <a:ea typeface="+mn-ea"/>
                <a:cs typeface="+mn-cs"/>
              </a:rPr>
              <a:t> in the Financial Industry: </a:t>
            </a:r>
          </a:p>
          <a:p>
            <a:r>
              <a:rPr lang="en-US" sz="1200" kern="1200" dirty="0">
                <a:solidFill>
                  <a:schemeClr val="tx1"/>
                </a:solidFill>
                <a:effectLst/>
                <a:latin typeface="Arial" panose="020B0604020202020204" pitchFamily="34" charset="0"/>
                <a:ea typeface="+mn-ea"/>
                <a:cs typeface="+mn-cs"/>
              </a:rPr>
              <a:t>	Barclays – Barclaycard - using it for new features and services</a:t>
            </a:r>
          </a:p>
          <a:p>
            <a:r>
              <a:rPr lang="en-US" sz="1200" kern="1200" dirty="0">
                <a:solidFill>
                  <a:schemeClr val="tx1"/>
                </a:solidFill>
                <a:effectLst/>
                <a:latin typeface="Arial" panose="020B0604020202020204" pitchFamily="34" charset="0"/>
                <a:ea typeface="+mn-ea"/>
                <a:cs typeface="+mn-cs"/>
              </a:rPr>
              <a:t>	</a:t>
            </a:r>
            <a:r>
              <a:rPr lang="en-US" sz="1200" kern="1200" dirty="0" err="1">
                <a:solidFill>
                  <a:schemeClr val="tx1"/>
                </a:solidFill>
                <a:effectLst/>
                <a:latin typeface="Arial" panose="020B0604020202020204" pitchFamily="34" charset="0"/>
                <a:ea typeface="+mn-ea"/>
                <a:cs typeface="+mn-cs"/>
              </a:rPr>
              <a:t>WestPac</a:t>
            </a:r>
            <a:r>
              <a:rPr lang="en-US" sz="1200" kern="1200" dirty="0">
                <a:solidFill>
                  <a:schemeClr val="tx1"/>
                </a:solidFill>
                <a:effectLst/>
                <a:latin typeface="Arial" panose="020B0604020202020204" pitchFamily="34" charset="0"/>
                <a:ea typeface="+mn-ea"/>
                <a:cs typeface="+mn-cs"/>
              </a:rPr>
              <a:t> New Zealand - crowd sourced applications and chose one the allowed for 3D  imagery to be used to check balances </a:t>
            </a:r>
          </a:p>
          <a:p>
            <a:r>
              <a:rPr lang="en-US" sz="1200" kern="1200" dirty="0">
                <a:solidFill>
                  <a:schemeClr val="tx1"/>
                </a:solidFill>
                <a:effectLst/>
                <a:latin typeface="Arial" panose="020B0604020202020204" pitchFamily="34" charset="0"/>
                <a:ea typeface="+mn-ea"/>
                <a:cs typeface="+mn-cs"/>
              </a:rPr>
              <a:t>	Commonwealth Bank - Idea Bank – new services for the bank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PC:</a:t>
            </a:r>
            <a:r>
              <a:rPr lang="en-US" baseline="0" dirty="0">
                <a:sym typeface="Wingdings" panose="05000000000000000000" pitchFamily="2" charset="2"/>
              </a:rPr>
              <a:t> http://www.meducom.ca/wp-content/uploads/2016/07/Crowdsourcing.png</a:t>
            </a:r>
          </a:p>
          <a:p>
            <a:endParaRPr lang="en-US" sz="1200" kern="1200" dirty="0">
              <a:solidFill>
                <a:schemeClr val="tx1"/>
              </a:solidFill>
              <a:effectLst/>
              <a:latin typeface="Arial" panose="020B0604020202020204" pitchFamily="34" charset="0"/>
              <a:ea typeface="+mn-ea"/>
              <a:cs typeface="+mn-cs"/>
            </a:endParaRPr>
          </a:p>
          <a:p>
            <a:endParaRPr lang="en-US" sz="1200" kern="1200" dirty="0">
              <a:solidFill>
                <a:schemeClr val="tx1"/>
              </a:solidFill>
              <a:effectLst/>
              <a:latin typeface="Arial" panose="020B0604020202020204" pitchFamily="34" charset="0"/>
              <a:ea typeface="+mn-ea"/>
              <a:cs typeface="+mn-cs"/>
            </a:endParaRPr>
          </a:p>
          <a:p>
            <a:pPr lvl="1"/>
            <a:endParaRPr lang="en-US" dirty="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sz="1200" kern="1200" dirty="0">
                <a:solidFill>
                  <a:schemeClr val="tx1"/>
                </a:solidFill>
                <a:effectLst/>
                <a:latin typeface="Arial" panose="020B0604020202020204" pitchFamily="34" charset="0"/>
                <a:ea typeface="+mn-ea"/>
                <a:cs typeface="+mn-cs"/>
              </a:rPr>
              <a:t>Mutual Fund: </a:t>
            </a:r>
          </a:p>
          <a:p>
            <a:r>
              <a:rPr lang="en-US" sz="1200" kern="1200" dirty="0">
                <a:solidFill>
                  <a:schemeClr val="tx1"/>
                </a:solidFill>
                <a:effectLst/>
                <a:latin typeface="Arial" panose="020B0604020202020204" pitchFamily="34" charset="0"/>
                <a:ea typeface="+mn-ea"/>
                <a:cs typeface="+mn-cs"/>
              </a:rPr>
              <a:t>	Professionally managed </a:t>
            </a:r>
          </a:p>
          <a:p>
            <a:r>
              <a:rPr lang="en-US" sz="1200" kern="1200" dirty="0">
                <a:solidFill>
                  <a:schemeClr val="tx1"/>
                </a:solidFill>
                <a:effectLst/>
                <a:latin typeface="Arial" panose="020B0604020202020204" pitchFamily="34" charset="0"/>
                <a:ea typeface="+mn-ea"/>
                <a:cs typeface="+mn-cs"/>
              </a:rPr>
              <a:t>	Contains stocks, bonds or short term investments</a:t>
            </a:r>
          </a:p>
          <a:p>
            <a:r>
              <a:rPr lang="en-US" sz="1200" kern="1200" dirty="0">
                <a:solidFill>
                  <a:schemeClr val="tx1"/>
                </a:solidFill>
                <a:effectLst/>
                <a:latin typeface="Arial" panose="020B0604020202020204" pitchFamily="34" charset="0"/>
                <a:ea typeface="+mn-ea"/>
                <a:cs typeface="+mn-cs"/>
              </a:rPr>
              <a:t>	Relatively low cost - $2000 initial</a:t>
            </a:r>
            <a:r>
              <a:rPr lang="en-US" sz="1200" kern="1200" baseline="0" dirty="0">
                <a:solidFill>
                  <a:schemeClr val="tx1"/>
                </a:solidFill>
                <a:effectLst/>
                <a:latin typeface="Arial" panose="020B0604020202020204" pitchFamily="34" charset="0"/>
                <a:ea typeface="+mn-ea"/>
                <a:cs typeface="+mn-cs"/>
              </a:rPr>
              <a:t> investment </a:t>
            </a:r>
            <a:r>
              <a:rPr lang="en-US" sz="1200" kern="1200" dirty="0">
                <a:solidFill>
                  <a:schemeClr val="tx1"/>
                </a:solidFill>
                <a:effectLst/>
                <a:latin typeface="Arial" panose="020B0604020202020204" pitchFamily="34" charset="0"/>
                <a:ea typeface="+mn-ea"/>
                <a:cs typeface="+mn-cs"/>
              </a:rPr>
              <a:t>, $50 a month in</a:t>
            </a:r>
            <a:r>
              <a:rPr lang="en-US" sz="1200" kern="1200" baseline="0" dirty="0">
                <a:solidFill>
                  <a:schemeClr val="tx1"/>
                </a:solidFill>
                <a:effectLst/>
                <a:latin typeface="Arial" panose="020B0604020202020204" pitchFamily="34" charset="0"/>
                <a:ea typeface="+mn-ea"/>
                <a:cs typeface="+mn-cs"/>
              </a:rPr>
              <a:t> subsequent purchases</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Cost efficient and diversified</a:t>
            </a:r>
          </a:p>
          <a:p>
            <a:r>
              <a:rPr lang="en-US" sz="1200" kern="1200" dirty="0">
                <a:solidFill>
                  <a:schemeClr val="tx1"/>
                </a:solidFill>
                <a:effectLst/>
                <a:latin typeface="Arial" panose="020B0604020202020204" pitchFamily="34" charset="0"/>
                <a:ea typeface="+mn-ea"/>
                <a:cs typeface="+mn-cs"/>
              </a:rPr>
              <a:t>		not all the eggs in one basket</a:t>
            </a:r>
          </a:p>
          <a:p>
            <a:r>
              <a:rPr lang="en-US" sz="1200" kern="1200" dirty="0">
                <a:solidFill>
                  <a:schemeClr val="tx1"/>
                </a:solidFill>
                <a:effectLst/>
                <a:latin typeface="Arial" panose="020B0604020202020204" pitchFamily="34" charset="0"/>
                <a:ea typeface="+mn-ea"/>
                <a:cs typeface="+mn-cs"/>
              </a:rPr>
              <a:t>		protects the investor</a:t>
            </a:r>
          </a:p>
          <a:p>
            <a:endParaRPr lang="en-US" dirty="0"/>
          </a:p>
          <a:p>
            <a:r>
              <a:rPr lang="en-US" dirty="0"/>
              <a:t>PC : https://www.google.com/search?q=mutual+funds&amp;source=lnms&amp;tbm=isch&amp;sa=X&amp;ved=0ahUKEwj2npy8r__UAhWBeCYKHarjAYAQ_AUICSgE&amp;biw=1366&amp;bih=652#imgrc=EYPf49JHI_0-2M:&amp;spf=1499712248929</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a:t>
            </a:r>
          </a:p>
          <a:p>
            <a:r>
              <a:rPr lang="en-US" dirty="0"/>
              <a:t>Savings and ROI</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Fidelity – customer centric </a:t>
            </a:r>
          </a:p>
          <a:p>
            <a:endParaRPr lang="en-US" dirty="0"/>
          </a:p>
          <a:p>
            <a:r>
              <a:rPr lang="en-US" dirty="0"/>
              <a:t>Attract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One of the biggest business challenges is bringing in new customers. </a:t>
            </a:r>
            <a:r>
              <a:rPr lang="en-US" sz="1200" b="0" i="1" kern="1200" dirty="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1997.”  </a:t>
            </a:r>
            <a:r>
              <a:rPr lang="en-US" dirty="0"/>
              <a:t>Taking advantage of this opportunity to personalize for customers will result in higher</a:t>
            </a:r>
            <a:r>
              <a:rPr lang="en-US" baseline="0" dirty="0"/>
              <a:t> sales and more revenue for the company.</a:t>
            </a:r>
            <a:endParaRPr lang="en-US" dirty="0"/>
          </a:p>
          <a:p>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Retain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Once we have customers how do we keep them? Make ourselves</a:t>
            </a:r>
            <a:r>
              <a:rPr lang="en-US" sz="1200" b="0" i="1" kern="1200" baseline="0" dirty="0">
                <a:solidFill>
                  <a:schemeClr val="tx1"/>
                </a:solidFill>
                <a:effectLst/>
                <a:latin typeface="Arial" panose="020B0604020202020204" pitchFamily="34" charset="0"/>
                <a:ea typeface="+mn-ea"/>
                <a:cs typeface="+mn-cs"/>
              </a:rPr>
              <a:t> impossible to replace. No other firm offers this specific product developed by our own customers.</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(Fidelity becomes harder to replace</a:t>
            </a:r>
            <a:r>
              <a:rPr lang="en-US" sz="1200" b="0" i="1" kern="1200" baseline="0" dirty="0">
                <a:solidFill>
                  <a:schemeClr val="tx1"/>
                </a:solidFill>
                <a:effectLst/>
                <a:latin typeface="Arial" panose="020B0604020202020204" pitchFamily="34" charset="0"/>
                <a:ea typeface="+mn-ea"/>
                <a:cs typeface="+mn-cs"/>
              </a:rPr>
              <a:t> – no other firm offers the product)</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Satisfy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Other benefits</a:t>
            </a:r>
            <a:r>
              <a:rPr lang="en-US" sz="1200" b="0" i="1" kern="1200" baseline="0" dirty="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Improving customer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Help customer believe firm appreciates him or her </a:t>
            </a:r>
            <a:r>
              <a:rPr lang="en-US" sz="1200" b="0" i="1" kern="1200" baseline="0" dirty="0" err="1">
                <a:solidFill>
                  <a:schemeClr val="tx1"/>
                </a:solidFill>
                <a:effectLst/>
                <a:latin typeface="Arial" panose="020B0604020202020204" pitchFamily="34" charset="0"/>
                <a:ea typeface="+mn-ea"/>
                <a:cs typeface="+mn-cs"/>
              </a:rPr>
              <a:t>nd</a:t>
            </a:r>
            <a:r>
              <a:rPr lang="en-US" sz="1200" b="0" i="1" kern="1200" baseline="0" dirty="0">
                <a:solidFill>
                  <a:schemeClr val="tx1"/>
                </a:solidFill>
                <a:effectLst/>
                <a:latin typeface="Arial" panose="020B0604020202020204" pitchFamily="34" charset="0"/>
                <a:ea typeface="+mn-ea"/>
                <a:cs typeface="+mn-cs"/>
              </a:rPr>
              <a:t> increase transparency, raising trust</a:t>
            </a:r>
          </a:p>
          <a:p>
            <a:endParaRPr lang="en-US" sz="1200"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59620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a:t>DATE HERE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a:t>Click to edit Master title style</a:t>
            </a:r>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428596" cy="215444"/>
          </a:xfrm>
          <a:prstGeom prst="rect">
            <a:avLst/>
          </a:prstGeom>
          <a:noFill/>
        </p:spPr>
        <p:txBody>
          <a:bodyPr wrap="none" rtlCol="0">
            <a:spAutoFit/>
          </a:bodyPr>
          <a:lstStyle/>
          <a:p>
            <a:r>
              <a:rPr lang="en-US" sz="800" dirty="0">
                <a:solidFill>
                  <a:schemeClr val="tx1">
                    <a:lumMod val="50000"/>
                    <a:lumOff val="50000"/>
                  </a:schemeClr>
                </a:solidFill>
              </a:rPr>
              <a:t>Fidelity Internal Information</a:t>
            </a: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8" r:id="rId6"/>
    <p:sldLayoutId id="2147483791" r:id="rId7"/>
    <p:sldLayoutId id="2147483792" r:id="rId8"/>
    <p:sldLayoutId id="2147483793" r:id="rId9"/>
    <p:sldLayoutId id="2147483794" r:id="rId10"/>
    <p:sldLayoutId id="2147483795" r:id="rId11"/>
    <p:sldLayoutId id="2147483772" r:id="rId12"/>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www.clipartsgram.com/image/727417746-rtlxgkjec.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evilnapsis.com/wp-content/uploads/2015/05/1431590923.jp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dev-tom.fmr.com:8080/pages/social.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a:xfrm>
            <a:off x="254216" y="2064774"/>
            <a:ext cx="6574287" cy="631172"/>
          </a:xfrm>
        </p:spPr>
        <p:txBody>
          <a:bodyPr/>
          <a:lstStyle/>
          <a:p>
            <a:r>
              <a:rPr lang="en-US" dirty="0"/>
              <a:t>Crowdsourced Mutual Funds</a:t>
            </a:r>
          </a:p>
        </p:txBody>
      </p:sp>
      <p:sp>
        <p:nvSpPr>
          <p:cNvPr id="43" name="Text Placeholder 42"/>
          <p:cNvSpPr>
            <a:spLocks noGrp="1"/>
          </p:cNvSpPr>
          <p:nvPr>
            <p:ph type="body" sz="quarter" idx="10"/>
          </p:nvPr>
        </p:nvSpPr>
        <p:spPr>
          <a:xfrm>
            <a:off x="254215" y="2610160"/>
            <a:ext cx="4803307" cy="301524"/>
          </a:xfrm>
        </p:spPr>
        <p:txBody>
          <a:bodyPr/>
          <a:lstStyle/>
          <a:p>
            <a:r>
              <a:rPr lang="en-US" dirty="0"/>
              <a:t>Sarah Blanchard, Kim Holmgren, Peter Murray, Thomas Pontikes and Jessica Sickles</a:t>
            </a:r>
          </a:p>
        </p:txBody>
      </p:sp>
      <p:sp>
        <p:nvSpPr>
          <p:cNvPr id="44" name="Text Placeholder 43"/>
          <p:cNvSpPr>
            <a:spLocks noGrp="1"/>
          </p:cNvSpPr>
          <p:nvPr>
            <p:ph type="body" sz="quarter" idx="11"/>
          </p:nvPr>
        </p:nvSpPr>
        <p:spPr>
          <a:xfrm>
            <a:off x="254216" y="3170871"/>
            <a:ext cx="3986011" cy="301524"/>
          </a:xfrm>
        </p:spPr>
        <p:txBody>
          <a:bodyPr/>
          <a:lstStyle/>
          <a:p>
            <a:r>
              <a:rPr lang="en-US" dirty="0"/>
              <a:t>Greenhouse Intern Project Summer 2017</a:t>
            </a:r>
          </a:p>
        </p:txBody>
      </p:sp>
      <p:sp>
        <p:nvSpPr>
          <p:cNvPr id="45" name="Text Placeholder 44"/>
          <p:cNvSpPr>
            <a:spLocks noGrp="1"/>
          </p:cNvSpPr>
          <p:nvPr>
            <p:ph type="body" sz="quarter" idx="12"/>
          </p:nvPr>
        </p:nvSpPr>
        <p:spPr/>
        <p:txBody>
          <a:bodyPr/>
          <a:lstStyle/>
          <a:p>
            <a:r>
              <a:rPr lang="en-US" dirty="0"/>
              <a:t>July 20, 2017</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a:xfrm>
            <a:off x="295570" y="955351"/>
            <a:ext cx="4505030" cy="3992205"/>
          </a:xfrm>
        </p:spPr>
        <p:txBody>
          <a:bodyPr/>
          <a:lstStyle/>
          <a:p>
            <a:pPr>
              <a:lnSpc>
                <a:spcPct val="250000"/>
              </a:lnSpc>
            </a:pPr>
            <a:r>
              <a:rPr lang="en-US" sz="2000" dirty="0"/>
              <a:t>Integration </a:t>
            </a:r>
          </a:p>
          <a:p>
            <a:pPr lvl="1">
              <a:lnSpc>
                <a:spcPct val="250000"/>
              </a:lnSpc>
            </a:pPr>
            <a:r>
              <a:rPr lang="en-US" sz="2000" dirty="0"/>
              <a:t>Fidelity Investments Community</a:t>
            </a:r>
          </a:p>
          <a:p>
            <a:pPr lvl="1">
              <a:lnSpc>
                <a:spcPct val="250000"/>
              </a:lnSpc>
            </a:pPr>
            <a:r>
              <a:rPr lang="en-US" sz="2000" dirty="0"/>
              <a:t>The Sector Portfolio Builder</a:t>
            </a:r>
          </a:p>
          <a:p>
            <a:pPr>
              <a:lnSpc>
                <a:spcPct val="250000"/>
              </a:lnSpc>
            </a:pPr>
            <a:r>
              <a:rPr lang="en-US" sz="2000" dirty="0"/>
              <a:t>Competition’s use of crowdsourcing </a:t>
            </a:r>
          </a:p>
          <a:p>
            <a:pPr marL="236537" lvl="1" indent="0">
              <a:buNone/>
            </a:pPr>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2832981"/>
            <a:ext cx="4048273" cy="233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a604266\AppData\Local\Microsoft\Windows\Temporary Internet Files\Content.Outlook\INFTGZX2\FIC - Home P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6175" y="211202"/>
            <a:ext cx="3257121" cy="240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13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pic>
        <p:nvPicPr>
          <p:cNvPr id="3074" name="Picture 2" descr="https://www.clipartsgram.com/image/727417746-rtlxgkjec.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865" y="1077686"/>
            <a:ext cx="3911135" cy="30832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5570" y="741840"/>
            <a:ext cx="5284845" cy="4154984"/>
          </a:xfrm>
          <a:prstGeom prst="rect">
            <a:avLst/>
          </a:prstGeom>
          <a:noFill/>
        </p:spPr>
        <p:txBody>
          <a:bodyPr wrap="none" lIns="91440" tIns="45720" rIns="91440" bIns="45720">
            <a:spAutoFit/>
          </a:bodyPr>
          <a:lstStyle/>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Development</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3-6 Months</a:t>
            </a:r>
          </a:p>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Enhancements</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15 Hours/Week</a:t>
            </a:r>
          </a:p>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Monitoring Ideas</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As Needed</a:t>
            </a:r>
          </a:p>
        </p:txBody>
      </p:sp>
    </p:spTree>
    <p:extLst>
      <p:ext uri="{BB962C8B-B14F-4D97-AF65-F5344CB8AC3E}">
        <p14:creationId xmlns:p14="http://schemas.microsoft.com/office/powerpoint/2010/main" val="13007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Ideas for expansion</a:t>
            </a:r>
          </a:p>
        </p:txBody>
      </p:sp>
      <p:sp>
        <p:nvSpPr>
          <p:cNvPr id="5" name="Content Placeholder 4"/>
          <p:cNvSpPr>
            <a:spLocks noGrp="1"/>
          </p:cNvSpPr>
          <p:nvPr>
            <p:ph idx="1"/>
          </p:nvPr>
        </p:nvSpPr>
        <p:spPr>
          <a:xfrm>
            <a:off x="295570" y="1188979"/>
            <a:ext cx="3802901" cy="3771636"/>
          </a:xfrm>
        </p:spPr>
        <p:txBody>
          <a:bodyPr/>
          <a:lstStyle/>
          <a:p>
            <a:pPr>
              <a:lnSpc>
                <a:spcPct val="150000"/>
              </a:lnSpc>
            </a:pPr>
            <a:r>
              <a:rPr lang="en-US" dirty="0"/>
              <a:t>Mobile App</a:t>
            </a:r>
          </a:p>
          <a:p>
            <a:pPr>
              <a:lnSpc>
                <a:spcPct val="150000"/>
              </a:lnSpc>
            </a:pPr>
            <a:r>
              <a:rPr lang="en-US" dirty="0"/>
              <a:t>Multiple user collaboration on an idea</a:t>
            </a:r>
          </a:p>
          <a:p>
            <a:pPr>
              <a:lnSpc>
                <a:spcPct val="150000"/>
              </a:lnSpc>
            </a:pPr>
            <a:r>
              <a:rPr lang="en-US" dirty="0"/>
              <a:t>Further data pulled about proposed portfolio</a:t>
            </a:r>
          </a:p>
          <a:p>
            <a:pPr>
              <a:lnSpc>
                <a:spcPct val="150000"/>
              </a:lnSpc>
            </a:pPr>
            <a:r>
              <a:rPr lang="en-US" dirty="0"/>
              <a:t>Integrated customization platform</a:t>
            </a:r>
          </a:p>
          <a:p>
            <a:pPr>
              <a:lnSpc>
                <a:spcPct val="150000"/>
              </a:lnSpc>
            </a:pPr>
            <a:r>
              <a:rPr lang="en-US" dirty="0"/>
              <a:t>Compare to existing Fidelity funds</a:t>
            </a:r>
          </a:p>
          <a:p>
            <a:pPr>
              <a:lnSpc>
                <a:spcPct val="150000"/>
              </a:lnSpc>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pic>
        <p:nvPicPr>
          <p:cNvPr id="1026" name="Picture 2" descr="http://evilnapsis.com/wp-content/uploads/2015/05/1431590923.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044" y="1306286"/>
            <a:ext cx="3465510" cy="301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t>Questions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228842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 </a:t>
            </a:r>
          </a:p>
        </p:txBody>
      </p:sp>
      <p:sp>
        <p:nvSpPr>
          <p:cNvPr id="2" name="Slide Number Placeholder 1"/>
          <p:cNvSpPr>
            <a:spLocks noGrp="1"/>
          </p:cNvSpPr>
          <p:nvPr>
            <p:ph type="sldNum" sz="quarter" idx="14"/>
          </p:nvPr>
        </p:nvSpPr>
        <p:spPr/>
        <p:txBody>
          <a:bodyPr/>
          <a:lstStyle/>
          <a:p>
            <a:fld id="{E6474CC2-1230-4213-AD1A-4B2FEEABA7A1}" type="slidenum">
              <a:rPr lang="en-US" smtClean="0"/>
              <a:pPr/>
              <a:t>2</a:t>
            </a:fld>
            <a:endParaRPr lang="en-US" dirty="0"/>
          </a:p>
        </p:txBody>
      </p:sp>
      <p:sp>
        <p:nvSpPr>
          <p:cNvPr id="20" name="Content Placeholder 2"/>
          <p:cNvSpPr txBox="1">
            <a:spLocks/>
          </p:cNvSpPr>
          <p:nvPr/>
        </p:nvSpPr>
        <p:spPr>
          <a:xfrm>
            <a:off x="295570" y="1178248"/>
            <a:ext cx="7752080" cy="2811026"/>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a:t>Market Trend</a:t>
            </a:r>
          </a:p>
          <a:p>
            <a:pPr marL="0" indent="0">
              <a:spcBef>
                <a:spcPts val="2280"/>
              </a:spcBef>
              <a:buNone/>
            </a:pPr>
            <a:r>
              <a:rPr lang="en-US" b="1" dirty="0"/>
              <a:t>Proposed Solution</a:t>
            </a:r>
          </a:p>
          <a:p>
            <a:pPr marL="0" indent="0">
              <a:spcBef>
                <a:spcPts val="2280"/>
              </a:spcBef>
              <a:buNone/>
            </a:pPr>
            <a:r>
              <a:rPr lang="en-US" b="1" dirty="0"/>
              <a:t>Benefits</a:t>
            </a:r>
          </a:p>
          <a:p>
            <a:pPr marL="0" indent="0">
              <a:spcBef>
                <a:spcPts val="2280"/>
              </a:spcBef>
              <a:buNone/>
            </a:pPr>
            <a:r>
              <a:rPr lang="en-US" b="1" dirty="0"/>
              <a:t>Costs</a:t>
            </a:r>
          </a:p>
          <a:p>
            <a:pPr marL="0" indent="0">
              <a:spcBef>
                <a:spcPts val="2280"/>
              </a:spcBef>
              <a:buNone/>
            </a:pPr>
            <a:r>
              <a:rPr lang="en-US" b="1" dirty="0"/>
              <a:t>	</a:t>
            </a:r>
            <a:endParaRPr lang="en-US" b="1" dirty="0">
              <a:solidFill>
                <a:srgbClr val="409633"/>
              </a:solidFill>
            </a:endParaRPr>
          </a:p>
        </p:txBody>
      </p:sp>
      <p:sp>
        <p:nvSpPr>
          <p:cNvPr id="18" name="Content Placeholder 2"/>
          <p:cNvSpPr txBox="1">
            <a:spLocks/>
          </p:cNvSpPr>
          <p:nvPr/>
        </p:nvSpPr>
        <p:spPr>
          <a:xfrm>
            <a:off x="295570" y="334871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t>	</a:t>
            </a:r>
            <a:endParaRPr lang="en-US" b="1" dirty="0">
              <a:solidFill>
                <a:srgbClr val="409633"/>
              </a:solidFill>
            </a:endParaRPr>
          </a:p>
        </p:txBody>
      </p:sp>
      <p:cxnSp>
        <p:nvCxnSpPr>
          <p:cNvPr id="4" name="Straight Connector 3"/>
          <p:cNvCxnSpPr/>
          <p:nvPr/>
        </p:nvCxnSpPr>
        <p:spPr>
          <a:xfrm>
            <a:off x="315444" y="1681843"/>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5570" y="2307771"/>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5570" y="2852057"/>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Trend Toward Customization</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906" y="1291366"/>
            <a:ext cx="1580964" cy="8377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646764" y="2229036"/>
            <a:ext cx="104851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140</a:t>
            </a:r>
            <a:endParaRPr lang="en-US" sz="3200" dirty="0"/>
          </a:p>
        </p:txBody>
      </p:sp>
      <p:sp>
        <p:nvSpPr>
          <p:cNvPr id="8" name="Title 1"/>
          <p:cNvSpPr txBox="1">
            <a:spLocks/>
          </p:cNvSpPr>
          <p:nvPr/>
        </p:nvSpPr>
        <p:spPr>
          <a:xfrm>
            <a:off x="2897080" y="2229036"/>
            <a:ext cx="1168775"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270</a:t>
            </a:r>
            <a:endParaRPr lang="en-US" sz="3200"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9753" y="2954930"/>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898780" y="4423051"/>
            <a:ext cx="5242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5</a:t>
            </a:r>
            <a:endParaRPr lang="en-US" sz="3200" dirty="0"/>
          </a:p>
        </p:txBody>
      </p:sp>
      <p:sp>
        <p:nvSpPr>
          <p:cNvPr id="12" name="Title 1"/>
          <p:cNvSpPr txBox="1">
            <a:spLocks/>
          </p:cNvSpPr>
          <p:nvPr/>
        </p:nvSpPr>
        <p:spPr>
          <a:xfrm>
            <a:off x="2609248" y="4406348"/>
            <a:ext cx="15910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&gt;200</a:t>
            </a:r>
            <a:endParaRPr lang="en-US" sz="3200"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6288" y="1097157"/>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401542" y="2475966"/>
            <a:ext cx="1965961"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&gt;3,000</a:t>
            </a:r>
            <a:endParaRPr lang="en-US" sz="3200"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5804" y="3221307"/>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5895727" y="4663228"/>
            <a:ext cx="122917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&gt;50</a:t>
            </a:r>
            <a:endParaRPr lang="en-US" sz="3200" dirty="0"/>
          </a:p>
        </p:txBody>
      </p:sp>
      <p:sp>
        <p:nvSpPr>
          <p:cNvPr id="19" name="Right Arrow 18"/>
          <p:cNvSpPr/>
          <p:nvPr/>
        </p:nvSpPr>
        <p:spPr>
          <a:xfrm>
            <a:off x="2547365" y="2365055"/>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
        <p:nvSpPr>
          <p:cNvPr id="16" name="Right Arrow 18"/>
          <p:cNvSpPr/>
          <p:nvPr/>
        </p:nvSpPr>
        <p:spPr>
          <a:xfrm>
            <a:off x="2328577" y="4600022"/>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Customization in Financial Services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Crowdsourced Mutual Funds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Content Placeholder 4"/>
          <p:cNvSpPr txBox="1">
            <a:spLocks/>
          </p:cNvSpPr>
          <p:nvPr/>
        </p:nvSpPr>
        <p:spPr>
          <a:xfrm>
            <a:off x="295570" y="1188979"/>
            <a:ext cx="8523174" cy="3771636"/>
          </a:xfrm>
          <a:prstGeom prst="rect">
            <a:avLst/>
          </a:prstGeom>
        </p:spPr>
        <p:txBody>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1087493" y="4282429"/>
            <a:ext cx="2113772"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Product Focused</a:t>
            </a:r>
            <a:endParaRPr lang="en-US" sz="1800" dirty="0"/>
          </a:p>
        </p:txBody>
      </p:sp>
      <p:sp>
        <p:nvSpPr>
          <p:cNvPr id="9" name="Title 1"/>
          <p:cNvSpPr txBox="1">
            <a:spLocks/>
          </p:cNvSpPr>
          <p:nvPr/>
        </p:nvSpPr>
        <p:spPr>
          <a:xfrm>
            <a:off x="5742637" y="4313960"/>
            <a:ext cx="2421896"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Customer Focused</a:t>
            </a:r>
            <a:endParaRPr lang="en-US" sz="1800" dirty="0"/>
          </a:p>
        </p:txBody>
      </p:sp>
    </p:spTree>
    <p:extLst>
      <p:ext uri="{BB962C8B-B14F-4D97-AF65-F5344CB8AC3E}">
        <p14:creationId xmlns:p14="http://schemas.microsoft.com/office/powerpoint/2010/main" val="24365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a:t>
            </a:r>
          </a:p>
        </p:txBody>
      </p:sp>
      <p:sp>
        <p:nvSpPr>
          <p:cNvPr id="3" name="Content Placeholder 2"/>
          <p:cNvSpPr>
            <a:spLocks noGrp="1"/>
          </p:cNvSpPr>
          <p:nvPr>
            <p:ph idx="1"/>
          </p:nvPr>
        </p:nvSpPr>
        <p:spPr>
          <a:xfrm>
            <a:off x="4652042" y="1821674"/>
            <a:ext cx="4166702" cy="2311304"/>
          </a:xfrm>
        </p:spPr>
        <p:txBody>
          <a:bodyPr/>
          <a:lstStyle/>
          <a:p>
            <a:pPr marL="0" indent="0">
              <a:lnSpc>
                <a:spcPct val="150000"/>
              </a:lnSpc>
              <a:buNone/>
            </a:pPr>
            <a:r>
              <a:rPr lang="en-US" i="1" dirty="0">
                <a:sym typeface="Wingdings" panose="05000000000000000000" pitchFamily="2" charset="2"/>
              </a:rPr>
              <a:t>Crowdsourcing allows for the collection of ideas and content from a large group, specifically an online community, rather than traditional employees.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20356"/>
            <a:ext cx="3673929" cy="3012622"/>
          </a:xfrm>
          <a:prstGeom prst="rect">
            <a:avLst/>
          </a:prstGeom>
        </p:spPr>
      </p:pic>
    </p:spTree>
    <p:extLst>
      <p:ext uri="{BB962C8B-B14F-4D97-AF65-F5344CB8AC3E}">
        <p14:creationId xmlns:p14="http://schemas.microsoft.com/office/powerpoint/2010/main" val="96158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 Mutual Funds</a:t>
            </a:r>
          </a:p>
        </p:txBody>
      </p:sp>
      <p:sp>
        <p:nvSpPr>
          <p:cNvPr id="3" name="Content Placeholder 2"/>
          <p:cNvSpPr>
            <a:spLocks noGrp="1"/>
          </p:cNvSpPr>
          <p:nvPr>
            <p:ph idx="1"/>
          </p:nvPr>
        </p:nvSpPr>
        <p:spPr>
          <a:xfrm>
            <a:off x="295570" y="1205308"/>
            <a:ext cx="3919124" cy="3771636"/>
          </a:xfrm>
        </p:spPr>
        <p:txBody>
          <a:bodyPr/>
          <a:lstStyle/>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Professionally managed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Diversified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Cost Efficient</a:t>
            </a:r>
            <a:endParaRPr lang="en-US" sz="3200"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694" y="1458695"/>
            <a:ext cx="4604050" cy="2800797"/>
          </a:xfrm>
          <a:prstGeom prst="rect">
            <a:avLst/>
          </a:prstGeom>
        </p:spPr>
      </p:pic>
    </p:spTree>
    <p:extLst>
      <p:ext uri="{BB962C8B-B14F-4D97-AF65-F5344CB8AC3E}">
        <p14:creationId xmlns:p14="http://schemas.microsoft.com/office/powerpoint/2010/main" val="644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hlinkClick r:id="rId3"/>
              </a:rPr>
              <a:t>Demo</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417983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a:t>
            </a:r>
          </a:p>
        </p:txBody>
      </p:sp>
      <p:sp>
        <p:nvSpPr>
          <p:cNvPr id="5" name="Content Placeholder 4"/>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
        <p:nvSpPr>
          <p:cNvPr id="2" name="Rectangle 1"/>
          <p:cNvSpPr/>
          <p:nvPr/>
        </p:nvSpPr>
        <p:spPr>
          <a:xfrm>
            <a:off x="3148855" y="741840"/>
            <a:ext cx="2816605" cy="4339650"/>
          </a:xfrm>
          <a:prstGeom prst="rect">
            <a:avLst/>
          </a:prstGeom>
          <a:noFill/>
        </p:spPr>
        <p:txBody>
          <a:bodyPr wrap="none" lIns="91440" tIns="45720" rIns="91440" bIns="45720">
            <a:spAutoFit/>
          </a:bodyPr>
          <a:lstStyle/>
          <a:p>
            <a:pPr algn="ctr"/>
            <a:r>
              <a:rPr lang="en-US" sz="7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Attract</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Retain</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Satisfy</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endParaRPr lang="en-US" sz="2400" b="0" i="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050610"/>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16958</TotalTime>
  <Words>487</Words>
  <Application>Microsoft Office PowerPoint</Application>
  <PresentationFormat>On-screen Show (16:10)</PresentationFormat>
  <Paragraphs>165</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Basic</vt:lpstr>
      <vt:lpstr>Crowdsourced Mutual Funds</vt:lpstr>
      <vt:lpstr>Agenda </vt:lpstr>
      <vt:lpstr>Market Trend Toward Customization</vt:lpstr>
      <vt:lpstr>Demand for Customization in Financial Services</vt:lpstr>
      <vt:lpstr>Crowdsourced Mutual Funds </vt:lpstr>
      <vt:lpstr>Crowdsourcing</vt:lpstr>
      <vt:lpstr>Brief Overview – Mutual Funds</vt:lpstr>
      <vt:lpstr>Demo</vt:lpstr>
      <vt:lpstr>Benefits </vt:lpstr>
      <vt:lpstr>Feasibility</vt:lpstr>
      <vt:lpstr>Costs</vt:lpstr>
      <vt:lpstr>Ideas for expansion</vt:lpstr>
      <vt:lpstr>Questions</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Holmgren, Kimberly</cp:lastModifiedBy>
  <cp:revision>1406</cp:revision>
  <cp:lastPrinted>2015-02-02T16:31:04Z</cp:lastPrinted>
  <dcterms:created xsi:type="dcterms:W3CDTF">2015-01-15T16:51:51Z</dcterms:created>
  <dcterms:modified xsi:type="dcterms:W3CDTF">2017-07-18T14:29:58Z</dcterms:modified>
</cp:coreProperties>
</file>