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7"/>
  </p:notesMasterIdLst>
  <p:handoutMasterIdLst>
    <p:handoutMasterId r:id="rId28"/>
  </p:handoutMasterIdLst>
  <p:sldIdLst>
    <p:sldId id="485" r:id="rId2"/>
    <p:sldId id="486" r:id="rId3"/>
    <p:sldId id="411" r:id="rId4"/>
    <p:sldId id="423" r:id="rId5"/>
    <p:sldId id="424" r:id="rId6"/>
    <p:sldId id="477" r:id="rId7"/>
    <p:sldId id="425" r:id="rId8"/>
    <p:sldId id="426" r:id="rId9"/>
    <p:sldId id="258" r:id="rId10"/>
    <p:sldId id="487" r:id="rId11"/>
    <p:sldId id="341" r:id="rId12"/>
    <p:sldId id="488" r:id="rId13"/>
    <p:sldId id="376" r:id="rId14"/>
    <p:sldId id="429" r:id="rId15"/>
    <p:sldId id="474" r:id="rId16"/>
    <p:sldId id="404" r:id="rId17"/>
    <p:sldId id="308" r:id="rId18"/>
    <p:sldId id="476" r:id="rId19"/>
    <p:sldId id="402" r:id="rId20"/>
    <p:sldId id="273" r:id="rId21"/>
    <p:sldId id="484" r:id="rId22"/>
    <p:sldId id="482" r:id="rId23"/>
    <p:sldId id="483" r:id="rId24"/>
    <p:sldId id="480" r:id="rId25"/>
    <p:sldId id="481" r:id="rId26"/>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A53"/>
    <a:srgbClr val="0074A8"/>
    <a:srgbClr val="7E898B"/>
    <a:srgbClr val="404040"/>
    <a:srgbClr val="0086B5"/>
    <a:srgbClr val="38A5A5"/>
    <a:srgbClr val="57B6BC"/>
    <a:srgbClr val="65B034"/>
    <a:srgbClr val="D4D6D5"/>
    <a:srgbClr val="468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1" autoAdjust="0"/>
    <p:restoredTop sz="97163" autoAdjust="0"/>
  </p:normalViewPr>
  <p:slideViewPr>
    <p:cSldViewPr snapToGrid="0" snapToObjects="1">
      <p:cViewPr>
        <p:scale>
          <a:sx n="118" d="100"/>
          <a:sy n="118" d="100"/>
        </p:scale>
        <p:origin x="-72" y="354"/>
      </p:cViewPr>
      <p:guideLst>
        <p:guide orient="horz" pos="161"/>
        <p:guide orient="horz" pos="2813"/>
        <p:guide orient="horz" pos="179"/>
        <p:guide orient="horz" pos="3126"/>
        <p:guide orient="horz" pos="405"/>
        <p:guide pos="188"/>
        <p:guide pos="5557"/>
        <p:guide pos="192"/>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9.1407814219300998E-2"/>
          <c:y val="9.4926075268817203E-2"/>
          <c:w val="0.83909119203236904"/>
          <c:h val="0.68682795698924703"/>
        </c:manualLayout>
      </c:layout>
      <c:barChart>
        <c:barDir val="col"/>
        <c:grouping val="clustered"/>
        <c:varyColors val="0"/>
        <c:ser>
          <c:idx val="0"/>
          <c:order val="0"/>
          <c:tx>
            <c:strRef>
              <c:f>Sheet1!$B$1</c:f>
              <c:strCache>
                <c:ptCount val="1"/>
                <c:pt idx="0">
                  <c:v>Design Projects by Type</c:v>
                </c:pt>
              </c:strCache>
            </c:strRef>
          </c:tx>
          <c:spPr>
            <a:gradFill>
              <a:gsLst>
                <a:gs pos="0">
                  <a:schemeClr val="accent2"/>
                </a:gs>
                <a:gs pos="100000">
                  <a:schemeClr val="accent3"/>
                </a:gs>
              </a:gsLst>
              <a:lin ang="16200000" scaled="1"/>
            </a:gradFill>
            <a:ln>
              <a:noFill/>
            </a:ln>
            <a:effectLst/>
            <a:scene3d>
              <a:camera prst="orthographicFront"/>
              <a:lightRig rig="threePt" dir="t">
                <a:rot lat="0" lon="0" rev="1200000"/>
              </a:lightRig>
            </a:scene3d>
            <a:sp3d/>
          </c:spPr>
          <c:invertIfNegative val="0"/>
          <c:dPt>
            <c:idx val="0"/>
            <c:invertIfNegative val="0"/>
            <c:bubble3D val="0"/>
            <c:spPr>
              <a:solidFill>
                <a:srgbClr val="0074A8"/>
              </a:solidFill>
              <a:ln>
                <a:noFill/>
              </a:ln>
              <a:effectLst/>
              <a:scene3d>
                <a:camera prst="orthographicFront"/>
                <a:lightRig rig="threePt" dir="t">
                  <a:rot lat="0" lon="0" rev="1200000"/>
                </a:lightRig>
              </a:scene3d>
              <a:sp3d/>
            </c:spPr>
          </c:dPt>
          <c:dPt>
            <c:idx val="1"/>
            <c:invertIfNegative val="0"/>
            <c:bubble3D val="0"/>
            <c:spPr>
              <a:solidFill>
                <a:srgbClr val="0074A8"/>
              </a:solidFill>
              <a:ln>
                <a:noFill/>
              </a:ln>
              <a:effectLst/>
              <a:scene3d>
                <a:camera prst="orthographicFront"/>
                <a:lightRig rig="threePt" dir="t">
                  <a:rot lat="0" lon="0" rev="1200000"/>
                </a:lightRig>
              </a:scene3d>
              <a:sp3d/>
            </c:spPr>
          </c:dPt>
          <c:dPt>
            <c:idx val="2"/>
            <c:invertIfNegative val="0"/>
            <c:bubble3D val="0"/>
            <c:spPr>
              <a:solidFill>
                <a:srgbClr val="0074A8"/>
              </a:solidFill>
              <a:ln>
                <a:noFill/>
              </a:ln>
              <a:effectLst/>
              <a:scene3d>
                <a:camera prst="orthographicFront"/>
                <a:lightRig rig="threePt" dir="t">
                  <a:rot lat="0" lon="0" rev="1200000"/>
                </a:lightRig>
              </a:scene3d>
              <a:sp3d/>
            </c:spPr>
          </c:dPt>
          <c:dPt>
            <c:idx val="3"/>
            <c:invertIfNegative val="0"/>
            <c:bubble3D val="0"/>
            <c:spPr>
              <a:solidFill>
                <a:schemeClr val="accent5"/>
              </a:solidFill>
              <a:ln>
                <a:noFill/>
              </a:ln>
              <a:effectLst/>
              <a:scene3d>
                <a:camera prst="orthographicFront"/>
                <a:lightRig rig="threePt" dir="t">
                  <a:rot lat="0" lon="0" rev="1200000"/>
                </a:lightRig>
              </a:scene3d>
              <a:sp3d/>
            </c:spPr>
          </c:dPt>
          <c:dPt>
            <c:idx val="4"/>
            <c:invertIfNegative val="0"/>
            <c:bubble3D val="0"/>
            <c:spPr>
              <a:solidFill>
                <a:srgbClr val="0074A8"/>
              </a:solidFill>
              <a:ln>
                <a:noFill/>
              </a:ln>
              <a:effectLst/>
              <a:scene3d>
                <a:camera prst="orthographicFront"/>
                <a:lightRig rig="threePt" dir="t">
                  <a:rot lat="0" lon="0" rev="1200000"/>
                </a:lightRig>
              </a:scene3d>
              <a:sp3d/>
            </c:spPr>
          </c:dPt>
          <c:dPt>
            <c:idx val="5"/>
            <c:invertIfNegative val="0"/>
            <c:bubble3D val="0"/>
          </c:dPt>
          <c:dPt>
            <c:idx val="6"/>
            <c:invertIfNegative val="0"/>
            <c:bubble3D val="0"/>
          </c:dPt>
          <c:dLbls>
            <c:dLbl>
              <c:idx val="3"/>
              <c:spPr>
                <a:noFill/>
              </c:spPr>
              <c:txPr>
                <a:bodyPr/>
                <a:lstStyle/>
                <a:p>
                  <a:pPr>
                    <a:defRPr sz="1800" b="1">
                      <a:solidFill>
                        <a:schemeClr val="tx1">
                          <a:lumMod val="75000"/>
                          <a:lumOff val="25000"/>
                        </a:schemeClr>
                      </a:solidFill>
                    </a:defRPr>
                  </a:pPr>
                  <a:endParaRPr lang="en-US"/>
                </a:p>
              </c:txPr>
              <c:dLblPos val="outEnd"/>
              <c:showLegendKey val="0"/>
              <c:showVal val="1"/>
              <c:showCatName val="0"/>
              <c:showSerName val="0"/>
              <c:showPercent val="0"/>
              <c:showBubbleSize val="0"/>
            </c:dLbl>
            <c:spPr>
              <a:noFill/>
              <a:ln>
                <a:noFill/>
              </a:ln>
              <a:effectLst/>
            </c:spPr>
            <c:txPr>
              <a:bodyPr/>
              <a:lstStyle/>
              <a:p>
                <a:pPr>
                  <a:defRPr sz="18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c:v>
                </c:pt>
                <c:pt idx="1">
                  <c:v>Category </c:v>
                </c:pt>
                <c:pt idx="2">
                  <c:v>Category </c:v>
                </c:pt>
                <c:pt idx="3">
                  <c:v>Category </c:v>
                </c:pt>
                <c:pt idx="4">
                  <c:v>Category </c:v>
                </c:pt>
              </c:strCache>
            </c:strRef>
          </c:cat>
          <c:val>
            <c:numRef>
              <c:f>Sheet1!$B$2:$B$6</c:f>
              <c:numCache>
                <c:formatCode>General</c:formatCode>
                <c:ptCount val="5"/>
                <c:pt idx="0">
                  <c:v>20</c:v>
                </c:pt>
                <c:pt idx="1">
                  <c:v>30</c:v>
                </c:pt>
                <c:pt idx="2">
                  <c:v>25</c:v>
                </c:pt>
                <c:pt idx="3">
                  <c:v>40</c:v>
                </c:pt>
                <c:pt idx="4">
                  <c:v>30</c:v>
                </c:pt>
              </c:numCache>
            </c:numRef>
          </c:val>
        </c:ser>
        <c:dLbls>
          <c:showLegendKey val="0"/>
          <c:showVal val="0"/>
          <c:showCatName val="0"/>
          <c:showSerName val="0"/>
          <c:showPercent val="0"/>
          <c:showBubbleSize val="0"/>
        </c:dLbls>
        <c:gapWidth val="100"/>
        <c:axId val="41542400"/>
        <c:axId val="41528320"/>
      </c:barChart>
      <c:valAx>
        <c:axId val="41528320"/>
        <c:scaling>
          <c:orientation val="minMax"/>
        </c:scaling>
        <c:delete val="1"/>
        <c:axPos val="l"/>
        <c:numFmt formatCode="General" sourceLinked="1"/>
        <c:majorTickMark val="out"/>
        <c:minorTickMark val="none"/>
        <c:tickLblPos val="nextTo"/>
        <c:crossAx val="41542400"/>
        <c:crosses val="autoZero"/>
        <c:crossBetween val="between"/>
      </c:valAx>
      <c:catAx>
        <c:axId val="41542400"/>
        <c:scaling>
          <c:orientation val="minMax"/>
        </c:scaling>
        <c:delete val="0"/>
        <c:axPos val="b"/>
        <c:numFmt formatCode="General" sourceLinked="0"/>
        <c:majorTickMark val="out"/>
        <c:minorTickMark val="none"/>
        <c:tickLblPos val="nextTo"/>
        <c:spPr>
          <a:noFill/>
          <a:ln>
            <a:noFill/>
          </a:ln>
        </c:spPr>
        <c:crossAx val="41528320"/>
        <c:crosses val="autoZero"/>
        <c:auto val="1"/>
        <c:lblAlgn val="ctr"/>
        <c:lblOffset val="100"/>
        <c:noMultiLvlLbl val="0"/>
      </c:catAx>
      <c:spPr>
        <a:noFill/>
        <a:ln>
          <a:noFill/>
        </a:ln>
      </c:spPr>
    </c:plotArea>
    <c:plotVisOnly val="1"/>
    <c:dispBlanksAs val="zero"/>
    <c:showDLblsOverMax val="0"/>
  </c:chart>
  <c:spPr>
    <a:effectLst/>
  </c:spPr>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889982502187198E-2"/>
          <c:y val="7.5279769045116796E-2"/>
          <c:w val="0.93993717799164"/>
          <c:h val="0.66337401562993603"/>
        </c:manualLayout>
      </c:layout>
      <c:barChart>
        <c:barDir val="col"/>
        <c:grouping val="stacked"/>
        <c:varyColors val="0"/>
        <c:ser>
          <c:idx val="0"/>
          <c:order val="0"/>
          <c:tx>
            <c:strRef>
              <c:f>Sheet1!$B$2</c:f>
              <c:strCache>
                <c:ptCount val="1"/>
                <c:pt idx="0">
                  <c:v>Series Name Three</c:v>
                </c:pt>
              </c:strCache>
            </c:strRef>
          </c:tx>
          <c:spPr>
            <a:solidFill>
              <a:schemeClr val="accent5"/>
            </a:solidFill>
          </c:spPr>
          <c:invertIfNegative val="0"/>
          <c:dLbls>
            <c:dLbl>
              <c:idx val="6"/>
              <c:delete val="1"/>
              <c:extLst>
                <c:ext xmlns:c15="http://schemas.microsoft.com/office/drawing/2012/chart" uri="{CE6537A1-D6FC-4f65-9D91-7224C49458BB}"/>
              </c:extLst>
            </c:dLbl>
            <c:spPr>
              <a:noFill/>
              <a:ln>
                <a:noFill/>
              </a:ln>
              <a:effectLst/>
            </c:spPr>
            <c:txPr>
              <a:bodyPr/>
              <a:lstStyle/>
              <a:p>
                <a:pPr>
                  <a:defRPr b="1">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Sheet1!$A$3:$A$8</c:f>
              <c:strCache>
                <c:ptCount val="6"/>
                <c:pt idx="0">
                  <c:v>Category</c:v>
                </c:pt>
                <c:pt idx="1">
                  <c:v>Category</c:v>
                </c:pt>
                <c:pt idx="2">
                  <c:v>Category</c:v>
                </c:pt>
                <c:pt idx="3">
                  <c:v>Category</c:v>
                </c:pt>
                <c:pt idx="4">
                  <c:v>Category</c:v>
                </c:pt>
                <c:pt idx="5">
                  <c:v>Category</c:v>
                </c:pt>
              </c:strCache>
            </c:strRef>
          </c:cat>
          <c:val>
            <c:numRef>
              <c:f>Sheet1!$B$3:$B$8</c:f>
              <c:numCache>
                <c:formatCode>General</c:formatCode>
                <c:ptCount val="6"/>
                <c:pt idx="0">
                  <c:v>18</c:v>
                </c:pt>
                <c:pt idx="1">
                  <c:v>14</c:v>
                </c:pt>
                <c:pt idx="2">
                  <c:v>19</c:v>
                </c:pt>
                <c:pt idx="3">
                  <c:v>14</c:v>
                </c:pt>
                <c:pt idx="4">
                  <c:v>6</c:v>
                </c:pt>
                <c:pt idx="5">
                  <c:v>11</c:v>
                </c:pt>
              </c:numCache>
            </c:numRef>
          </c:val>
        </c:ser>
        <c:ser>
          <c:idx val="1"/>
          <c:order val="1"/>
          <c:tx>
            <c:strRef>
              <c:f>Sheet1!$C$2</c:f>
              <c:strCache>
                <c:ptCount val="1"/>
                <c:pt idx="0">
                  <c:v>Series Name Two</c:v>
                </c:pt>
              </c:strCache>
            </c:strRef>
          </c:tx>
          <c:spPr>
            <a:solidFill>
              <a:schemeClr val="accent2"/>
            </a:solidFill>
          </c:spPr>
          <c:invertIfNegative val="0"/>
          <c:dLbls>
            <c:spPr>
              <a:noFill/>
              <a:ln>
                <a:noFill/>
              </a:ln>
              <a:effectLst/>
            </c:spPr>
            <c:txPr>
              <a:bodyPr/>
              <a:lstStyle/>
              <a:p>
                <a:pPr>
                  <a:defRPr b="1">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Sheet1!$A$3:$A$8</c:f>
              <c:strCache>
                <c:ptCount val="6"/>
                <c:pt idx="0">
                  <c:v>Category</c:v>
                </c:pt>
                <c:pt idx="1">
                  <c:v>Category</c:v>
                </c:pt>
                <c:pt idx="2">
                  <c:v>Category</c:v>
                </c:pt>
                <c:pt idx="3">
                  <c:v>Category</c:v>
                </c:pt>
                <c:pt idx="4">
                  <c:v>Category</c:v>
                </c:pt>
                <c:pt idx="5">
                  <c:v>Category</c:v>
                </c:pt>
              </c:strCache>
            </c:strRef>
          </c:cat>
          <c:val>
            <c:numRef>
              <c:f>Sheet1!$C$3:$C$8</c:f>
              <c:numCache>
                <c:formatCode>General</c:formatCode>
                <c:ptCount val="6"/>
                <c:pt idx="0">
                  <c:v>33</c:v>
                </c:pt>
                <c:pt idx="1">
                  <c:v>42</c:v>
                </c:pt>
                <c:pt idx="2">
                  <c:v>19</c:v>
                </c:pt>
                <c:pt idx="3">
                  <c:v>10</c:v>
                </c:pt>
                <c:pt idx="4">
                  <c:v>16</c:v>
                </c:pt>
                <c:pt idx="5">
                  <c:v>7</c:v>
                </c:pt>
              </c:numCache>
            </c:numRef>
          </c:val>
        </c:ser>
        <c:ser>
          <c:idx val="2"/>
          <c:order val="2"/>
          <c:tx>
            <c:strRef>
              <c:f>Sheet1!$D$2</c:f>
              <c:strCache>
                <c:ptCount val="1"/>
                <c:pt idx="0">
                  <c:v>Series Name One</c:v>
                </c:pt>
              </c:strCache>
            </c:strRef>
          </c:tx>
          <c:spPr>
            <a:solidFill>
              <a:schemeClr val="accent2">
                <a:lumMod val="50000"/>
              </a:schemeClr>
            </a:solidFill>
          </c:spPr>
          <c:invertIfNegative val="0"/>
          <c:dLbls>
            <c:spPr>
              <a:noFill/>
              <a:ln>
                <a:noFill/>
              </a:ln>
              <a:effectLst/>
            </c:spPr>
            <c:txPr>
              <a:bodyPr/>
              <a:lstStyle/>
              <a:p>
                <a:pPr>
                  <a:defRPr b="1">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Sheet1!$A$3:$A$8</c:f>
              <c:strCache>
                <c:ptCount val="6"/>
                <c:pt idx="0">
                  <c:v>Category</c:v>
                </c:pt>
                <c:pt idx="1">
                  <c:v>Category</c:v>
                </c:pt>
                <c:pt idx="2">
                  <c:v>Category</c:v>
                </c:pt>
                <c:pt idx="3">
                  <c:v>Category</c:v>
                </c:pt>
                <c:pt idx="4">
                  <c:v>Category</c:v>
                </c:pt>
                <c:pt idx="5">
                  <c:v>Category</c:v>
                </c:pt>
              </c:strCache>
            </c:strRef>
          </c:cat>
          <c:val>
            <c:numRef>
              <c:f>Sheet1!$D$3:$D$8</c:f>
              <c:numCache>
                <c:formatCode>General</c:formatCode>
                <c:ptCount val="6"/>
                <c:pt idx="0">
                  <c:v>18</c:v>
                </c:pt>
                <c:pt idx="1">
                  <c:v>12</c:v>
                </c:pt>
                <c:pt idx="2">
                  <c:v>19</c:v>
                </c:pt>
                <c:pt idx="3">
                  <c:v>11</c:v>
                </c:pt>
                <c:pt idx="4">
                  <c:v>14</c:v>
                </c:pt>
                <c:pt idx="5">
                  <c:v>10</c:v>
                </c:pt>
              </c:numCache>
            </c:numRef>
          </c:val>
        </c:ser>
        <c:dLbls>
          <c:showLegendKey val="0"/>
          <c:showVal val="0"/>
          <c:showCatName val="0"/>
          <c:showSerName val="0"/>
          <c:showPercent val="0"/>
          <c:showBubbleSize val="0"/>
        </c:dLbls>
        <c:gapWidth val="55"/>
        <c:overlap val="100"/>
        <c:axId val="41833600"/>
        <c:axId val="41835136"/>
      </c:barChart>
      <c:catAx>
        <c:axId val="41833600"/>
        <c:scaling>
          <c:orientation val="minMax"/>
        </c:scaling>
        <c:delete val="0"/>
        <c:axPos val="b"/>
        <c:numFmt formatCode="General" sourceLinked="0"/>
        <c:majorTickMark val="none"/>
        <c:minorTickMark val="none"/>
        <c:tickLblPos val="nextTo"/>
        <c:txPr>
          <a:bodyPr/>
          <a:lstStyle/>
          <a:p>
            <a:pPr>
              <a:defRPr sz="1400" b="1">
                <a:solidFill>
                  <a:srgbClr val="4D4D4D"/>
                </a:solidFill>
              </a:defRPr>
            </a:pPr>
            <a:endParaRPr lang="en-US"/>
          </a:p>
        </c:txPr>
        <c:crossAx val="41835136"/>
        <c:crosses val="autoZero"/>
        <c:auto val="1"/>
        <c:lblAlgn val="ctr"/>
        <c:lblOffset val="100"/>
        <c:noMultiLvlLbl val="0"/>
      </c:catAx>
      <c:valAx>
        <c:axId val="41835136"/>
        <c:scaling>
          <c:orientation val="minMax"/>
          <c:max val="70"/>
          <c:min val="0"/>
        </c:scaling>
        <c:delete val="1"/>
        <c:axPos val="l"/>
        <c:numFmt formatCode="General" sourceLinked="1"/>
        <c:majorTickMark val="none"/>
        <c:minorTickMark val="none"/>
        <c:tickLblPos val="nextTo"/>
        <c:crossAx val="41833600"/>
        <c:crosses val="autoZero"/>
        <c:crossBetween val="between"/>
        <c:majorUnit val="10"/>
      </c:valAx>
      <c:spPr>
        <a:ln>
          <a:noFill/>
        </a:ln>
      </c:spPr>
    </c:plotArea>
    <c:legend>
      <c:legendPos val="r"/>
      <c:layout>
        <c:manualLayout>
          <c:xMode val="edge"/>
          <c:yMode val="edge"/>
          <c:x val="4.6837440774448701E-2"/>
          <c:y val="0.85930765411080401"/>
          <c:w val="0.94582177227846498"/>
          <c:h val="0.10399046567548199"/>
        </c:manualLayout>
      </c:layout>
      <c:overlay val="0"/>
      <c:txPr>
        <a:bodyPr/>
        <a:lstStyle/>
        <a:p>
          <a:pPr>
            <a:defRPr sz="1200" b="0" cap="all">
              <a:solidFill>
                <a:srgbClr val="4D4D4D"/>
              </a:solidFill>
            </a:defRPr>
          </a:pPr>
          <a:endParaRPr lang="en-US"/>
        </a:p>
      </c:txPr>
    </c:legend>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814035579294"/>
          <c:y val="3.9554456935993403E-2"/>
          <c:w val="0.80579527198165501"/>
          <c:h val="0.840221795647764"/>
        </c:manualLayout>
      </c:layout>
      <c:lineChart>
        <c:grouping val="standard"/>
        <c:varyColors val="0"/>
        <c:ser>
          <c:idx val="0"/>
          <c:order val="0"/>
          <c:tx>
            <c:strRef>
              <c:f>Sheet1!$B$1</c:f>
              <c:strCache>
                <c:ptCount val="1"/>
                <c:pt idx="0">
                  <c:v>Series 1</c:v>
                </c:pt>
              </c:strCache>
            </c:strRef>
          </c:tx>
          <c:spPr>
            <a:ln w="28575" cmpd="sng">
              <a:solidFill>
                <a:srgbClr val="409633"/>
              </a:solidFill>
            </a:ln>
          </c:spPr>
          <c:marker>
            <c:symbol val="none"/>
          </c:marker>
          <c:dLbls>
            <c:dLbl>
              <c:idx val="0"/>
              <c:layout>
                <c:manualLayout>
                  <c:x val="-1.06999783833958E-2"/>
                  <c:y val="-3.9554456935993403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1.3757115064366001E-2"/>
                  <c:y val="-3.9554456935993403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58570502145532E-3"/>
                  <c:y val="-2.9665842701995099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1">
                    <a:solidFill>
                      <a:schemeClr val="accent5"/>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2014</c:v>
                </c:pt>
                <c:pt idx="1">
                  <c:v>Q2 2014</c:v>
                </c:pt>
                <c:pt idx="2">
                  <c:v>Q3 2014</c:v>
                </c:pt>
                <c:pt idx="3">
                  <c:v>Q4 2014</c:v>
                </c:pt>
              </c:strCache>
            </c:strRef>
          </c:cat>
          <c:val>
            <c:numRef>
              <c:f>Sheet1!$B$2:$B$5</c:f>
              <c:numCache>
                <c:formatCode>General</c:formatCode>
                <c:ptCount val="4"/>
                <c:pt idx="0">
                  <c:v>40</c:v>
                </c:pt>
                <c:pt idx="1">
                  <c:v>40</c:v>
                </c:pt>
                <c:pt idx="2">
                  <c:v>30</c:v>
                </c:pt>
                <c:pt idx="3">
                  <c:v>15</c:v>
                </c:pt>
              </c:numCache>
            </c:numRef>
          </c:val>
          <c:smooth val="0"/>
        </c:ser>
        <c:ser>
          <c:idx val="1"/>
          <c:order val="1"/>
          <c:tx>
            <c:strRef>
              <c:f>Sheet1!$C$1</c:f>
              <c:strCache>
                <c:ptCount val="1"/>
                <c:pt idx="0">
                  <c:v>Series 2</c:v>
                </c:pt>
              </c:strCache>
            </c:strRef>
          </c:tx>
          <c:spPr>
            <a:ln w="28575" cmpd="sng"/>
          </c:spPr>
          <c:marker>
            <c:symbol val="none"/>
          </c:marker>
          <c:dLbls>
            <c:dLbl>
              <c:idx val="0"/>
              <c:layout>
                <c:manualLayout>
                  <c:x val="-1.0699978383395699E-2"/>
                  <c:y val="-4.7245601340214403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0571366809702101E-3"/>
                  <c:y val="-5.27392759146579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1.8342820085821301E-2"/>
                  <c:y val="-4.6146866425325603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1">
                    <a:solidFill>
                      <a:schemeClr val="accent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2014</c:v>
                </c:pt>
                <c:pt idx="1">
                  <c:v>Q2 2014</c:v>
                </c:pt>
                <c:pt idx="2">
                  <c:v>Q3 2014</c:v>
                </c:pt>
                <c:pt idx="3">
                  <c:v>Q4 2014</c:v>
                </c:pt>
              </c:strCache>
            </c:strRef>
          </c:cat>
          <c:val>
            <c:numRef>
              <c:f>Sheet1!$C$2:$C$5</c:f>
              <c:numCache>
                <c:formatCode>General</c:formatCode>
                <c:ptCount val="4"/>
                <c:pt idx="0">
                  <c:v>20</c:v>
                </c:pt>
                <c:pt idx="1">
                  <c:v>20</c:v>
                </c:pt>
                <c:pt idx="2">
                  <c:v>15</c:v>
                </c:pt>
                <c:pt idx="3">
                  <c:v>20</c:v>
                </c:pt>
              </c:numCache>
            </c:numRef>
          </c:val>
          <c:smooth val="0"/>
        </c:ser>
        <c:ser>
          <c:idx val="2"/>
          <c:order val="2"/>
          <c:tx>
            <c:strRef>
              <c:f>Sheet1!$D$1</c:f>
              <c:strCache>
                <c:ptCount val="1"/>
                <c:pt idx="0">
                  <c:v>Series 3</c:v>
                </c:pt>
              </c:strCache>
            </c:strRef>
          </c:tx>
          <c:spPr>
            <a:ln w="28575" cmpd="sng">
              <a:solidFill>
                <a:schemeClr val="accent1"/>
              </a:solidFill>
            </a:ln>
          </c:spPr>
          <c:marker>
            <c:symbol val="none"/>
          </c:marker>
          <c:dLbls>
            <c:dLbl>
              <c:idx val="0"/>
              <c:layout>
                <c:manualLayout>
                  <c:x val="-6.1142733619404003E-3"/>
                  <c:y val="-5.8452451371523599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1.20359711849221E-7"/>
                  <c:y val="-7.2570941034037301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5857050214554301E-3"/>
                  <c:y val="-6.6253400630341297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1">
                    <a:solidFill>
                      <a:srgbClr val="EF6D1D"/>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2014</c:v>
                </c:pt>
                <c:pt idx="1">
                  <c:v>Q2 2014</c:v>
                </c:pt>
                <c:pt idx="2">
                  <c:v>Q3 2014</c:v>
                </c:pt>
                <c:pt idx="3">
                  <c:v>Q4 2014</c:v>
                </c:pt>
              </c:strCache>
            </c:strRef>
          </c:cat>
          <c:val>
            <c:numRef>
              <c:f>Sheet1!$D$2:$D$5</c:f>
              <c:numCache>
                <c:formatCode>General</c:formatCode>
                <c:ptCount val="4"/>
                <c:pt idx="0">
                  <c:v>5</c:v>
                </c:pt>
                <c:pt idx="1">
                  <c:v>5</c:v>
                </c:pt>
                <c:pt idx="2">
                  <c:v>6</c:v>
                </c:pt>
                <c:pt idx="3">
                  <c:v>8</c:v>
                </c:pt>
              </c:numCache>
            </c:numRef>
          </c:val>
          <c:smooth val="0"/>
        </c:ser>
        <c:dLbls>
          <c:showLegendKey val="0"/>
          <c:showVal val="0"/>
          <c:showCatName val="0"/>
          <c:showSerName val="0"/>
          <c:showPercent val="0"/>
          <c:showBubbleSize val="0"/>
        </c:dLbls>
        <c:marker val="1"/>
        <c:smooth val="0"/>
        <c:axId val="41889152"/>
        <c:axId val="41907328"/>
      </c:lineChart>
      <c:catAx>
        <c:axId val="41889152"/>
        <c:scaling>
          <c:orientation val="minMax"/>
        </c:scaling>
        <c:delete val="0"/>
        <c:axPos val="b"/>
        <c:numFmt formatCode="General" sourceLinked="1"/>
        <c:majorTickMark val="in"/>
        <c:minorTickMark val="none"/>
        <c:tickLblPos val="nextTo"/>
        <c:spPr>
          <a:ln>
            <a:noFill/>
          </a:ln>
        </c:spPr>
        <c:txPr>
          <a:bodyPr/>
          <a:lstStyle/>
          <a:p>
            <a:pPr>
              <a:defRPr sz="1400">
                <a:solidFill>
                  <a:srgbClr val="4D4D4D"/>
                </a:solidFill>
              </a:defRPr>
            </a:pPr>
            <a:endParaRPr lang="en-US"/>
          </a:p>
        </c:txPr>
        <c:crossAx val="41907328"/>
        <c:crosses val="autoZero"/>
        <c:auto val="1"/>
        <c:lblAlgn val="ctr"/>
        <c:lblOffset val="100"/>
        <c:noMultiLvlLbl val="0"/>
      </c:catAx>
      <c:valAx>
        <c:axId val="41907328"/>
        <c:scaling>
          <c:orientation val="minMax"/>
        </c:scaling>
        <c:delete val="1"/>
        <c:axPos val="l"/>
        <c:numFmt formatCode="General" sourceLinked="1"/>
        <c:majorTickMark val="out"/>
        <c:minorTickMark val="none"/>
        <c:tickLblPos val="nextTo"/>
        <c:crossAx val="41889152"/>
        <c:crosses val="autoZero"/>
        <c:crossBetween val="between"/>
      </c:valAx>
    </c:plotArea>
    <c:plotVisOnly val="1"/>
    <c:dispBlanksAs val="zero"/>
    <c:showDLblsOverMax val="0"/>
  </c:chart>
  <c:txPr>
    <a:bodyPr/>
    <a:lstStyle/>
    <a:p>
      <a:pPr>
        <a:defRPr sz="18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9.1407814219300998E-2"/>
          <c:y val="0"/>
          <c:w val="0.482726423902895"/>
          <c:h val="0.78175403225806495"/>
        </c:manualLayout>
      </c:layout>
      <c:pieChart>
        <c:varyColors val="1"/>
        <c:ser>
          <c:idx val="0"/>
          <c:order val="0"/>
          <c:tx>
            <c:strRef>
              <c:f>Sheet1!$B$1</c:f>
              <c:strCache>
                <c:ptCount val="1"/>
                <c:pt idx="0">
                  <c:v>Design Projects by Type</c:v>
                </c:pt>
              </c:strCache>
            </c:strRef>
          </c:tx>
          <c:spPr>
            <a:solidFill>
              <a:srgbClr val="F15A29"/>
            </a:solidFill>
            <a:ln>
              <a:solidFill>
                <a:schemeClr val="bg1"/>
              </a:solidFill>
            </a:ln>
            <a:effectLst/>
            <a:scene3d>
              <a:camera prst="orthographicFront"/>
              <a:lightRig rig="threePt" dir="t">
                <a:rot lat="0" lon="0" rev="1200000"/>
              </a:lightRig>
            </a:scene3d>
            <a:sp3d/>
          </c:spPr>
          <c:dPt>
            <c:idx val="0"/>
            <c:bubble3D val="0"/>
            <c:spPr>
              <a:solidFill>
                <a:schemeClr val="accent2">
                  <a:lumMod val="50000"/>
                </a:schemeClr>
              </a:solidFill>
              <a:ln>
                <a:solidFill>
                  <a:schemeClr val="bg1"/>
                </a:solidFill>
              </a:ln>
              <a:effectLst/>
              <a:scene3d>
                <a:camera prst="orthographicFront"/>
                <a:lightRig rig="threePt" dir="t">
                  <a:rot lat="0" lon="0" rev="1200000"/>
                </a:lightRig>
              </a:scene3d>
              <a:sp3d/>
            </c:spPr>
          </c:dPt>
          <c:dPt>
            <c:idx val="1"/>
            <c:bubble3D val="0"/>
            <c:spPr>
              <a:solidFill>
                <a:schemeClr val="accent2"/>
              </a:solidFill>
              <a:ln>
                <a:solidFill>
                  <a:schemeClr val="bg1"/>
                </a:solidFill>
              </a:ln>
              <a:effectLst/>
              <a:scene3d>
                <a:camera prst="orthographicFront"/>
                <a:lightRig rig="threePt" dir="t">
                  <a:rot lat="0" lon="0" rev="1200000"/>
                </a:lightRig>
              </a:scene3d>
              <a:sp3d/>
            </c:spPr>
          </c:dPt>
          <c:dPt>
            <c:idx val="2"/>
            <c:bubble3D val="0"/>
            <c:spPr>
              <a:solidFill>
                <a:schemeClr val="accent4"/>
              </a:solidFill>
              <a:ln>
                <a:solidFill>
                  <a:schemeClr val="bg1"/>
                </a:solidFill>
              </a:ln>
              <a:effectLst/>
              <a:scene3d>
                <a:camera prst="orthographicFront"/>
                <a:lightRig rig="threePt" dir="t">
                  <a:rot lat="0" lon="0" rev="1200000"/>
                </a:lightRig>
              </a:scene3d>
              <a:sp3d/>
            </c:spPr>
          </c:dPt>
          <c:dPt>
            <c:idx val="3"/>
            <c:bubble3D val="0"/>
            <c:spPr>
              <a:solidFill>
                <a:schemeClr val="accent5"/>
              </a:solidFill>
              <a:ln>
                <a:solidFill>
                  <a:schemeClr val="bg1"/>
                </a:solidFill>
              </a:ln>
              <a:effectLst/>
              <a:scene3d>
                <a:camera prst="orthographicFront"/>
                <a:lightRig rig="threePt" dir="t">
                  <a:rot lat="0" lon="0" rev="1200000"/>
                </a:lightRig>
              </a:scene3d>
              <a:sp3d/>
            </c:spPr>
          </c:dPt>
          <c:dPt>
            <c:idx val="4"/>
            <c:bubble3D val="0"/>
            <c:spPr>
              <a:solidFill>
                <a:schemeClr val="accent1"/>
              </a:solidFill>
              <a:ln>
                <a:solidFill>
                  <a:schemeClr val="bg1"/>
                </a:solidFill>
              </a:ln>
              <a:effectLst/>
              <a:scene3d>
                <a:camera prst="orthographicFront"/>
                <a:lightRig rig="threePt" dir="t">
                  <a:rot lat="0" lon="0" rev="1200000"/>
                </a:lightRig>
              </a:scene3d>
              <a:sp3d/>
            </c:spPr>
          </c:dPt>
          <c:dPt>
            <c:idx val="5"/>
            <c:bubble3D val="0"/>
            <c:spPr>
              <a:solidFill>
                <a:srgbClr val="96BED6"/>
              </a:solidFill>
              <a:ln>
                <a:solidFill>
                  <a:schemeClr val="bg1"/>
                </a:solidFill>
              </a:ln>
              <a:effectLst/>
              <a:scene3d>
                <a:camera prst="orthographicFront"/>
                <a:lightRig rig="threePt" dir="t">
                  <a:rot lat="0" lon="0" rev="1200000"/>
                </a:lightRig>
              </a:scene3d>
              <a:sp3d/>
            </c:spPr>
          </c:dPt>
          <c:dPt>
            <c:idx val="6"/>
            <c:bubble3D val="0"/>
            <c:spPr>
              <a:solidFill>
                <a:schemeClr val="tx2"/>
              </a:solidFill>
              <a:ln>
                <a:solidFill>
                  <a:schemeClr val="bg1"/>
                </a:solidFill>
              </a:ln>
              <a:effectLst/>
              <a:scene3d>
                <a:camera prst="orthographicFront"/>
                <a:lightRig rig="threePt" dir="t">
                  <a:rot lat="0" lon="0" rev="1200000"/>
                </a:lightRig>
              </a:scene3d>
              <a:sp3d/>
            </c:spPr>
          </c:dPt>
          <c:dLbls>
            <c:dLbl>
              <c:idx val="0"/>
              <c:layout>
                <c:manualLayout>
                  <c:x val="-9.4312904514386703E-2"/>
                  <c:y val="-8.5863039285699799E-2"/>
                </c:manualLayout>
              </c:layout>
              <c:showLegendKey val="0"/>
              <c:showVal val="0"/>
              <c:showCatName val="0"/>
              <c:showSerName val="0"/>
              <c:showPercent val="1"/>
              <c:showBubbleSize val="0"/>
              <c:extLst>
                <c:ext xmlns:c15="http://schemas.microsoft.com/office/drawing/2012/chart" uri="{CE6537A1-D6FC-4f65-9D91-7224C49458BB}"/>
              </c:extLst>
            </c:dLbl>
            <c:dLbl>
              <c:idx val="3"/>
              <c:layout>
                <c:manualLayout>
                  <c:x val="4.8882676430152101E-2"/>
                  <c:y val="9.6774185866920701E-2"/>
                </c:manualLayout>
              </c:layout>
              <c:showLegendKey val="0"/>
              <c:showVal val="0"/>
              <c:showCatName val="0"/>
              <c:showSerName val="0"/>
              <c:showPercent val="1"/>
              <c:showBubbleSize val="0"/>
              <c:extLst>
                <c:ext xmlns:c15="http://schemas.microsoft.com/office/drawing/2012/chart" uri="{CE6537A1-D6FC-4f65-9D91-7224C49458BB}"/>
              </c:extLst>
            </c:dLbl>
            <c:dLbl>
              <c:idx val="4"/>
              <c:layout>
                <c:manualLayout>
                  <c:x val="1.7917123104709901E-2"/>
                  <c:y val="3.6290319700095303E-2"/>
                </c:manualLayout>
              </c:layou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600" b="1">
                    <a:solidFill>
                      <a:schemeClr val="bg1"/>
                    </a:solidFill>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Sheet1!$A$2:$A$6</c:f>
              <c:strCache>
                <c:ptCount val="5"/>
                <c:pt idx="0">
                  <c:v>Category </c:v>
                </c:pt>
                <c:pt idx="1">
                  <c:v>Category </c:v>
                </c:pt>
                <c:pt idx="2">
                  <c:v>Category </c:v>
                </c:pt>
                <c:pt idx="3">
                  <c:v>Category </c:v>
                </c:pt>
                <c:pt idx="4">
                  <c:v>Category </c:v>
                </c:pt>
              </c:strCache>
            </c:strRef>
          </c:cat>
          <c:val>
            <c:numRef>
              <c:f>Sheet1!$B$2:$B$6</c:f>
              <c:numCache>
                <c:formatCode>General</c:formatCode>
                <c:ptCount val="5"/>
                <c:pt idx="0">
                  <c:v>130</c:v>
                </c:pt>
                <c:pt idx="1">
                  <c:v>24</c:v>
                </c:pt>
                <c:pt idx="2">
                  <c:v>19</c:v>
                </c:pt>
                <c:pt idx="3">
                  <c:v>15</c:v>
                </c:pt>
                <c:pt idx="4">
                  <c:v>11</c:v>
                </c:pt>
              </c:numCache>
            </c:numRef>
          </c:val>
        </c:ser>
        <c:dLbls>
          <c:showLegendKey val="0"/>
          <c:showVal val="0"/>
          <c:showCatName val="0"/>
          <c:showSerName val="0"/>
          <c:showPercent val="0"/>
          <c:showBubbleSize val="0"/>
          <c:showLeaderLines val="0"/>
        </c:dLbls>
        <c:firstSliceAng val="0"/>
      </c:pieChart>
    </c:plotArea>
    <c:legend>
      <c:legendPos val="r"/>
      <c:layout>
        <c:manualLayout>
          <c:xMode val="edge"/>
          <c:yMode val="edge"/>
          <c:x val="0.58306473945658799"/>
          <c:y val="0.13725611982474001"/>
          <c:w val="0.21307593903703201"/>
          <c:h val="0.49111276035052098"/>
        </c:manualLayout>
      </c:layout>
      <c:overlay val="0"/>
      <c:txPr>
        <a:bodyPr/>
        <a:lstStyle/>
        <a:p>
          <a:pPr>
            <a:defRPr sz="1400" b="0">
              <a:solidFill>
                <a:srgbClr val="4D4D4D"/>
              </a:solidFill>
              <a:latin typeface="+mj-lt"/>
            </a:defRPr>
          </a:pPr>
          <a:endParaRPr lang="en-US"/>
        </a:p>
      </c:txPr>
    </c:legend>
    <c:plotVisOnly val="1"/>
    <c:dispBlanksAs val="zero"/>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9.1407814219300998E-2"/>
          <c:y val="0"/>
          <c:w val="0.482726423902895"/>
          <c:h val="0.78175403225806495"/>
        </c:manualLayout>
      </c:layout>
      <c:doughnutChart>
        <c:varyColors val="1"/>
        <c:ser>
          <c:idx val="0"/>
          <c:order val="0"/>
          <c:tx>
            <c:strRef>
              <c:f>Sheet1!$B$1</c:f>
              <c:strCache>
                <c:ptCount val="1"/>
                <c:pt idx="0">
                  <c:v>Design Projects by Type</c:v>
                </c:pt>
              </c:strCache>
            </c:strRef>
          </c:tx>
          <c:spPr>
            <a:solidFill>
              <a:srgbClr val="F15A29"/>
            </a:solidFill>
            <a:ln>
              <a:solidFill>
                <a:schemeClr val="bg1"/>
              </a:solidFill>
            </a:ln>
            <a:effectLst/>
            <a:scene3d>
              <a:camera prst="orthographicFront"/>
              <a:lightRig rig="threePt" dir="t">
                <a:rot lat="0" lon="0" rev="1200000"/>
              </a:lightRig>
            </a:scene3d>
            <a:sp3d/>
          </c:spPr>
          <c:dPt>
            <c:idx val="0"/>
            <c:bubble3D val="0"/>
            <c:spPr>
              <a:solidFill>
                <a:schemeClr val="accent2">
                  <a:lumMod val="50000"/>
                </a:schemeClr>
              </a:solidFill>
              <a:ln>
                <a:solidFill>
                  <a:schemeClr val="bg1"/>
                </a:solidFill>
              </a:ln>
              <a:effectLst/>
              <a:scene3d>
                <a:camera prst="orthographicFront"/>
                <a:lightRig rig="threePt" dir="t">
                  <a:rot lat="0" lon="0" rev="1200000"/>
                </a:lightRig>
              </a:scene3d>
              <a:sp3d/>
            </c:spPr>
          </c:dPt>
          <c:dPt>
            <c:idx val="1"/>
            <c:bubble3D val="0"/>
            <c:spPr>
              <a:solidFill>
                <a:schemeClr val="accent2"/>
              </a:solidFill>
              <a:ln>
                <a:solidFill>
                  <a:schemeClr val="bg1"/>
                </a:solidFill>
              </a:ln>
              <a:effectLst/>
              <a:scene3d>
                <a:camera prst="orthographicFront"/>
                <a:lightRig rig="threePt" dir="t">
                  <a:rot lat="0" lon="0" rev="1200000"/>
                </a:lightRig>
              </a:scene3d>
              <a:sp3d/>
            </c:spPr>
          </c:dPt>
          <c:dPt>
            <c:idx val="2"/>
            <c:bubble3D val="0"/>
            <c:spPr>
              <a:solidFill>
                <a:schemeClr val="accent4"/>
              </a:solidFill>
              <a:ln>
                <a:solidFill>
                  <a:schemeClr val="bg1"/>
                </a:solidFill>
              </a:ln>
              <a:effectLst/>
              <a:scene3d>
                <a:camera prst="orthographicFront"/>
                <a:lightRig rig="threePt" dir="t">
                  <a:rot lat="0" lon="0" rev="1200000"/>
                </a:lightRig>
              </a:scene3d>
              <a:sp3d/>
            </c:spPr>
          </c:dPt>
          <c:dPt>
            <c:idx val="3"/>
            <c:bubble3D val="0"/>
            <c:spPr>
              <a:solidFill>
                <a:schemeClr val="accent5"/>
              </a:solidFill>
              <a:ln>
                <a:solidFill>
                  <a:schemeClr val="bg1"/>
                </a:solidFill>
              </a:ln>
              <a:effectLst/>
              <a:scene3d>
                <a:camera prst="orthographicFront"/>
                <a:lightRig rig="threePt" dir="t">
                  <a:rot lat="0" lon="0" rev="1200000"/>
                </a:lightRig>
              </a:scene3d>
              <a:sp3d/>
            </c:spPr>
          </c:dPt>
          <c:dPt>
            <c:idx val="4"/>
            <c:bubble3D val="0"/>
            <c:spPr>
              <a:solidFill>
                <a:schemeClr val="accent1"/>
              </a:solidFill>
              <a:ln>
                <a:solidFill>
                  <a:schemeClr val="bg1"/>
                </a:solidFill>
              </a:ln>
              <a:effectLst/>
              <a:scene3d>
                <a:camera prst="orthographicFront"/>
                <a:lightRig rig="threePt" dir="t">
                  <a:rot lat="0" lon="0" rev="1200000"/>
                </a:lightRig>
              </a:scene3d>
              <a:sp3d/>
            </c:spPr>
          </c:dPt>
          <c:dPt>
            <c:idx val="5"/>
            <c:bubble3D val="0"/>
            <c:spPr>
              <a:solidFill>
                <a:srgbClr val="96BED6"/>
              </a:solidFill>
              <a:ln>
                <a:solidFill>
                  <a:schemeClr val="bg1"/>
                </a:solidFill>
              </a:ln>
              <a:effectLst/>
              <a:scene3d>
                <a:camera prst="orthographicFront"/>
                <a:lightRig rig="threePt" dir="t">
                  <a:rot lat="0" lon="0" rev="1200000"/>
                </a:lightRig>
              </a:scene3d>
              <a:sp3d/>
            </c:spPr>
          </c:dPt>
          <c:dPt>
            <c:idx val="6"/>
            <c:bubble3D val="0"/>
            <c:spPr>
              <a:solidFill>
                <a:schemeClr val="tx2"/>
              </a:solidFill>
              <a:ln>
                <a:solidFill>
                  <a:schemeClr val="bg1"/>
                </a:solidFill>
              </a:ln>
              <a:effectLst/>
              <a:scene3d>
                <a:camera prst="orthographicFront"/>
                <a:lightRig rig="threePt" dir="t">
                  <a:rot lat="0" lon="0" rev="1200000"/>
                </a:lightRig>
              </a:scene3d>
              <a:sp3d/>
            </c:spPr>
          </c:dPt>
          <c:dLbls>
            <c:dLbl>
              <c:idx val="4"/>
              <c:layout>
                <c:manualLayout>
                  <c:x val="-2.3131912432514598E-3"/>
                  <c:y val="-2.04283067351166E-2"/>
                </c:manualLayout>
              </c:layou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600" b="1">
                    <a:solidFill>
                      <a:schemeClr val="bg1"/>
                    </a:solidFill>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Sheet1!$A$2:$A$6</c:f>
              <c:strCache>
                <c:ptCount val="5"/>
                <c:pt idx="0">
                  <c:v>Category </c:v>
                </c:pt>
                <c:pt idx="1">
                  <c:v>Category </c:v>
                </c:pt>
                <c:pt idx="2">
                  <c:v>Category </c:v>
                </c:pt>
                <c:pt idx="3">
                  <c:v>Category </c:v>
                </c:pt>
                <c:pt idx="4">
                  <c:v>Category </c:v>
                </c:pt>
              </c:strCache>
            </c:strRef>
          </c:cat>
          <c:val>
            <c:numRef>
              <c:f>Sheet1!$B$2:$B$6</c:f>
              <c:numCache>
                <c:formatCode>General</c:formatCode>
                <c:ptCount val="5"/>
                <c:pt idx="0">
                  <c:v>130</c:v>
                </c:pt>
                <c:pt idx="1">
                  <c:v>24</c:v>
                </c:pt>
                <c:pt idx="2">
                  <c:v>19</c:v>
                </c:pt>
                <c:pt idx="3">
                  <c:v>15</c:v>
                </c:pt>
                <c:pt idx="4">
                  <c:v>11</c:v>
                </c:pt>
              </c:numCache>
            </c:numRef>
          </c:val>
        </c:ser>
        <c:dLbls>
          <c:showLegendKey val="0"/>
          <c:showVal val="0"/>
          <c:showCatName val="0"/>
          <c:showSerName val="0"/>
          <c:showPercent val="0"/>
          <c:showBubbleSize val="0"/>
          <c:showLeaderLines val="0"/>
        </c:dLbls>
        <c:firstSliceAng val="0"/>
        <c:holeSize val="65"/>
      </c:doughnutChart>
    </c:plotArea>
    <c:legend>
      <c:legendPos val="r"/>
      <c:layout>
        <c:manualLayout>
          <c:xMode val="edge"/>
          <c:yMode val="edge"/>
          <c:x val="0.58306473945658799"/>
          <c:y val="0.13725611982474001"/>
          <c:w val="0.21307593903703201"/>
          <c:h val="0.49111276035052098"/>
        </c:manualLayout>
      </c:layout>
      <c:overlay val="0"/>
      <c:txPr>
        <a:bodyPr/>
        <a:lstStyle/>
        <a:p>
          <a:pPr>
            <a:defRPr sz="1400" b="0">
              <a:solidFill>
                <a:srgbClr val="4D4D4D"/>
              </a:solidFill>
              <a:latin typeface="+mj-lt"/>
            </a:defRPr>
          </a:pPr>
          <a:endParaRPr lang="en-US"/>
        </a:p>
      </c:txPr>
    </c:legend>
    <c:plotVisOnly val="1"/>
    <c:dispBlanksAs val="zero"/>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0.05651</cdr:x>
      <cdr:y>0.08375</cdr:y>
    </cdr:from>
    <cdr:to>
      <cdr:x>0.21098</cdr:x>
      <cdr:y>0.21878</cdr:y>
    </cdr:to>
    <cdr:sp macro="" textlink="">
      <cdr:nvSpPr>
        <cdr:cNvPr id="2" name="TextBox 1"/>
        <cdr:cNvSpPr txBox="1"/>
      </cdr:nvSpPr>
      <cdr:spPr>
        <a:xfrm xmlns:a="http://schemas.openxmlformats.org/drawingml/2006/main">
          <a:off x="469496" y="303000"/>
          <a:ext cx="1283403" cy="48851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smtClean="0">
              <a:solidFill>
                <a:srgbClr val="409633"/>
              </a:solidFill>
            </a:rPr>
            <a:t>SERIES A</a:t>
          </a:r>
          <a:endParaRPr lang="en-US" sz="1600" b="1" dirty="0">
            <a:solidFill>
              <a:srgbClr val="409633"/>
            </a:solidFill>
          </a:endParaRPr>
        </a:p>
      </cdr:txBody>
    </cdr:sp>
  </cdr:relSizeAnchor>
  <cdr:relSizeAnchor xmlns:cdr="http://schemas.openxmlformats.org/drawingml/2006/chartDrawing">
    <cdr:from>
      <cdr:x>0.05722</cdr:x>
      <cdr:y>0.47362</cdr:y>
    </cdr:from>
    <cdr:to>
      <cdr:x>0.21169</cdr:x>
      <cdr:y>0.60865</cdr:y>
    </cdr:to>
    <cdr:sp macro="" textlink="">
      <cdr:nvSpPr>
        <cdr:cNvPr id="3" name="TextBox 1"/>
        <cdr:cNvSpPr txBox="1"/>
      </cdr:nvSpPr>
      <cdr:spPr>
        <a:xfrm xmlns:a="http://schemas.openxmlformats.org/drawingml/2006/main">
          <a:off x="475418" y="1542126"/>
          <a:ext cx="1283393" cy="43965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smtClean="0">
              <a:solidFill>
                <a:schemeClr val="accent2"/>
              </a:solidFill>
            </a:rPr>
            <a:t>SERIES B</a:t>
          </a:r>
          <a:endParaRPr lang="en-US" sz="1600" b="1" dirty="0">
            <a:solidFill>
              <a:schemeClr val="accent2"/>
            </a:solidFill>
          </a:endParaRPr>
        </a:p>
      </cdr:txBody>
    </cdr:sp>
  </cdr:relSizeAnchor>
  <cdr:relSizeAnchor xmlns:cdr="http://schemas.openxmlformats.org/drawingml/2006/chartDrawing">
    <cdr:from>
      <cdr:x>0.05722</cdr:x>
      <cdr:y>0.73523</cdr:y>
    </cdr:from>
    <cdr:to>
      <cdr:x>0.21169</cdr:x>
      <cdr:y>0.87026</cdr:y>
    </cdr:to>
    <cdr:sp macro="" textlink="">
      <cdr:nvSpPr>
        <cdr:cNvPr id="4" name="TextBox 1"/>
        <cdr:cNvSpPr txBox="1"/>
      </cdr:nvSpPr>
      <cdr:spPr>
        <a:xfrm xmlns:a="http://schemas.openxmlformats.org/drawingml/2006/main">
          <a:off x="475418" y="2393928"/>
          <a:ext cx="1283393" cy="43965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smtClean="0">
              <a:solidFill>
                <a:schemeClr val="accent1"/>
              </a:solidFill>
            </a:rPr>
            <a:t>SERIES C</a:t>
          </a:r>
          <a:endParaRPr lang="en-US" sz="1600" b="1" dirty="0">
            <a:solidFill>
              <a:schemeClr val="accent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06/26/2017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06/26/2017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124895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138641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8025" y="696913"/>
            <a:ext cx="55689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t>20</a:t>
            </a:fld>
            <a:endParaRPr lang="en-US" dirty="0"/>
          </a:p>
        </p:txBody>
      </p:sp>
    </p:spTree>
    <p:extLst>
      <p:ext uri="{BB962C8B-B14F-4D97-AF65-F5344CB8AC3E}">
        <p14:creationId xmlns:p14="http://schemas.microsoft.com/office/powerpoint/2010/main" val="3005092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GROUP NAME HERE</a:t>
            </a:r>
            <a:endParaRPr lang="en-US" dirty="0"/>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smtClean="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smtClean="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smtClean="0"/>
              <a:t>DATE HERE</a:t>
            </a:r>
            <a:endParaRPr lang="en-US" dirty="0" smtClean="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smtClean="0"/>
              <a:t>Click to edit Master title style</a:t>
            </a:r>
            <a:endParaRPr lang="en-US" dirty="0"/>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_Subtitle and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smtClean="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4314149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smtClean="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smtClean="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763624" cy="215444"/>
          </a:xfrm>
          <a:prstGeom prst="rect">
            <a:avLst/>
          </a:prstGeom>
          <a:noFill/>
        </p:spPr>
        <p:txBody>
          <a:bodyPr wrap="none" rtlCol="0">
            <a:spAutoFit/>
          </a:bodyPr>
          <a:lstStyle/>
          <a:p>
            <a:r>
              <a:rPr lang="en-US" sz="800" smtClean="0">
                <a:solidFill>
                  <a:schemeClr val="tx1">
                    <a:lumMod val="50000"/>
                    <a:lumOff val="50000"/>
                  </a:schemeClr>
                </a:solidFill>
              </a:rPr>
              <a:t>CONFIDENTIALITY LABEL HERE</a:t>
            </a:r>
            <a:endParaRPr lang="en-US" sz="800" dirty="0" smtClean="0">
              <a:solidFill>
                <a:schemeClr val="tx1">
                  <a:lumMod val="50000"/>
                  <a:lumOff val="50000"/>
                </a:schemeClr>
              </a:solidFill>
            </a:endParaRP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0" r:id="rId6"/>
    <p:sldLayoutId id="2147483798" r:id="rId7"/>
    <p:sldLayoutId id="2147483791" r:id="rId8"/>
    <p:sldLayoutId id="2147483792" r:id="rId9"/>
    <p:sldLayoutId id="2147483793" r:id="rId10"/>
    <p:sldLayoutId id="2147483794" r:id="rId11"/>
    <p:sldLayoutId id="2147483795" r:id="rId12"/>
    <p:sldLayoutId id="2147483772" r:id="rId13"/>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hyperlink" Target="http://documentcentral.fmr.com/dc/et/etg/ctg/hrca/acl/comm/docstore/infosec/QRC.pdf"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p:txBody>
          <a:bodyPr/>
          <a:lstStyle/>
          <a:p>
            <a:endParaRPr lang="en-US"/>
          </a:p>
        </p:txBody>
      </p:sp>
      <p:sp>
        <p:nvSpPr>
          <p:cNvPr id="42" name="Subtitle 41"/>
          <p:cNvSpPr>
            <a:spLocks noGrp="1"/>
          </p:cNvSpPr>
          <p:nvPr>
            <p:ph type="subTitle" idx="1"/>
          </p:nvPr>
        </p:nvSpPr>
        <p:spPr/>
        <p:txBody>
          <a:bodyPr/>
          <a:lstStyle/>
          <a:p>
            <a:endParaRPr lang="en-US"/>
          </a:p>
        </p:txBody>
      </p:sp>
      <p:sp>
        <p:nvSpPr>
          <p:cNvPr id="43" name="Text Placeholder 42"/>
          <p:cNvSpPr>
            <a:spLocks noGrp="1"/>
          </p:cNvSpPr>
          <p:nvPr>
            <p:ph type="body" sz="quarter" idx="10"/>
          </p:nvPr>
        </p:nvSpPr>
        <p:spPr/>
        <p:txBody>
          <a:bodyPr/>
          <a:lstStyle/>
          <a:p>
            <a:endParaRPr lang="en-US"/>
          </a:p>
        </p:txBody>
      </p:sp>
      <p:sp>
        <p:nvSpPr>
          <p:cNvPr id="44" name="Text Placeholder 43"/>
          <p:cNvSpPr>
            <a:spLocks noGrp="1"/>
          </p:cNvSpPr>
          <p:nvPr>
            <p:ph type="body" sz="quarter" idx="11"/>
          </p:nvPr>
        </p:nvSpPr>
        <p:spPr/>
        <p:txBody>
          <a:bodyPr/>
          <a:lstStyle/>
          <a:p>
            <a:endParaRPr lang="en-US"/>
          </a:p>
        </p:txBody>
      </p:sp>
      <p:sp>
        <p:nvSpPr>
          <p:cNvPr id="45" name="Text Placeholder 44"/>
          <p:cNvSpPr>
            <a:spLocks noGrp="1"/>
          </p:cNvSpPr>
          <p:nvPr>
            <p:ph type="body" sz="quarter" idx="12"/>
          </p:nvPr>
        </p:nvSpPr>
        <p:spPr/>
        <p:txBody>
          <a:bodyPr/>
          <a:lstStyle/>
          <a:p>
            <a:endParaRPr lang="en-US"/>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Agenda Slide</a:t>
            </a:r>
            <a:endParaRPr lang="en-US" dirty="0"/>
          </a:p>
        </p:txBody>
      </p:sp>
      <p:sp>
        <p:nvSpPr>
          <p:cNvPr id="2" name="Slide Number Placeholder 1"/>
          <p:cNvSpPr>
            <a:spLocks noGrp="1"/>
          </p:cNvSpPr>
          <p:nvPr>
            <p:ph type="sldNum" sz="quarter" idx="14"/>
          </p:nvPr>
        </p:nvSpPr>
        <p:spPr/>
        <p:txBody>
          <a:bodyPr/>
          <a:lstStyle/>
          <a:p>
            <a:fld id="{E6474CC2-1230-4213-AD1A-4B2FEEABA7A1}" type="slidenum">
              <a:rPr lang="en-US" smtClean="0"/>
              <a:pPr/>
              <a:t>10</a:t>
            </a:fld>
            <a:endParaRPr lang="en-US" dirty="0"/>
          </a:p>
        </p:txBody>
      </p:sp>
      <p:cxnSp>
        <p:nvCxnSpPr>
          <p:cNvPr id="12" name="Straight Connector 11"/>
          <p:cNvCxnSpPr/>
          <p:nvPr/>
        </p:nvCxnSpPr>
        <p:spPr>
          <a:xfrm>
            <a:off x="388280" y="1518327"/>
            <a:ext cx="765937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88280" y="2109499"/>
            <a:ext cx="765937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88280" y="2700671"/>
            <a:ext cx="765937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88280" y="3291840"/>
            <a:ext cx="765937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sp>
        <p:nvSpPr>
          <p:cNvPr id="20" name="Content Placeholder 2"/>
          <p:cNvSpPr txBox="1">
            <a:spLocks/>
          </p:cNvSpPr>
          <p:nvPr/>
        </p:nvSpPr>
        <p:spPr>
          <a:xfrm>
            <a:off x="295570" y="1022686"/>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smtClean="0"/>
              <a:t>Topic Arial 20pt bold</a:t>
            </a:r>
            <a:r>
              <a:rPr lang="en-US" dirty="0"/>
              <a:t>			</a:t>
            </a:r>
            <a:r>
              <a:rPr lang="en-US" dirty="0" smtClean="0">
                <a:solidFill>
                  <a:srgbClr val="409633"/>
                </a:solidFill>
              </a:rPr>
              <a:t>Speaker</a:t>
            </a:r>
            <a:endParaRPr lang="en-US" b="1" dirty="0" smtClean="0">
              <a:solidFill>
                <a:srgbClr val="409633"/>
              </a:solidFill>
            </a:endParaRPr>
          </a:p>
        </p:txBody>
      </p:sp>
      <p:sp>
        <p:nvSpPr>
          <p:cNvPr id="13" name="Content Placeholder 2"/>
          <p:cNvSpPr txBox="1">
            <a:spLocks/>
          </p:cNvSpPr>
          <p:nvPr/>
        </p:nvSpPr>
        <p:spPr>
          <a:xfrm>
            <a:off x="295570" y="1613858"/>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smtClean="0"/>
              <a:t>Topic Arial 20pt bold</a:t>
            </a:r>
            <a:r>
              <a:rPr lang="en-US" dirty="0"/>
              <a:t>			</a:t>
            </a:r>
            <a:r>
              <a:rPr lang="en-US" dirty="0" smtClean="0">
                <a:solidFill>
                  <a:srgbClr val="409633"/>
                </a:solidFill>
              </a:rPr>
              <a:t>Speaker</a:t>
            </a:r>
            <a:endParaRPr lang="en-US" b="1" dirty="0" smtClean="0">
              <a:solidFill>
                <a:srgbClr val="409633"/>
              </a:solidFill>
            </a:endParaRPr>
          </a:p>
        </p:txBody>
      </p:sp>
      <p:sp>
        <p:nvSpPr>
          <p:cNvPr id="15" name="Content Placeholder 2"/>
          <p:cNvSpPr txBox="1">
            <a:spLocks/>
          </p:cNvSpPr>
          <p:nvPr/>
        </p:nvSpPr>
        <p:spPr>
          <a:xfrm>
            <a:off x="295570" y="2205030"/>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smtClean="0"/>
              <a:t>Topic Arial 20pt bold</a:t>
            </a:r>
            <a:r>
              <a:rPr lang="en-US" dirty="0"/>
              <a:t>			</a:t>
            </a:r>
            <a:r>
              <a:rPr lang="en-US" dirty="0" smtClean="0">
                <a:solidFill>
                  <a:srgbClr val="409633"/>
                </a:solidFill>
              </a:rPr>
              <a:t>Speaker</a:t>
            </a:r>
            <a:endParaRPr lang="en-US" b="1" dirty="0">
              <a:solidFill>
                <a:srgbClr val="409633"/>
              </a:solidFill>
            </a:endParaRPr>
          </a:p>
        </p:txBody>
      </p:sp>
      <p:sp>
        <p:nvSpPr>
          <p:cNvPr id="16" name="Content Placeholder 2"/>
          <p:cNvSpPr txBox="1">
            <a:spLocks/>
          </p:cNvSpPr>
          <p:nvPr/>
        </p:nvSpPr>
        <p:spPr>
          <a:xfrm>
            <a:off x="295570" y="279620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smtClean="0"/>
              <a:t>Topic Arial 20pt bold</a:t>
            </a:r>
            <a:r>
              <a:rPr lang="en-US" dirty="0"/>
              <a:t>			</a:t>
            </a:r>
            <a:r>
              <a:rPr lang="en-US" dirty="0" smtClean="0">
                <a:solidFill>
                  <a:srgbClr val="409633"/>
                </a:solidFill>
              </a:rPr>
              <a:t>Speaker</a:t>
            </a:r>
            <a:endParaRPr lang="en-US" b="1" dirty="0">
              <a:solidFill>
                <a:srgbClr val="409633"/>
              </a:solidFill>
            </a:endParaRPr>
          </a:p>
        </p:txBody>
      </p:sp>
    </p:spTree>
    <p:extLst>
      <p:ext uri="{BB962C8B-B14F-4D97-AF65-F5344CB8AC3E}">
        <p14:creationId xmlns:p14="http://schemas.microsoft.com/office/powerpoint/2010/main" val="591624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smtClean="0"/>
              <a:t>Title text is 24pt Arial bold</a:t>
            </a:r>
            <a:r>
              <a:rPr lang="en-US" dirty="0" smtClean="0"/>
              <a:t/>
            </a:r>
            <a:br>
              <a:rPr lang="en-US" dirty="0" smtClean="0"/>
            </a:br>
            <a:r>
              <a:rPr lang="en-US" sz="2000" b="0" dirty="0" smtClean="0">
                <a:solidFill>
                  <a:srgbClr val="409633"/>
                </a:solidFill>
              </a:rPr>
              <a:t>Subtitle text is 20pt Arial</a:t>
            </a:r>
            <a:endParaRPr lang="en-US" sz="2000" b="0" dirty="0">
              <a:solidFill>
                <a:srgbClr val="409633"/>
              </a:solidFill>
            </a:endParaRPr>
          </a:p>
        </p:txBody>
      </p:sp>
      <p:sp>
        <p:nvSpPr>
          <p:cNvPr id="3" name="Content Placeholder 2"/>
          <p:cNvSpPr>
            <a:spLocks noGrp="1"/>
          </p:cNvSpPr>
          <p:nvPr>
            <p:ph idx="4294967295"/>
          </p:nvPr>
        </p:nvSpPr>
        <p:spPr>
          <a:xfrm>
            <a:off x="295456" y="1189038"/>
            <a:ext cx="8523288" cy="1550987"/>
          </a:xfrm>
        </p:spPr>
        <p:txBody>
          <a:bodyPr>
            <a:spAutoFit/>
          </a:bodyPr>
          <a:lstStyle/>
          <a:p>
            <a:r>
              <a:rPr lang="en-US" sz="1800" dirty="0" smtClean="0"/>
              <a:t>First line is Arial 18pt</a:t>
            </a:r>
          </a:p>
          <a:p>
            <a:pPr lvl="1"/>
            <a:r>
              <a:rPr lang="en-US" dirty="0" smtClean="0"/>
              <a:t>Second line is Arial 16pt</a:t>
            </a:r>
          </a:p>
          <a:p>
            <a:pPr lvl="2"/>
            <a:r>
              <a:rPr lang="en-US" dirty="0" smtClean="0"/>
              <a:t>Third line is Arial 14pt</a:t>
            </a:r>
          </a:p>
          <a:p>
            <a:pPr lvl="3"/>
            <a:r>
              <a:rPr lang="en-US" dirty="0" smtClean="0"/>
              <a:t>Fourth line is Arial 12pt</a:t>
            </a:r>
          </a:p>
          <a:p>
            <a:pPr lvl="3"/>
            <a:endParaRPr lang="en-US" sz="1100" dirty="0" smtClean="0"/>
          </a:p>
          <a:p>
            <a:pPr lvl="3"/>
            <a:endParaRPr lang="en-US" sz="1100" dirty="0"/>
          </a:p>
        </p:txBody>
      </p:sp>
      <p:sp>
        <p:nvSpPr>
          <p:cNvPr id="6" name="TextBox 5"/>
          <p:cNvSpPr txBox="1"/>
          <p:nvPr/>
        </p:nvSpPr>
        <p:spPr>
          <a:xfrm>
            <a:off x="330200" y="5512741"/>
            <a:ext cx="914400" cy="1016000"/>
          </a:xfrm>
          <a:prstGeom prst="rect">
            <a:avLst/>
          </a:prstGeom>
          <a:noFill/>
        </p:spPr>
        <p:txBody>
          <a:bodyPr wrap="none" rtlCol="0">
            <a:noAutofit/>
          </a:bodyPr>
          <a:lstStyle/>
          <a:p>
            <a:endParaRPr lang="en-US" sz="1400" dirty="0" smtClean="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spTree>
    <p:extLst>
      <p:ext uri="{BB962C8B-B14F-4D97-AF65-F5344CB8AC3E}">
        <p14:creationId xmlns:p14="http://schemas.microsoft.com/office/powerpoint/2010/main" val="3770622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 </a:t>
            </a:r>
            <a:r>
              <a:rPr lang="en-US" dirty="0"/>
              <a:t>Categories</a:t>
            </a:r>
          </a:p>
        </p:txBody>
      </p:sp>
      <p:sp>
        <p:nvSpPr>
          <p:cNvPr id="6" name="Content Placeholder 5"/>
          <p:cNvSpPr>
            <a:spLocks noGrp="1"/>
          </p:cNvSpPr>
          <p:nvPr>
            <p:ph idx="1"/>
          </p:nvPr>
        </p:nvSpPr>
        <p:spPr/>
        <p:txBody>
          <a:bodyPr/>
          <a:lstStyle/>
          <a:p>
            <a:pPr marL="0" lvl="0" indent="0">
              <a:buNone/>
            </a:pPr>
            <a:r>
              <a:rPr lang="en-US" b="1" dirty="0">
                <a:solidFill>
                  <a:srgbClr val="4D4D4D"/>
                </a:solidFill>
              </a:rPr>
              <a:t>First line is Arial 18pt</a:t>
            </a:r>
          </a:p>
          <a:p>
            <a:pPr marL="165100" lvl="1" indent="-165100">
              <a:buFont typeface="Arial" charset="0"/>
              <a:buChar char="•"/>
            </a:pPr>
            <a:r>
              <a:rPr lang="en-US" dirty="0">
                <a:solidFill>
                  <a:srgbClr val="4D4D4D"/>
                </a:solidFill>
              </a:rPr>
              <a:t>Second line is Arial 16pt</a:t>
            </a:r>
          </a:p>
          <a:p>
            <a:pPr lvl="1"/>
            <a:r>
              <a:rPr lang="en-US" sz="1400" dirty="0">
                <a:solidFill>
                  <a:srgbClr val="000000">
                    <a:lumMod val="75000"/>
                    <a:lumOff val="25000"/>
                  </a:srgbClr>
                </a:solidFill>
              </a:rPr>
              <a:t>Second line is Arial 14pt</a:t>
            </a:r>
          </a:p>
          <a:p>
            <a:endParaRPr lang="en-US" dirty="0"/>
          </a:p>
        </p:txBody>
      </p:sp>
      <p:sp>
        <p:nvSpPr>
          <p:cNvPr id="7" name="Content Placeholder 6"/>
          <p:cNvSpPr>
            <a:spLocks noGrp="1"/>
          </p:cNvSpPr>
          <p:nvPr>
            <p:ph idx="10"/>
          </p:nvPr>
        </p:nvSpPr>
        <p:spPr/>
        <p:txBody>
          <a:bodyPr/>
          <a:lstStyle/>
          <a:p>
            <a:pPr marL="0" lvl="0" indent="0">
              <a:buNone/>
            </a:pPr>
            <a:r>
              <a:rPr lang="en-US" b="1" dirty="0">
                <a:solidFill>
                  <a:srgbClr val="4D4D4D"/>
                </a:solidFill>
              </a:rPr>
              <a:t>First line is Arial 18pt</a:t>
            </a:r>
          </a:p>
          <a:p>
            <a:pPr marL="165100" lvl="1" indent="-165100">
              <a:buFont typeface="Arial" charset="0"/>
              <a:buChar char="•"/>
            </a:pPr>
            <a:r>
              <a:rPr lang="en-US" dirty="0">
                <a:solidFill>
                  <a:srgbClr val="4D4D4D"/>
                </a:solidFill>
              </a:rPr>
              <a:t>Second line is Arial 16pt</a:t>
            </a:r>
          </a:p>
          <a:p>
            <a:pPr lvl="1"/>
            <a:r>
              <a:rPr lang="en-US" sz="1400" dirty="0">
                <a:solidFill>
                  <a:srgbClr val="000000">
                    <a:lumMod val="75000"/>
                    <a:lumOff val="25000"/>
                  </a:srgbClr>
                </a:solidFill>
              </a:rPr>
              <a:t>Second line is Arial 14pt</a:t>
            </a:r>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spTree>
    <p:extLst>
      <p:ext uri="{BB962C8B-B14F-4D97-AF65-F5344CB8AC3E}">
        <p14:creationId xmlns:p14="http://schemas.microsoft.com/office/powerpoint/2010/main" val="43412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spAutoFit/>
          </a:bodyPr>
          <a:lstStyle/>
          <a:p>
            <a:r>
              <a:rPr lang="en-US" b="1" dirty="0" smtClean="0"/>
              <a:t>3 Categories</a:t>
            </a:r>
            <a:endParaRPr lang="en-US" b="1" dirty="0"/>
          </a:p>
        </p:txBody>
      </p:sp>
      <p:sp>
        <p:nvSpPr>
          <p:cNvPr id="6" name="TextBox 5"/>
          <p:cNvSpPr txBox="1"/>
          <p:nvPr/>
        </p:nvSpPr>
        <p:spPr>
          <a:xfrm>
            <a:off x="295570" y="1053511"/>
            <a:ext cx="2651760" cy="923330"/>
          </a:xfrm>
          <a:prstGeom prst="rect">
            <a:avLst/>
          </a:prstGeom>
          <a:noFill/>
        </p:spPr>
        <p:txBody>
          <a:bodyPr wrap="square" rtlCol="0">
            <a:spAutoFit/>
          </a:bodyPr>
          <a:lstStyle/>
          <a:p>
            <a:pPr lvl="0">
              <a:spcBef>
                <a:spcPct val="20000"/>
              </a:spcBef>
            </a:pPr>
            <a:r>
              <a:rPr lang="en-US" b="1" dirty="0">
                <a:solidFill>
                  <a:srgbClr val="4D4D4D"/>
                </a:solidFill>
                <a:latin typeface="Arial" panose="020B0604020202020204" pitchFamily="34" charset="0"/>
                <a:cs typeface="Arial" panose="020B0604020202020204" pitchFamily="34" charset="0"/>
              </a:rPr>
              <a:t>First line is Arial 18pt</a:t>
            </a:r>
          </a:p>
          <a:p>
            <a:pPr marL="165100" lvl="1" indent="-165100">
              <a:spcBef>
                <a:spcPct val="20000"/>
              </a:spcBef>
              <a:buFont typeface="Arial" charset="0"/>
              <a:buChar char="•"/>
            </a:pPr>
            <a:r>
              <a:rPr lang="en-US" sz="1600" dirty="0">
                <a:solidFill>
                  <a:srgbClr val="4D4D4D"/>
                </a:solidFill>
                <a:latin typeface="Arial" panose="020B0604020202020204" pitchFamily="34" charset="0"/>
                <a:cs typeface="Arial" panose="020B0604020202020204" pitchFamily="34" charset="0"/>
              </a:rPr>
              <a:t>Second line is Arial 16pt</a:t>
            </a:r>
          </a:p>
          <a:p>
            <a:pPr lvl="1" indent="-220663">
              <a:spcBef>
                <a:spcPct val="20000"/>
              </a:spcBef>
              <a:buFont typeface="Arial" panose="020B0604020202020204" pitchFamily="34" charset="0"/>
              <a:buChar char="–"/>
            </a:pPr>
            <a:r>
              <a:rPr lang="en-US" sz="1400" dirty="0">
                <a:solidFill>
                  <a:srgbClr val="000000">
                    <a:lumMod val="75000"/>
                    <a:lumOff val="25000"/>
                  </a:srgbClr>
                </a:solidFill>
                <a:latin typeface="Arial" panose="020B0604020202020204" pitchFamily="34" charset="0"/>
                <a:cs typeface="Arial" panose="020B0604020202020204" pitchFamily="34" charset="0"/>
              </a:rPr>
              <a:t>Second line is Arial </a:t>
            </a:r>
            <a:r>
              <a:rPr lang="en-US" sz="1400" dirty="0" smtClean="0">
                <a:solidFill>
                  <a:srgbClr val="000000">
                    <a:lumMod val="75000"/>
                    <a:lumOff val="25000"/>
                  </a:srgbClr>
                </a:solidFill>
                <a:latin typeface="Arial" panose="020B0604020202020204" pitchFamily="34" charset="0"/>
                <a:cs typeface="Arial" panose="020B0604020202020204" pitchFamily="34" charset="0"/>
              </a:rPr>
              <a:t>14pt</a:t>
            </a:r>
            <a:endParaRPr lang="en-US" sz="1400" dirty="0">
              <a:solidFill>
                <a:srgbClr val="000000">
                  <a:lumMod val="75000"/>
                  <a:lumOff val="25000"/>
                </a:srgbClr>
              </a:solidFill>
              <a:latin typeface="Arial" panose="020B0604020202020204" pitchFamily="34" charset="0"/>
              <a:cs typeface="Arial" panose="020B0604020202020204" pitchFamily="34" charset="0"/>
            </a:endParaRPr>
          </a:p>
        </p:txBody>
      </p:sp>
      <p:cxnSp>
        <p:nvCxnSpPr>
          <p:cNvPr id="5" name="Straight Connector 4"/>
          <p:cNvCxnSpPr/>
          <p:nvPr/>
        </p:nvCxnSpPr>
        <p:spPr>
          <a:xfrm>
            <a:off x="2959100" y="1143000"/>
            <a:ext cx="0" cy="3733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1200" y="1143000"/>
            <a:ext cx="0" cy="3733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0" y="1053511"/>
            <a:ext cx="2651760" cy="923330"/>
          </a:xfrm>
          <a:prstGeom prst="rect">
            <a:avLst/>
          </a:prstGeom>
          <a:noFill/>
        </p:spPr>
        <p:txBody>
          <a:bodyPr wrap="square" rtlCol="0">
            <a:spAutoFit/>
          </a:bodyPr>
          <a:lstStyle/>
          <a:p>
            <a:pPr lvl="0">
              <a:spcBef>
                <a:spcPct val="20000"/>
              </a:spcBef>
            </a:pPr>
            <a:r>
              <a:rPr lang="en-US" b="1" dirty="0">
                <a:solidFill>
                  <a:srgbClr val="4D4D4D"/>
                </a:solidFill>
                <a:latin typeface="Arial" panose="020B0604020202020204" pitchFamily="34" charset="0"/>
                <a:cs typeface="Arial" panose="020B0604020202020204" pitchFamily="34" charset="0"/>
              </a:rPr>
              <a:t>First line is Arial 18pt</a:t>
            </a:r>
          </a:p>
          <a:p>
            <a:pPr marL="165100" lvl="1" indent="-165100">
              <a:spcBef>
                <a:spcPct val="20000"/>
              </a:spcBef>
              <a:buFont typeface="Arial" charset="0"/>
              <a:buChar char="•"/>
            </a:pPr>
            <a:r>
              <a:rPr lang="en-US" sz="1600" dirty="0">
                <a:solidFill>
                  <a:srgbClr val="4D4D4D"/>
                </a:solidFill>
                <a:latin typeface="Arial" panose="020B0604020202020204" pitchFamily="34" charset="0"/>
                <a:cs typeface="Arial" panose="020B0604020202020204" pitchFamily="34" charset="0"/>
              </a:rPr>
              <a:t>Second line is Arial 16pt</a:t>
            </a:r>
          </a:p>
          <a:p>
            <a:pPr lvl="1" indent="-220663">
              <a:spcBef>
                <a:spcPct val="20000"/>
              </a:spcBef>
              <a:buFont typeface="Arial" panose="020B0604020202020204" pitchFamily="34" charset="0"/>
              <a:buChar char="–"/>
            </a:pPr>
            <a:r>
              <a:rPr lang="en-US" sz="1400" dirty="0">
                <a:solidFill>
                  <a:srgbClr val="000000">
                    <a:lumMod val="75000"/>
                    <a:lumOff val="25000"/>
                  </a:srgbClr>
                </a:solidFill>
                <a:latin typeface="Arial" panose="020B0604020202020204" pitchFamily="34" charset="0"/>
                <a:cs typeface="Arial" panose="020B0604020202020204" pitchFamily="34" charset="0"/>
              </a:rPr>
              <a:t>Second line is Arial </a:t>
            </a:r>
            <a:r>
              <a:rPr lang="en-US" sz="1400" dirty="0" smtClean="0">
                <a:solidFill>
                  <a:srgbClr val="000000">
                    <a:lumMod val="75000"/>
                    <a:lumOff val="25000"/>
                  </a:srgbClr>
                </a:solidFill>
                <a:latin typeface="Arial" panose="020B0604020202020204" pitchFamily="34" charset="0"/>
                <a:cs typeface="Arial" panose="020B0604020202020204" pitchFamily="34" charset="0"/>
              </a:rPr>
              <a:t>14pt</a:t>
            </a:r>
            <a:endParaRPr lang="en-US" sz="1400" dirty="0">
              <a:solidFill>
                <a:srgbClr val="000000">
                  <a:lumMod val="75000"/>
                  <a:lumOff val="25000"/>
                </a:srgbClr>
              </a:solidFill>
              <a:latin typeface="Arial" panose="020B0604020202020204" pitchFamily="34" charset="0"/>
              <a:cs typeface="Arial" panose="020B0604020202020204" pitchFamily="34" charset="0"/>
            </a:endParaRPr>
          </a:p>
        </p:txBody>
      </p:sp>
      <p:sp>
        <p:nvSpPr>
          <p:cNvPr id="14" name="TextBox 13"/>
          <p:cNvSpPr txBox="1"/>
          <p:nvPr/>
        </p:nvSpPr>
        <p:spPr>
          <a:xfrm>
            <a:off x="5880100" y="1053511"/>
            <a:ext cx="2651760" cy="923330"/>
          </a:xfrm>
          <a:prstGeom prst="rect">
            <a:avLst/>
          </a:prstGeom>
          <a:noFill/>
        </p:spPr>
        <p:txBody>
          <a:bodyPr wrap="square" rtlCol="0">
            <a:spAutoFit/>
          </a:bodyPr>
          <a:lstStyle/>
          <a:p>
            <a:pPr lvl="0">
              <a:spcBef>
                <a:spcPct val="20000"/>
              </a:spcBef>
            </a:pPr>
            <a:r>
              <a:rPr lang="en-US" b="1" dirty="0">
                <a:solidFill>
                  <a:srgbClr val="4D4D4D"/>
                </a:solidFill>
                <a:latin typeface="Arial" panose="020B0604020202020204" pitchFamily="34" charset="0"/>
                <a:cs typeface="Arial" panose="020B0604020202020204" pitchFamily="34" charset="0"/>
              </a:rPr>
              <a:t>First line is Arial 18pt</a:t>
            </a:r>
          </a:p>
          <a:p>
            <a:pPr marL="165100" lvl="1" indent="-165100">
              <a:spcBef>
                <a:spcPct val="20000"/>
              </a:spcBef>
              <a:buFont typeface="Arial" charset="0"/>
              <a:buChar char="•"/>
            </a:pPr>
            <a:r>
              <a:rPr lang="en-US" sz="1600" dirty="0">
                <a:solidFill>
                  <a:srgbClr val="4D4D4D"/>
                </a:solidFill>
                <a:latin typeface="Arial" panose="020B0604020202020204" pitchFamily="34" charset="0"/>
                <a:cs typeface="Arial" panose="020B0604020202020204" pitchFamily="34" charset="0"/>
              </a:rPr>
              <a:t>Second line is Arial 16pt</a:t>
            </a:r>
          </a:p>
          <a:p>
            <a:pPr lvl="1" indent="-220663">
              <a:spcBef>
                <a:spcPct val="20000"/>
              </a:spcBef>
              <a:buFont typeface="Arial" panose="020B0604020202020204" pitchFamily="34" charset="0"/>
              <a:buChar char="–"/>
            </a:pPr>
            <a:r>
              <a:rPr lang="en-US" sz="1400" dirty="0">
                <a:solidFill>
                  <a:srgbClr val="000000">
                    <a:lumMod val="75000"/>
                    <a:lumOff val="25000"/>
                  </a:srgbClr>
                </a:solidFill>
                <a:latin typeface="Arial" panose="020B0604020202020204" pitchFamily="34" charset="0"/>
                <a:cs typeface="Arial" panose="020B0604020202020204" pitchFamily="34" charset="0"/>
              </a:rPr>
              <a:t>Second line is Arial </a:t>
            </a:r>
            <a:r>
              <a:rPr lang="en-US" sz="1400" dirty="0" smtClean="0">
                <a:solidFill>
                  <a:srgbClr val="000000">
                    <a:lumMod val="75000"/>
                    <a:lumOff val="25000"/>
                  </a:srgbClr>
                </a:solidFill>
                <a:latin typeface="Arial" panose="020B0604020202020204" pitchFamily="34" charset="0"/>
                <a:cs typeface="Arial" panose="020B0604020202020204" pitchFamily="34" charset="0"/>
              </a:rPr>
              <a:t>14pt</a:t>
            </a:r>
            <a:endParaRPr lang="en-US" sz="1400" dirty="0">
              <a:solidFill>
                <a:srgbClr val="000000">
                  <a:lumMod val="75000"/>
                  <a:lumOff val="25000"/>
                </a:srgb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2140596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20704" y="1602452"/>
            <a:ext cx="72992" cy="2310121"/>
            <a:chOff x="0" y="0"/>
            <a:chExt cx="9144000" cy="5155044"/>
          </a:xfrm>
        </p:grpSpPr>
        <p:sp>
          <p:nvSpPr>
            <p:cNvPr id="9" name="Rectangle 8"/>
            <p:cNvSpPr/>
            <p:nvPr userDrawn="1"/>
          </p:nvSpPr>
          <p:spPr>
            <a:xfrm>
              <a:off x="0" y="0"/>
              <a:ext cx="9144000" cy="4364184"/>
            </a:xfrm>
            <a:prstGeom prst="rect">
              <a:avLst/>
            </a:prstGeom>
            <a:solidFill>
              <a:srgbClr val="33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4214091"/>
              <a:ext cx="9144000" cy="940953"/>
            </a:xfrm>
            <a:prstGeom prst="rect">
              <a:avLst/>
            </a:prstGeom>
            <a:solidFill>
              <a:srgbClr val="499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grpSp>
      <p:sp>
        <p:nvSpPr>
          <p:cNvPr id="11" name="Title 1"/>
          <p:cNvSpPr txBox="1">
            <a:spLocks/>
          </p:cNvSpPr>
          <p:nvPr/>
        </p:nvSpPr>
        <p:spPr>
          <a:xfrm>
            <a:off x="579120" y="1602452"/>
            <a:ext cx="7946050" cy="95250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ClrTx/>
              <a:buNone/>
              <a:defRPr lang="en-US" sz="3600" b="0" kern="1200">
                <a:solidFill>
                  <a:schemeClr val="tx1">
                    <a:lumMod val="75000"/>
                    <a:lumOff val="25000"/>
                  </a:schemeClr>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000000">
                  <a:lumMod val="75000"/>
                  <a:lumOff val="25000"/>
                </a:srgbClr>
              </a:solidFill>
              <a:effectLst/>
              <a:uLnTx/>
              <a:uFillTx/>
              <a:latin typeface="Arial" panose="020B0604020202020204" pitchFamily="34" charset="0"/>
              <a:ea typeface="+mj-ea"/>
              <a:cs typeface="Arial" panose="020B0604020202020204" pitchFamily="34" charset="0"/>
            </a:endParaRPr>
          </a:p>
        </p:txBody>
      </p:sp>
      <p:sp>
        <p:nvSpPr>
          <p:cNvPr id="12" name="Content Placeholder 3"/>
          <p:cNvSpPr txBox="1">
            <a:spLocks/>
          </p:cNvSpPr>
          <p:nvPr/>
        </p:nvSpPr>
        <p:spPr>
          <a:xfrm>
            <a:off x="6423850" y="3608388"/>
            <a:ext cx="2392362" cy="701675"/>
          </a:xfrm>
          <a:prstGeom prst="rect">
            <a:avLst/>
          </a:prstGeom>
        </p:spPr>
        <p:txBody>
          <a:bodyPr vert="horz" wrap="square" lIns="91440" tIns="45720" rIns="91440" bIns="45720" rtlCol="0" anchor="ctr">
            <a:spAutoFit/>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smtClean="0">
                <a:solidFill>
                  <a:srgbClr val="409633"/>
                </a:solidFill>
              </a:rPr>
              <a:t>- QUOTE SAID BY </a:t>
            </a:r>
          </a:p>
          <a:p>
            <a:pPr marL="0" indent="0" algn="r">
              <a:buFont typeface="Arial" panose="020B0604020202020204" pitchFamily="34" charset="0"/>
              <a:buNone/>
            </a:pPr>
            <a:endParaRPr lang="en-US">
              <a:solidFill>
                <a:srgbClr val="409633"/>
              </a:solidFill>
            </a:endParaRPr>
          </a:p>
        </p:txBody>
      </p:sp>
      <p:sp>
        <p:nvSpPr>
          <p:cNvPr id="4" name="Title 3"/>
          <p:cNvSpPr>
            <a:spLocks noGrp="1"/>
          </p:cNvSpPr>
          <p:nvPr>
            <p:ph type="title"/>
          </p:nvPr>
        </p:nvSpPr>
        <p:spPr>
          <a:xfrm>
            <a:off x="579120" y="1602452"/>
            <a:ext cx="7946050" cy="1754326"/>
          </a:xfrm>
        </p:spPr>
        <p:txBody>
          <a:bodyPr/>
          <a:lstStyle/>
          <a:p>
            <a:pPr lvl="0"/>
            <a:r>
              <a:rPr lang="en-US" dirty="0">
                <a:solidFill>
                  <a:srgbClr val="000000">
                    <a:lumMod val="75000"/>
                    <a:lumOff val="25000"/>
                  </a:srgbClr>
                </a:solidFill>
              </a:rPr>
              <a:t>Use this slide for a quote Use this slide for a quote Use this slide for a quote Use this slide for a </a:t>
            </a:r>
            <a:r>
              <a:rPr lang="en-US" dirty="0" smtClean="0">
                <a:solidFill>
                  <a:srgbClr val="000000">
                    <a:lumMod val="75000"/>
                    <a:lumOff val="25000"/>
                  </a:srgbClr>
                </a:solidFill>
              </a:rPr>
              <a:t>quote</a:t>
            </a:r>
            <a:endParaRPr lang="en-US" dirty="0"/>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14</a:t>
            </a:fld>
            <a:endParaRPr lang="en-US" dirty="0"/>
          </a:p>
        </p:txBody>
      </p:sp>
    </p:spTree>
    <p:extLst>
      <p:ext uri="{BB962C8B-B14F-4D97-AF65-F5344CB8AC3E}">
        <p14:creationId xmlns:p14="http://schemas.microsoft.com/office/powerpoint/2010/main" val="2902022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spAutoFit/>
          </a:bodyPr>
          <a:lstStyle/>
          <a:p>
            <a:r>
              <a:rPr lang="en-US" dirty="0" smtClean="0"/>
              <a:t>Tables</a:t>
            </a:r>
            <a:endParaRPr lang="en-US" sz="3200" dirty="0"/>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15</a:t>
            </a:fld>
            <a:endParaRPr lang="en-US" dirty="0"/>
          </a:p>
        </p:txBody>
      </p:sp>
    </p:spTree>
    <p:extLst>
      <p:ext uri="{BB962C8B-B14F-4D97-AF65-F5344CB8AC3E}">
        <p14:creationId xmlns:p14="http://schemas.microsoft.com/office/powerpoint/2010/main" val="2949612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b="1" dirty="0" smtClean="0"/>
              <a:t>Title text is 24pt Arial bold</a:t>
            </a:r>
            <a:endParaRPr lang="en-US" b="1" dirty="0"/>
          </a:p>
        </p:txBody>
      </p:sp>
      <p:sp>
        <p:nvSpPr>
          <p:cNvPr id="25" name="Content Placeholder 24"/>
          <p:cNvSpPr>
            <a:spLocks noGrp="1"/>
          </p:cNvSpPr>
          <p:nvPr>
            <p:ph idx="4294967295"/>
          </p:nvPr>
        </p:nvSpPr>
        <p:spPr>
          <a:xfrm>
            <a:off x="1643856" y="1189038"/>
            <a:ext cx="5856288" cy="400110"/>
          </a:xfrm>
        </p:spPr>
        <p:txBody>
          <a:bodyPr wrap="square">
            <a:spAutoFit/>
          </a:bodyPr>
          <a:lstStyle/>
          <a:p>
            <a:pPr marL="0" lvl="0" indent="0" algn="ctr">
              <a:buNone/>
            </a:pPr>
            <a:r>
              <a:rPr lang="en-US" sz="2000" b="1" dirty="0" smtClean="0"/>
              <a:t>Headline Goes Here 20pt</a:t>
            </a:r>
            <a:endParaRPr lang="en-US" sz="2000" b="1" dirty="0"/>
          </a:p>
        </p:txBody>
      </p:sp>
      <p:sp>
        <p:nvSpPr>
          <p:cNvPr id="3" name="Rectangle 2"/>
          <p:cNvSpPr/>
          <p:nvPr/>
        </p:nvSpPr>
        <p:spPr>
          <a:xfrm>
            <a:off x="497840" y="1809815"/>
            <a:ext cx="2580640" cy="5233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anose="020B0604020202020204" pitchFamily="34" charset="0"/>
              </a:rPr>
              <a:t>TITLE HERE</a:t>
            </a:r>
            <a:endParaRPr lang="en-US" sz="1600" b="1" dirty="0">
              <a:latin typeface="Arial" panose="020B0604020202020204" pitchFamily="34" charset="0"/>
            </a:endParaRPr>
          </a:p>
        </p:txBody>
      </p:sp>
      <p:sp>
        <p:nvSpPr>
          <p:cNvPr id="13" name="Rectangle 12"/>
          <p:cNvSpPr/>
          <p:nvPr/>
        </p:nvSpPr>
        <p:spPr>
          <a:xfrm>
            <a:off x="497840" y="4469842"/>
            <a:ext cx="2580640" cy="125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ndParaRPr>
          </a:p>
        </p:txBody>
      </p:sp>
      <p:sp>
        <p:nvSpPr>
          <p:cNvPr id="14" name="Content Placeholder 1"/>
          <p:cNvSpPr txBox="1">
            <a:spLocks/>
          </p:cNvSpPr>
          <p:nvPr/>
        </p:nvSpPr>
        <p:spPr>
          <a:xfrm>
            <a:off x="508000" y="2408179"/>
            <a:ext cx="2550160" cy="2141244"/>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18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p:txBody>
      </p:sp>
      <p:sp>
        <p:nvSpPr>
          <p:cNvPr id="16" name="Rectangle 15"/>
          <p:cNvSpPr/>
          <p:nvPr/>
        </p:nvSpPr>
        <p:spPr>
          <a:xfrm>
            <a:off x="3281680" y="1809815"/>
            <a:ext cx="2580640" cy="5233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anose="020B0604020202020204" pitchFamily="34" charset="0"/>
              </a:rPr>
              <a:t>TITLE HERE</a:t>
            </a:r>
            <a:endParaRPr lang="en-US" sz="1600" b="1" dirty="0">
              <a:latin typeface="Arial" panose="020B0604020202020204" pitchFamily="34" charset="0"/>
            </a:endParaRPr>
          </a:p>
        </p:txBody>
      </p:sp>
      <p:sp>
        <p:nvSpPr>
          <p:cNvPr id="18" name="Rectangle 17"/>
          <p:cNvSpPr/>
          <p:nvPr/>
        </p:nvSpPr>
        <p:spPr>
          <a:xfrm>
            <a:off x="3281680" y="4469842"/>
            <a:ext cx="2580640" cy="12529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ndParaRPr>
          </a:p>
        </p:txBody>
      </p:sp>
      <p:sp>
        <p:nvSpPr>
          <p:cNvPr id="19" name="Content Placeholder 1"/>
          <p:cNvSpPr txBox="1">
            <a:spLocks/>
          </p:cNvSpPr>
          <p:nvPr/>
        </p:nvSpPr>
        <p:spPr>
          <a:xfrm>
            <a:off x="3291840" y="2408179"/>
            <a:ext cx="2550160" cy="2141244"/>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18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p:txBody>
      </p:sp>
      <p:sp>
        <p:nvSpPr>
          <p:cNvPr id="22" name="Rectangle 21"/>
          <p:cNvSpPr/>
          <p:nvPr/>
        </p:nvSpPr>
        <p:spPr>
          <a:xfrm>
            <a:off x="6065520" y="1809815"/>
            <a:ext cx="2580640" cy="52339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anose="020B0604020202020204" pitchFamily="34" charset="0"/>
              </a:rPr>
              <a:t>TITLE HERE</a:t>
            </a:r>
            <a:endParaRPr lang="en-US" sz="1600" b="1" dirty="0">
              <a:latin typeface="Arial" panose="020B0604020202020204" pitchFamily="34" charset="0"/>
            </a:endParaRPr>
          </a:p>
        </p:txBody>
      </p:sp>
      <p:sp>
        <p:nvSpPr>
          <p:cNvPr id="23" name="Rectangle 22"/>
          <p:cNvSpPr/>
          <p:nvPr/>
        </p:nvSpPr>
        <p:spPr>
          <a:xfrm>
            <a:off x="6065520" y="4469842"/>
            <a:ext cx="2580640" cy="12529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ndParaRPr>
          </a:p>
        </p:txBody>
      </p:sp>
      <p:sp>
        <p:nvSpPr>
          <p:cNvPr id="24" name="Content Placeholder 1"/>
          <p:cNvSpPr txBox="1">
            <a:spLocks/>
          </p:cNvSpPr>
          <p:nvPr/>
        </p:nvSpPr>
        <p:spPr>
          <a:xfrm>
            <a:off x="6075680" y="2408179"/>
            <a:ext cx="2550160" cy="2141244"/>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18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16</a:t>
            </a:fld>
            <a:endParaRPr lang="en-US" dirty="0"/>
          </a:p>
        </p:txBody>
      </p:sp>
    </p:spTree>
    <p:extLst>
      <p:ext uri="{BB962C8B-B14F-4D97-AF65-F5344CB8AC3E}">
        <p14:creationId xmlns:p14="http://schemas.microsoft.com/office/powerpoint/2010/main" val="3265202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b="1" dirty="0"/>
              <a:t>Title text is </a:t>
            </a:r>
            <a:r>
              <a:rPr lang="en-US" b="1" dirty="0" smtClean="0"/>
              <a:t>24pt </a:t>
            </a:r>
            <a:r>
              <a:rPr lang="en-US" b="1" dirty="0"/>
              <a:t>Arial </a:t>
            </a:r>
            <a:r>
              <a:rPr lang="en-US" b="1" dirty="0" smtClean="0"/>
              <a:t>bold</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76350712"/>
              </p:ext>
            </p:extLst>
          </p:nvPr>
        </p:nvGraphicFramePr>
        <p:xfrm>
          <a:off x="295573" y="1122616"/>
          <a:ext cx="8492829" cy="3738880"/>
        </p:xfrm>
        <a:graphic>
          <a:graphicData uri="http://schemas.openxmlformats.org/drawingml/2006/table">
            <a:tbl>
              <a:tblPr firstRow="1" bandRow="1">
                <a:tableStyleId>{5C22544A-7EE6-4342-B048-85BDC9FD1C3A}</a:tableStyleId>
              </a:tblPr>
              <a:tblGrid>
                <a:gridCol w="2479895"/>
                <a:gridCol w="1342307"/>
                <a:gridCol w="1134197"/>
                <a:gridCol w="1217441"/>
                <a:gridCol w="2318989"/>
              </a:tblGrid>
              <a:tr h="447826">
                <a:tc gridSpan="5">
                  <a:txBody>
                    <a:bodyPr/>
                    <a:lstStyle/>
                    <a:p>
                      <a:pPr algn="ctr"/>
                      <a:r>
                        <a:rPr lang="en-US" sz="2000" b="1" dirty="0" smtClean="0">
                          <a:solidFill>
                            <a:srgbClr val="FFFFFF"/>
                          </a:solidFill>
                          <a:latin typeface="Arial" panose="020B0604020202020204" pitchFamily="34" charset="0"/>
                        </a:rPr>
                        <a:t>TITLE</a:t>
                      </a:r>
                      <a:endParaRPr lang="en-US" sz="2000" b="1" dirty="0">
                        <a:solidFill>
                          <a:srgbClr val="FFFFFF"/>
                        </a:solidFill>
                        <a:latin typeface="Arial" panose="020B0604020202020204" pitchFamily="34" charset="0"/>
                      </a:endParaRPr>
                    </a:p>
                  </a:txBody>
                  <a:tcPr marT="38100" marB="381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US" sz="1400" dirty="0">
                        <a:solidFill>
                          <a:srgbClr val="FFFFFF"/>
                        </a:solidFill>
                        <a:latin typeface="+mj-lt"/>
                      </a:endParaRPr>
                    </a:p>
                  </a:txBody>
                  <a:tcPr anchor="ctr">
                    <a:lnL w="12700" cmpd="sng">
                      <a:noFill/>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A8B"/>
                    </a:solidFill>
                  </a:tcPr>
                </a:tc>
                <a:tc hMerge="1">
                  <a:txBody>
                    <a:bodyPr/>
                    <a:lstStyle/>
                    <a:p>
                      <a:endParaRPr lang="en-US"/>
                    </a:p>
                  </a:txBody>
                  <a:tcPr/>
                </a:tc>
                <a:tc hMerge="1">
                  <a:txBody>
                    <a:bodyPr/>
                    <a:lstStyle/>
                    <a:p>
                      <a:endParaRPr lang="en-US" sz="1400" dirty="0">
                        <a:solidFill>
                          <a:srgbClr val="FFFFFF"/>
                        </a:solidFill>
                        <a:latin typeface="+mj-lt"/>
                      </a:endParaRPr>
                    </a:p>
                  </a:txBody>
                  <a:tcPr anchor="ctr">
                    <a:lnL w="12700" cmpd="sng">
                      <a:noFill/>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A8B"/>
                    </a:solidFill>
                  </a:tcPr>
                </a:tc>
                <a:tc hMerge="1">
                  <a:txBody>
                    <a:bodyPr/>
                    <a:lstStyle/>
                    <a:p>
                      <a:endParaRPr lang="en-US" sz="1400" dirty="0">
                        <a:solidFill>
                          <a:srgbClr val="FFFFFF"/>
                        </a:solidFill>
                        <a:latin typeface="+mj-lt"/>
                      </a:endParaRPr>
                    </a:p>
                  </a:txBody>
                  <a:tcPr anchor="ctr">
                    <a:lnL w="12700" cmpd="sng">
                      <a:noFill/>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5A8B"/>
                    </a:solidFill>
                  </a:tcPr>
                </a:tc>
              </a:tr>
              <a:tr h="447826">
                <a:tc>
                  <a:txBody>
                    <a:bodyPr/>
                    <a:lstStyle/>
                    <a:p>
                      <a:pPr algn="ctr"/>
                      <a:endParaRPr lang="en-US" sz="1600" dirty="0">
                        <a:latin typeface="Arial" panose="020B0604020202020204" pitchFamily="34" charset="0"/>
                      </a:endParaRPr>
                    </a:p>
                  </a:txBody>
                  <a:tcPr marT="38100" marB="3810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74A8"/>
                    </a:solidFill>
                  </a:tcPr>
                </a:tc>
                <a:tc>
                  <a:txBody>
                    <a:bodyPr/>
                    <a:lstStyle/>
                    <a:p>
                      <a:pPr algn="ctr"/>
                      <a:r>
                        <a:rPr lang="en-US" sz="1300" b="1" dirty="0" smtClean="0">
                          <a:solidFill>
                            <a:srgbClr val="FFFFFF"/>
                          </a:solidFill>
                          <a:latin typeface="Arial" panose="020B0604020202020204" pitchFamily="34" charset="0"/>
                        </a:rPr>
                        <a:t>Q4</a:t>
                      </a:r>
                      <a:r>
                        <a:rPr lang="en-US" sz="1300" b="1" baseline="0" dirty="0" smtClean="0">
                          <a:solidFill>
                            <a:srgbClr val="FFFFFF"/>
                          </a:solidFill>
                          <a:latin typeface="Arial" panose="020B0604020202020204" pitchFamily="34" charset="0"/>
                        </a:rPr>
                        <a:t> 2014</a:t>
                      </a:r>
                      <a:endParaRPr lang="en-US" sz="1300" b="1" dirty="0">
                        <a:solidFill>
                          <a:srgbClr val="FFFFFF"/>
                        </a:solidFill>
                        <a:latin typeface="Arial" panose="020B0604020202020204" pitchFamily="34" charset="0"/>
                      </a:endParaRPr>
                    </a:p>
                  </a:txBody>
                  <a:tcPr marT="38100" marB="3810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74A8"/>
                    </a:solidFill>
                  </a:tcPr>
                </a:tc>
                <a:tc>
                  <a:txBody>
                    <a:bodyPr/>
                    <a:lstStyle/>
                    <a:p>
                      <a:pPr algn="ctr"/>
                      <a:r>
                        <a:rPr lang="en-US" sz="1300" b="1" dirty="0" smtClean="0">
                          <a:solidFill>
                            <a:srgbClr val="FFFFFF"/>
                          </a:solidFill>
                          <a:latin typeface="Arial" panose="020B0604020202020204" pitchFamily="34" charset="0"/>
                        </a:rPr>
                        <a:t>Q1 2015</a:t>
                      </a:r>
                      <a:endParaRPr lang="en-US" sz="1300" b="1" dirty="0">
                        <a:solidFill>
                          <a:srgbClr val="FFFFFF"/>
                        </a:solidFill>
                        <a:latin typeface="Arial" panose="020B0604020202020204" pitchFamily="34" charset="0"/>
                      </a:endParaRPr>
                    </a:p>
                  </a:txBody>
                  <a:tcPr marT="38100" marB="3810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74A8"/>
                    </a:solidFill>
                  </a:tcPr>
                </a:tc>
                <a:tc>
                  <a:txBody>
                    <a:bodyPr/>
                    <a:lstStyle/>
                    <a:p>
                      <a:pPr algn="ctr"/>
                      <a:r>
                        <a:rPr lang="en-US" sz="1300" b="1" dirty="0" smtClean="0">
                          <a:solidFill>
                            <a:srgbClr val="FFFFFF"/>
                          </a:solidFill>
                          <a:latin typeface="Arial" panose="020B0604020202020204" pitchFamily="34" charset="0"/>
                        </a:rPr>
                        <a:t>YTD 2015</a:t>
                      </a:r>
                      <a:endParaRPr lang="en-US" sz="1300" b="1" dirty="0">
                        <a:solidFill>
                          <a:srgbClr val="FFFFFF"/>
                        </a:solidFill>
                        <a:latin typeface="Arial" panose="020B0604020202020204" pitchFamily="34" charset="0"/>
                      </a:endParaRPr>
                    </a:p>
                  </a:txBody>
                  <a:tcPr marT="38100" marB="3810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74A8"/>
                    </a:solidFill>
                  </a:tcPr>
                </a:tc>
                <a:tc>
                  <a:txBody>
                    <a:bodyPr/>
                    <a:lstStyle/>
                    <a:p>
                      <a:pPr algn="ctr"/>
                      <a:r>
                        <a:rPr lang="en-US" sz="1300" b="1" dirty="0" smtClean="0">
                          <a:solidFill>
                            <a:srgbClr val="FFFFFF"/>
                          </a:solidFill>
                          <a:latin typeface="Arial" panose="020B0604020202020204" pitchFamily="34" charset="0"/>
                        </a:rPr>
                        <a:t>2015 PROJECTED</a:t>
                      </a:r>
                      <a:r>
                        <a:rPr lang="en-US" sz="1300" b="1" baseline="0" dirty="0" smtClean="0">
                          <a:solidFill>
                            <a:srgbClr val="FFFFFF"/>
                          </a:solidFill>
                          <a:latin typeface="Arial" panose="020B0604020202020204" pitchFamily="34" charset="0"/>
                        </a:rPr>
                        <a:t> TOTALS</a:t>
                      </a:r>
                      <a:endParaRPr lang="en-US" sz="1300" b="1" dirty="0">
                        <a:solidFill>
                          <a:srgbClr val="FFFFFF"/>
                        </a:solidFill>
                        <a:latin typeface="Arial" panose="020B0604020202020204" pitchFamily="34" charset="0"/>
                      </a:endParaRPr>
                    </a:p>
                  </a:txBody>
                  <a:tcPr marT="38100" marB="3810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74A8"/>
                    </a:solidFill>
                  </a:tcPr>
                </a:tc>
              </a:tr>
              <a:tr h="560521">
                <a:tc>
                  <a:txBody>
                    <a:bodyPr/>
                    <a:lstStyle/>
                    <a:p>
                      <a:r>
                        <a:rPr lang="en-US" sz="1300" b="1" dirty="0" smtClean="0">
                          <a:solidFill>
                            <a:schemeClr val="tx1"/>
                          </a:solidFill>
                          <a:latin typeface="Arial" panose="020B0604020202020204" pitchFamily="34" charset="0"/>
                        </a:rPr>
                        <a:t>Section 1 Header</a:t>
                      </a:r>
                      <a:br>
                        <a:rPr lang="en-US" sz="1300" b="1" dirty="0" smtClean="0">
                          <a:solidFill>
                            <a:schemeClr val="tx1"/>
                          </a:solidFill>
                          <a:latin typeface="Arial" panose="020B0604020202020204" pitchFamily="34" charset="0"/>
                        </a:rPr>
                      </a:br>
                      <a:r>
                        <a:rPr lang="en-US" sz="1300" b="0" dirty="0" smtClean="0">
                          <a:solidFill>
                            <a:schemeClr val="tx1"/>
                          </a:solidFill>
                          <a:latin typeface="Arial" panose="020B0604020202020204" pitchFamily="34" charset="0"/>
                        </a:rPr>
                        <a:t>Sub-header</a:t>
                      </a:r>
                      <a:endParaRPr lang="en-US" sz="1300" b="0" dirty="0">
                        <a:solidFill>
                          <a:schemeClr val="tx1"/>
                        </a:solidFill>
                        <a:latin typeface="Arial" panose="020B0604020202020204" pitchFamily="34" charset="0"/>
                      </a:endParaRPr>
                    </a:p>
                  </a:txBody>
                  <a:tcPr marT="38100" marB="38100" anchor="ctr">
                    <a:lnL w="12700" cmpd="sng">
                      <a:noFill/>
                    </a:lnL>
                    <a:lnR w="12700" cap="flat" cmpd="sng" algn="ctr">
                      <a:noFill/>
                      <a:prstDash val="sysDot"/>
                      <a:round/>
                      <a:headEnd type="none" w="med" len="med"/>
                      <a:tailEnd type="none" w="med" len="med"/>
                    </a:lnR>
                    <a:lnT w="12700" cmpd="sng">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mpd="sng">
                      <a:noFill/>
                    </a:lnR>
                    <a:lnT w="12700" cmpd="sng">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605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smtClean="0">
                          <a:solidFill>
                            <a:schemeClr val="tx1"/>
                          </a:solidFill>
                          <a:latin typeface="Arial" panose="020B0604020202020204" pitchFamily="34" charset="0"/>
                        </a:rPr>
                        <a:t>Section 1 Header</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kern="1200" dirty="0" smtClean="0">
                          <a:solidFill>
                            <a:schemeClr val="tx1"/>
                          </a:solidFill>
                          <a:latin typeface="Arial" panose="020B0604020202020204" pitchFamily="34" charset="0"/>
                          <a:ea typeface="+mn-ea"/>
                          <a:cs typeface="+mn-cs"/>
                        </a:rPr>
                        <a:t>Sub-header</a:t>
                      </a:r>
                    </a:p>
                  </a:txBody>
                  <a:tcPr marT="38100" marB="38100" anchor="ctr">
                    <a:lnL w="12700" cmpd="sng">
                      <a:noFill/>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4062">
                <a:tc>
                  <a:txBody>
                    <a:bodyPr/>
                    <a:lstStyle/>
                    <a:p>
                      <a:r>
                        <a:rPr lang="en-US" sz="1300" b="1" dirty="0" smtClean="0">
                          <a:solidFill>
                            <a:schemeClr val="tx1"/>
                          </a:solidFill>
                          <a:latin typeface="Arial" panose="020B0604020202020204" pitchFamily="34" charset="0"/>
                        </a:rPr>
                        <a:t>Section 2</a:t>
                      </a:r>
                      <a:r>
                        <a:rPr lang="en-US" sz="1300" b="1" baseline="0" dirty="0" smtClean="0">
                          <a:solidFill>
                            <a:schemeClr val="tx1"/>
                          </a:solidFill>
                          <a:latin typeface="Arial" panose="020B0604020202020204" pitchFamily="34" charset="0"/>
                        </a:rPr>
                        <a:t> </a:t>
                      </a:r>
                      <a:r>
                        <a:rPr lang="en-US" sz="1300" b="1" dirty="0" smtClean="0">
                          <a:solidFill>
                            <a:schemeClr val="tx1"/>
                          </a:solidFill>
                          <a:latin typeface="Arial" panose="020B0604020202020204" pitchFamily="34" charset="0"/>
                        </a:rPr>
                        <a:t>Header</a:t>
                      </a:r>
                      <a:endParaRPr lang="en-US" sz="1300" b="1" dirty="0">
                        <a:solidFill>
                          <a:schemeClr val="tx1"/>
                        </a:solidFill>
                        <a:latin typeface="Arial" panose="020B0604020202020204" pitchFamily="34" charset="0"/>
                      </a:endParaRPr>
                    </a:p>
                  </a:txBody>
                  <a:tcPr marT="38100" marB="38100" anchor="ctr">
                    <a:lnL w="12700" cmpd="sng">
                      <a:noFill/>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R="36576" marT="38100" marB="3810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574062">
                <a:tc>
                  <a:txBody>
                    <a:bodyPr/>
                    <a:lstStyle/>
                    <a:p>
                      <a:r>
                        <a:rPr lang="en-US" sz="1300" b="1" dirty="0" smtClean="0">
                          <a:solidFill>
                            <a:schemeClr val="tx1"/>
                          </a:solidFill>
                          <a:latin typeface="Arial" panose="020B0604020202020204" pitchFamily="34" charset="0"/>
                        </a:rPr>
                        <a:t>Section 2</a:t>
                      </a:r>
                      <a:r>
                        <a:rPr lang="en-US" sz="1300" b="1" baseline="0" dirty="0" smtClean="0">
                          <a:solidFill>
                            <a:schemeClr val="tx1"/>
                          </a:solidFill>
                          <a:latin typeface="Arial" panose="020B0604020202020204" pitchFamily="34" charset="0"/>
                        </a:rPr>
                        <a:t> </a:t>
                      </a:r>
                      <a:r>
                        <a:rPr lang="en-US" sz="1300" b="1" dirty="0" smtClean="0">
                          <a:solidFill>
                            <a:schemeClr val="tx1"/>
                          </a:solidFill>
                          <a:latin typeface="Arial" panose="020B0604020202020204" pitchFamily="34" charset="0"/>
                        </a:rPr>
                        <a:t>Header</a:t>
                      </a:r>
                      <a:endParaRPr lang="en-US" sz="1300" b="1" dirty="0">
                        <a:solidFill>
                          <a:schemeClr val="tx1"/>
                        </a:solidFill>
                        <a:latin typeface="Arial" panose="020B0604020202020204" pitchFamily="34" charset="0"/>
                      </a:endParaRPr>
                    </a:p>
                  </a:txBody>
                  <a:tcPr marT="38100" marB="38100" anchor="ctr">
                    <a:lnL w="12700" cmpd="sng">
                      <a:noFill/>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R="36576" marT="38100" marB="3810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r>
              <a:tr h="574062">
                <a:tc>
                  <a:txBody>
                    <a:bodyPr/>
                    <a:lstStyle/>
                    <a:p>
                      <a:r>
                        <a:rPr lang="en-US" sz="1300" b="1" dirty="0" smtClean="0">
                          <a:solidFill>
                            <a:schemeClr val="tx1"/>
                          </a:solidFill>
                          <a:latin typeface="Arial" panose="020B0604020202020204" pitchFamily="34" charset="0"/>
                        </a:rPr>
                        <a:t>Section 2</a:t>
                      </a:r>
                      <a:r>
                        <a:rPr lang="en-US" sz="1300" b="1" baseline="0" dirty="0" smtClean="0">
                          <a:solidFill>
                            <a:schemeClr val="tx1"/>
                          </a:solidFill>
                          <a:latin typeface="Arial" panose="020B0604020202020204" pitchFamily="34" charset="0"/>
                        </a:rPr>
                        <a:t> </a:t>
                      </a:r>
                      <a:r>
                        <a:rPr lang="en-US" sz="1300" b="1" dirty="0" smtClean="0">
                          <a:solidFill>
                            <a:schemeClr val="tx1"/>
                          </a:solidFill>
                          <a:latin typeface="Arial" panose="020B0604020202020204" pitchFamily="34" charset="0"/>
                        </a:rPr>
                        <a:t>Header Total</a:t>
                      </a:r>
                      <a:endParaRPr lang="en-US" sz="1300" b="1" dirty="0">
                        <a:solidFill>
                          <a:schemeClr val="tx1"/>
                        </a:solidFill>
                        <a:latin typeface="Arial" panose="020B0604020202020204" pitchFamily="34" charset="0"/>
                      </a:endParaRPr>
                    </a:p>
                  </a:txBody>
                  <a:tcPr marT="38100" marB="38100" anchor="ctr">
                    <a:lnL w="12700" cmpd="sng">
                      <a:noFill/>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300" b="0" dirty="0" smtClean="0">
                          <a:solidFill>
                            <a:schemeClr val="tx1"/>
                          </a:solidFill>
                          <a:latin typeface="Arial" panose="020B0604020202020204" pitchFamily="34" charset="0"/>
                        </a:rPr>
                        <a:t>$xx</a:t>
                      </a:r>
                      <a:endParaRPr lang="en-US" sz="1300" b="0" dirty="0">
                        <a:solidFill>
                          <a:schemeClr val="tx1"/>
                        </a:solidFill>
                        <a:latin typeface="Arial" panose="020B0604020202020204" pitchFamily="34" charset="0"/>
                      </a:endParaRPr>
                    </a:p>
                  </a:txBody>
                  <a:tcPr marT="38100" marB="3810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1300" b="0" kern="1200" dirty="0" smtClean="0">
                          <a:solidFill>
                            <a:schemeClr val="tx1"/>
                          </a:solidFill>
                          <a:latin typeface="Arial" panose="020B0604020202020204" pitchFamily="34" charset="0"/>
                          <a:ea typeface="+mn-ea"/>
                          <a:cs typeface="+mn-cs"/>
                        </a:rPr>
                        <a:t>xx</a:t>
                      </a:r>
                    </a:p>
                  </a:txBody>
                  <a:tcPr marR="36576" marT="38100" marB="3810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17</a:t>
            </a:fld>
            <a:endParaRPr lang="en-US" dirty="0"/>
          </a:p>
        </p:txBody>
      </p:sp>
    </p:spTree>
    <p:extLst>
      <p:ext uri="{BB962C8B-B14F-4D97-AF65-F5344CB8AC3E}">
        <p14:creationId xmlns:p14="http://schemas.microsoft.com/office/powerpoint/2010/main" val="14845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Charts</a:t>
            </a:r>
            <a:endParaRPr lang="en-US" sz="3200" dirty="0"/>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18</a:t>
            </a:fld>
            <a:endParaRPr lang="en-US" dirty="0"/>
          </a:p>
        </p:txBody>
      </p:sp>
    </p:spTree>
    <p:extLst>
      <p:ext uri="{BB962C8B-B14F-4D97-AF65-F5344CB8AC3E}">
        <p14:creationId xmlns:p14="http://schemas.microsoft.com/office/powerpoint/2010/main" val="1015942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3"/>
          <p:cNvGraphicFramePr>
            <a:graphicFrameLocks/>
          </p:cNvGraphicFramePr>
          <p:nvPr>
            <p:extLst>
              <p:ext uri="{D42A27DB-BD31-4B8C-83A1-F6EECF244321}">
                <p14:modId xmlns:p14="http://schemas.microsoft.com/office/powerpoint/2010/main" val="3332960376"/>
              </p:ext>
            </p:extLst>
          </p:nvPr>
        </p:nvGraphicFramePr>
        <p:xfrm>
          <a:off x="491490" y="991119"/>
          <a:ext cx="8161020" cy="4199467"/>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6"/>
          <p:cNvSpPr>
            <a:spLocks noGrp="1"/>
          </p:cNvSpPr>
          <p:nvPr>
            <p:ph type="title"/>
          </p:nvPr>
        </p:nvSpPr>
        <p:spPr/>
        <p:txBody>
          <a:bodyPr>
            <a:noAutofit/>
          </a:bodyPr>
          <a:lstStyle/>
          <a:p>
            <a:pPr lvl="0">
              <a:lnSpc>
                <a:spcPct val="100000"/>
              </a:lnSpc>
              <a:spcBef>
                <a:spcPts val="0"/>
              </a:spcBef>
            </a:pPr>
            <a:r>
              <a:rPr lang="en-US" b="1" dirty="0"/>
              <a:t>Sample Bar Chart Highlighting One Bar</a:t>
            </a:r>
            <a:r>
              <a:rPr lang="en-US" dirty="0"/>
              <a:t/>
            </a:r>
            <a:br>
              <a:rPr lang="en-US" dirty="0"/>
            </a:br>
            <a:r>
              <a:rPr lang="en-US" sz="2000" b="0" dirty="0">
                <a:solidFill>
                  <a:schemeClr val="accent5"/>
                </a:solidFill>
                <a:ea typeface="+mn-ea"/>
              </a:rPr>
              <a:t>Subtitle text is 20pt Arial</a:t>
            </a:r>
            <a:endParaRPr lang="en-US" sz="1800" b="0" dirty="0">
              <a:solidFill>
                <a:schemeClr val="accent5"/>
              </a:solidFill>
              <a:latin typeface="Arial"/>
              <a:ea typeface="+mn-ea"/>
              <a:cs typeface="+mn-cs"/>
            </a:endParaRPr>
          </a:p>
        </p:txBody>
      </p:sp>
      <p:cxnSp>
        <p:nvCxnSpPr>
          <p:cNvPr id="3" name="Straight Connector 2"/>
          <p:cNvCxnSpPr/>
          <p:nvPr/>
        </p:nvCxnSpPr>
        <p:spPr>
          <a:xfrm>
            <a:off x="287670" y="4269826"/>
            <a:ext cx="853107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4283" y="1331903"/>
            <a:ext cx="2154278" cy="590048"/>
          </a:xfrm>
          <a:prstGeom prst="rect">
            <a:avLst/>
          </a:prstGeom>
          <a:noFill/>
        </p:spPr>
        <p:txBody>
          <a:bodyPr wrap="square" lIns="96661" tIns="48331" rIns="96661" bIns="48331" rtlCol="0">
            <a:spAutoFit/>
          </a:bodyPr>
          <a:lstStyle/>
          <a:p>
            <a:r>
              <a:rPr lang="en-US" sz="1600" b="1" dirty="0" smtClean="0">
                <a:solidFill>
                  <a:srgbClr val="000000"/>
                </a:solidFill>
                <a:cs typeface="Arial" panose="020B0604020202020204" pitchFamily="34" charset="0"/>
              </a:rPr>
              <a:t>Additional Callout Arial 16pt bold</a:t>
            </a:r>
            <a:endParaRPr lang="en-US" sz="1600" b="1" dirty="0">
              <a:solidFill>
                <a:srgbClr val="000000"/>
              </a:solidFill>
              <a:cs typeface="Arial" panose="020B0604020202020204" pitchFamily="34" charset="0"/>
            </a:endParaRPr>
          </a:p>
        </p:txBody>
      </p:sp>
      <p:sp>
        <p:nvSpPr>
          <p:cNvPr id="4" name="TextBox 3"/>
          <p:cNvSpPr txBox="1"/>
          <p:nvPr/>
        </p:nvSpPr>
        <p:spPr>
          <a:xfrm>
            <a:off x="304800" y="2889956"/>
            <a:ext cx="914400" cy="1016000"/>
          </a:xfrm>
          <a:prstGeom prst="rect">
            <a:avLst/>
          </a:prstGeom>
          <a:noFill/>
        </p:spPr>
        <p:txBody>
          <a:bodyPr wrap="none" rtlCol="0">
            <a:noAutofit/>
          </a:bodyPr>
          <a:lstStyle/>
          <a:p>
            <a:endParaRPr lang="en-US" sz="1400" dirty="0" smtClean="0"/>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19</a:t>
            </a:fld>
            <a:endParaRPr lang="en-US" dirty="0"/>
          </a:p>
        </p:txBody>
      </p:sp>
    </p:spTree>
    <p:extLst>
      <p:ext uri="{BB962C8B-B14F-4D97-AF65-F5344CB8AC3E}">
        <p14:creationId xmlns:p14="http://schemas.microsoft.com/office/powerpoint/2010/main" val="1501125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Divider Slide</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a:t>
            </a:fld>
            <a:endParaRPr lang="en-US" dirty="0"/>
          </a:p>
        </p:txBody>
      </p:sp>
    </p:spTree>
    <p:extLst>
      <p:ext uri="{BB962C8B-B14F-4D97-AF65-F5344CB8AC3E}">
        <p14:creationId xmlns:p14="http://schemas.microsoft.com/office/powerpoint/2010/main" val="1465545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spAutoFit/>
          </a:bodyPr>
          <a:lstStyle/>
          <a:p>
            <a:pPr>
              <a:lnSpc>
                <a:spcPct val="100000"/>
              </a:lnSpc>
            </a:pPr>
            <a:r>
              <a:rPr lang="en-US" b="1" dirty="0"/>
              <a:t>Sample </a:t>
            </a:r>
            <a:r>
              <a:rPr lang="en-US" b="1" dirty="0" smtClean="0"/>
              <a:t>Stacked Bar Chart</a:t>
            </a:r>
            <a:r>
              <a:rPr lang="en-US" dirty="0" smtClean="0"/>
              <a:t/>
            </a:r>
            <a:br>
              <a:rPr lang="en-US" dirty="0" smtClean="0"/>
            </a:br>
            <a:r>
              <a:rPr lang="en-US" sz="2000" b="0" dirty="0" smtClean="0">
                <a:solidFill>
                  <a:srgbClr val="409633"/>
                </a:solidFill>
              </a:rPr>
              <a:t>Subtitle </a:t>
            </a:r>
            <a:r>
              <a:rPr lang="en-US" sz="2000" b="0" dirty="0">
                <a:solidFill>
                  <a:srgbClr val="409633"/>
                </a:solidFill>
              </a:rPr>
              <a:t>text is 20pt Arial</a:t>
            </a:r>
            <a:endParaRPr lang="en-US" sz="2400" b="0" dirty="0">
              <a:solidFill>
                <a:srgbClr val="409633"/>
              </a:solidFill>
            </a:endParaRPr>
          </a:p>
        </p:txBody>
      </p:sp>
      <p:graphicFrame>
        <p:nvGraphicFramePr>
          <p:cNvPr id="12" name="Content Placeholder 3"/>
          <p:cNvGraphicFramePr>
            <a:graphicFrameLocks noGrp="1"/>
          </p:cNvGraphicFramePr>
          <p:nvPr>
            <p:ph idx="4294967295"/>
            <p:extLst>
              <p:ext uri="{D42A27DB-BD31-4B8C-83A1-F6EECF244321}">
                <p14:modId xmlns:p14="http://schemas.microsoft.com/office/powerpoint/2010/main" val="1674149980"/>
              </p:ext>
            </p:extLst>
          </p:nvPr>
        </p:nvGraphicFramePr>
        <p:xfrm>
          <a:off x="0" y="1189038"/>
          <a:ext cx="8523288" cy="37719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20</a:t>
            </a:fld>
            <a:endParaRPr lang="en-US" dirty="0"/>
          </a:p>
        </p:txBody>
      </p:sp>
    </p:spTree>
    <p:extLst>
      <p:ext uri="{BB962C8B-B14F-4D97-AF65-F5344CB8AC3E}">
        <p14:creationId xmlns:p14="http://schemas.microsoft.com/office/powerpoint/2010/main" val="177871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a:t>Sample Line Chart</a:t>
            </a:r>
            <a:r>
              <a:rPr lang="en-US" dirty="0"/>
              <a:t/>
            </a:r>
            <a:br>
              <a:rPr lang="en-US" dirty="0"/>
            </a:br>
            <a:r>
              <a:rPr lang="en-US" sz="2000" b="0" dirty="0">
                <a:solidFill>
                  <a:srgbClr val="409633"/>
                </a:solidFill>
              </a:rPr>
              <a:t>Subtitle text is 20pt Arial</a:t>
            </a:r>
            <a:endParaRPr lang="en-US" b="0" dirty="0"/>
          </a:p>
        </p:txBody>
      </p:sp>
      <p:cxnSp>
        <p:nvCxnSpPr>
          <p:cNvPr id="6" name="Straight Connector 5"/>
          <p:cNvCxnSpPr/>
          <p:nvPr/>
        </p:nvCxnSpPr>
        <p:spPr>
          <a:xfrm>
            <a:off x="1024483" y="4529470"/>
            <a:ext cx="71140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hart 6"/>
          <p:cNvGraphicFramePr/>
          <p:nvPr>
            <p:extLst>
              <p:ext uri="{D42A27DB-BD31-4B8C-83A1-F6EECF244321}">
                <p14:modId xmlns:p14="http://schemas.microsoft.com/office/powerpoint/2010/main" val="50959122"/>
              </p:ext>
            </p:extLst>
          </p:nvPr>
        </p:nvGraphicFramePr>
        <p:xfrm>
          <a:off x="520262" y="1405762"/>
          <a:ext cx="8308428" cy="3617793"/>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21</a:t>
            </a:fld>
            <a:endParaRPr lang="en-US" dirty="0"/>
          </a:p>
        </p:txBody>
      </p:sp>
    </p:spTree>
    <p:extLst>
      <p:ext uri="{BB962C8B-B14F-4D97-AF65-F5344CB8AC3E}">
        <p14:creationId xmlns:p14="http://schemas.microsoft.com/office/powerpoint/2010/main" val="704100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a:t>Sample </a:t>
            </a:r>
            <a:r>
              <a:rPr lang="en-US" b="1" dirty="0" smtClean="0"/>
              <a:t>Pie </a:t>
            </a:r>
            <a:r>
              <a:rPr lang="en-US" b="1" dirty="0"/>
              <a:t>Chart</a:t>
            </a:r>
            <a:r>
              <a:rPr lang="en-US" dirty="0"/>
              <a:t/>
            </a:r>
            <a:br>
              <a:rPr lang="en-US" dirty="0"/>
            </a:br>
            <a:r>
              <a:rPr lang="en-US" sz="2000" b="0" dirty="0">
                <a:solidFill>
                  <a:srgbClr val="379533"/>
                </a:solidFill>
              </a:rPr>
              <a:t>Subtitle text is 20pt Arial</a:t>
            </a:r>
            <a:endParaRPr lang="en-US" sz="2000" b="0" dirty="0"/>
          </a:p>
        </p:txBody>
      </p:sp>
      <p:graphicFrame>
        <p:nvGraphicFramePr>
          <p:cNvPr id="4" name="Content Placeholder 3"/>
          <p:cNvGraphicFramePr>
            <a:graphicFrameLocks/>
          </p:cNvGraphicFramePr>
          <p:nvPr>
            <p:extLst>
              <p:ext uri="{D42A27DB-BD31-4B8C-83A1-F6EECF244321}">
                <p14:modId xmlns:p14="http://schemas.microsoft.com/office/powerpoint/2010/main" val="2397617558"/>
              </p:ext>
            </p:extLst>
          </p:nvPr>
        </p:nvGraphicFramePr>
        <p:xfrm>
          <a:off x="1303012" y="1556050"/>
          <a:ext cx="8161020" cy="419946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22</a:t>
            </a:fld>
            <a:endParaRPr lang="en-US" dirty="0"/>
          </a:p>
        </p:txBody>
      </p:sp>
    </p:spTree>
    <p:extLst>
      <p:ext uri="{BB962C8B-B14F-4D97-AF65-F5344CB8AC3E}">
        <p14:creationId xmlns:p14="http://schemas.microsoft.com/office/powerpoint/2010/main" val="390126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a:t>Sample Donut Chart</a:t>
            </a:r>
            <a:r>
              <a:rPr lang="en-US" dirty="0"/>
              <a:t/>
            </a:r>
            <a:br>
              <a:rPr lang="en-US" dirty="0"/>
            </a:br>
            <a:r>
              <a:rPr lang="en-US" sz="2000" b="0" dirty="0">
                <a:solidFill>
                  <a:srgbClr val="379533"/>
                </a:solidFill>
              </a:rPr>
              <a:t>Subtitle text is 20pt Arial</a:t>
            </a:r>
            <a:endParaRPr lang="en-US" sz="2000" b="0" dirty="0"/>
          </a:p>
        </p:txBody>
      </p:sp>
      <p:graphicFrame>
        <p:nvGraphicFramePr>
          <p:cNvPr id="4" name="Content Placeholder 3"/>
          <p:cNvGraphicFramePr>
            <a:graphicFrameLocks/>
          </p:cNvGraphicFramePr>
          <p:nvPr>
            <p:extLst>
              <p:ext uri="{D42A27DB-BD31-4B8C-83A1-F6EECF244321}">
                <p14:modId xmlns:p14="http://schemas.microsoft.com/office/powerpoint/2010/main" val="1011681794"/>
              </p:ext>
            </p:extLst>
          </p:nvPr>
        </p:nvGraphicFramePr>
        <p:xfrm>
          <a:off x="1303012" y="1556050"/>
          <a:ext cx="8161020" cy="41994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136740" y="3032297"/>
            <a:ext cx="1800493" cy="369332"/>
          </a:xfrm>
          <a:prstGeom prst="rect">
            <a:avLst/>
          </a:prstGeom>
          <a:noFill/>
        </p:spPr>
        <p:txBody>
          <a:bodyPr wrap="none" rtlCol="0">
            <a:spAutoFit/>
          </a:bodyPr>
          <a:lstStyle/>
          <a:p>
            <a:r>
              <a:rPr lang="en-US" smtClean="0"/>
              <a:t>LOREM IPSUM</a:t>
            </a:r>
            <a:endParaRPr lang="en-US" dirty="0" smtClean="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23</a:t>
            </a:fld>
            <a:endParaRPr lang="en-US" dirty="0"/>
          </a:p>
        </p:txBody>
      </p:sp>
    </p:spTree>
    <p:extLst>
      <p:ext uri="{BB962C8B-B14F-4D97-AF65-F5344CB8AC3E}">
        <p14:creationId xmlns:p14="http://schemas.microsoft.com/office/powerpoint/2010/main" val="1475617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Color Palette</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24</a:t>
            </a:fld>
            <a:endParaRPr lang="en-US" dirty="0"/>
          </a:p>
        </p:txBody>
      </p:sp>
    </p:spTree>
    <p:extLst>
      <p:ext uri="{BB962C8B-B14F-4D97-AF65-F5344CB8AC3E}">
        <p14:creationId xmlns:p14="http://schemas.microsoft.com/office/powerpoint/2010/main" val="156423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a:t>Primary Color Palette</a:t>
            </a:r>
            <a:r>
              <a:rPr lang="en-US" dirty="0"/>
              <a:t/>
            </a:r>
            <a:br>
              <a:rPr lang="en-US" dirty="0"/>
            </a:br>
            <a:r>
              <a:rPr lang="en-US" sz="2000" b="0" dirty="0">
                <a:solidFill>
                  <a:schemeClr val="accent5"/>
                </a:solidFill>
              </a:rPr>
              <a:t>Subtitle here</a:t>
            </a:r>
            <a:endParaRPr lang="en-US" b="0" dirty="0"/>
          </a:p>
        </p:txBody>
      </p:sp>
      <p:sp>
        <p:nvSpPr>
          <p:cNvPr id="26" name="Rectangle 25"/>
          <p:cNvSpPr/>
          <p:nvPr/>
        </p:nvSpPr>
        <p:spPr>
          <a:xfrm>
            <a:off x="382569" y="2722305"/>
            <a:ext cx="1145772" cy="468208"/>
          </a:xfrm>
          <a:prstGeom prst="rect">
            <a:avLst/>
          </a:prstGeom>
          <a:solidFill>
            <a:srgbClr val="2166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7" name="Rectangle 26"/>
          <p:cNvSpPr/>
          <p:nvPr/>
        </p:nvSpPr>
        <p:spPr>
          <a:xfrm>
            <a:off x="3164977" y="2722305"/>
            <a:ext cx="1145772" cy="468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8" name="Rectangle 27"/>
          <p:cNvSpPr/>
          <p:nvPr/>
        </p:nvSpPr>
        <p:spPr>
          <a:xfrm>
            <a:off x="4556181" y="2722305"/>
            <a:ext cx="1145772" cy="4682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9" name="Rectangle 28"/>
          <p:cNvSpPr/>
          <p:nvPr/>
        </p:nvSpPr>
        <p:spPr>
          <a:xfrm>
            <a:off x="1777999" y="2722305"/>
            <a:ext cx="1145772" cy="468208"/>
          </a:xfrm>
          <a:prstGeom prst="rect">
            <a:avLst/>
          </a:prstGeom>
          <a:solidFill>
            <a:srgbClr val="379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0" name="Rectangle 29"/>
          <p:cNvSpPr/>
          <p:nvPr/>
        </p:nvSpPr>
        <p:spPr>
          <a:xfrm>
            <a:off x="5947386" y="2731408"/>
            <a:ext cx="1145772" cy="4682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1" name="Rectangle 30"/>
          <p:cNvSpPr/>
          <p:nvPr/>
        </p:nvSpPr>
        <p:spPr>
          <a:xfrm>
            <a:off x="3160182" y="3939719"/>
            <a:ext cx="1145772" cy="468208"/>
          </a:xfrm>
          <a:prstGeom prst="rect">
            <a:avLst/>
          </a:prstGeom>
          <a:solidFill>
            <a:srgbClr val="B50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2" name="Rectangle 31"/>
          <p:cNvSpPr/>
          <p:nvPr/>
        </p:nvSpPr>
        <p:spPr>
          <a:xfrm>
            <a:off x="1773055" y="3939719"/>
            <a:ext cx="1145772" cy="468208"/>
          </a:xfrm>
          <a:prstGeom prst="rect">
            <a:avLst/>
          </a:prstGeom>
          <a:solidFill>
            <a:srgbClr val="E0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3" name="Rectangle 32"/>
          <p:cNvSpPr/>
          <p:nvPr/>
        </p:nvSpPr>
        <p:spPr>
          <a:xfrm>
            <a:off x="385458" y="3939718"/>
            <a:ext cx="1145772" cy="468208"/>
          </a:xfrm>
          <a:prstGeom prst="rect">
            <a:avLst/>
          </a:prstGeom>
          <a:solidFill>
            <a:srgbClr val="F56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4" name="TextBox 33"/>
          <p:cNvSpPr txBox="1"/>
          <p:nvPr/>
        </p:nvSpPr>
        <p:spPr>
          <a:xfrm>
            <a:off x="4338316" y="4087350"/>
            <a:ext cx="1666240" cy="373580"/>
          </a:xfrm>
          <a:prstGeom prst="rect">
            <a:avLst/>
          </a:prstGeom>
          <a:noFill/>
        </p:spPr>
        <p:txBody>
          <a:bodyPr wrap="square" rtlCol="0">
            <a:noAutofit/>
          </a:bodyPr>
          <a:lstStyle/>
          <a:p>
            <a:pPr lvl="0"/>
            <a:r>
              <a:rPr lang="en-US" altLang="en-US" sz="900" b="1" dirty="0"/>
              <a:t>Red is to denote negative </a:t>
            </a:r>
            <a:br>
              <a:rPr lang="en-US" altLang="en-US" sz="900" b="1" dirty="0"/>
            </a:br>
            <a:r>
              <a:rPr lang="en-US" altLang="en-US" sz="900" b="1" dirty="0"/>
              <a:t>topics/values only.</a:t>
            </a:r>
          </a:p>
          <a:p>
            <a:endParaRPr lang="en-US" sz="1400" dirty="0" smtClean="0"/>
          </a:p>
        </p:txBody>
      </p:sp>
      <p:sp>
        <p:nvSpPr>
          <p:cNvPr id="35" name="Rectangle 34"/>
          <p:cNvSpPr/>
          <p:nvPr/>
        </p:nvSpPr>
        <p:spPr>
          <a:xfrm>
            <a:off x="374519" y="1452476"/>
            <a:ext cx="1145772" cy="468208"/>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6" name="Rectangle 35"/>
          <p:cNvSpPr/>
          <p:nvPr/>
        </p:nvSpPr>
        <p:spPr>
          <a:xfrm>
            <a:off x="1765455" y="1452476"/>
            <a:ext cx="1145772" cy="4682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7" name="TextBox 36"/>
          <p:cNvSpPr txBox="1"/>
          <p:nvPr/>
        </p:nvSpPr>
        <p:spPr>
          <a:xfrm>
            <a:off x="327739" y="3168168"/>
            <a:ext cx="1450260" cy="528029"/>
          </a:xfrm>
          <a:prstGeom prst="rect">
            <a:avLst/>
          </a:prstGeom>
          <a:noFill/>
        </p:spPr>
        <p:txBody>
          <a:bodyPr wrap="square" rtlCol="0">
            <a:noAutofit/>
          </a:bodyPr>
          <a:lstStyle/>
          <a:p>
            <a:pPr>
              <a:spcAft>
                <a:spcPts val="300"/>
              </a:spcAft>
            </a:pPr>
            <a:r>
              <a:rPr lang="en-US" sz="1000" dirty="0" smtClean="0"/>
              <a:t>R:37 G:95 B:56</a:t>
            </a:r>
          </a:p>
          <a:p>
            <a:pPr>
              <a:spcAft>
                <a:spcPts val="300"/>
              </a:spcAft>
            </a:pPr>
            <a:r>
              <a:rPr lang="en-US" sz="1000" dirty="0" smtClean="0"/>
              <a:t>C:80 M:25 Y:81 K:22</a:t>
            </a:r>
          </a:p>
        </p:txBody>
      </p:sp>
      <p:sp>
        <p:nvSpPr>
          <p:cNvPr id="38" name="TextBox 37"/>
          <p:cNvSpPr txBox="1"/>
          <p:nvPr/>
        </p:nvSpPr>
        <p:spPr>
          <a:xfrm>
            <a:off x="1704254" y="3168168"/>
            <a:ext cx="1450260" cy="528029"/>
          </a:xfrm>
          <a:prstGeom prst="rect">
            <a:avLst/>
          </a:prstGeom>
          <a:noFill/>
        </p:spPr>
        <p:txBody>
          <a:bodyPr wrap="square" rtlCol="0">
            <a:noAutofit/>
          </a:bodyPr>
          <a:lstStyle/>
          <a:p>
            <a:pPr>
              <a:spcAft>
                <a:spcPts val="300"/>
              </a:spcAft>
            </a:pPr>
            <a:r>
              <a:rPr lang="en-US" sz="1000" dirty="0" smtClean="0"/>
              <a:t>R:63 G:152 B:53</a:t>
            </a:r>
          </a:p>
          <a:p>
            <a:pPr>
              <a:spcAft>
                <a:spcPts val="300"/>
              </a:spcAft>
            </a:pPr>
            <a:r>
              <a:rPr lang="en-US" sz="1000" dirty="0" smtClean="0"/>
              <a:t>C:70 M:2 Y:99 K:5</a:t>
            </a:r>
          </a:p>
        </p:txBody>
      </p:sp>
      <p:sp>
        <p:nvSpPr>
          <p:cNvPr id="39" name="TextBox 38"/>
          <p:cNvSpPr txBox="1"/>
          <p:nvPr/>
        </p:nvSpPr>
        <p:spPr>
          <a:xfrm>
            <a:off x="3088964" y="3168168"/>
            <a:ext cx="1450260" cy="528029"/>
          </a:xfrm>
          <a:prstGeom prst="rect">
            <a:avLst/>
          </a:prstGeom>
          <a:noFill/>
        </p:spPr>
        <p:txBody>
          <a:bodyPr wrap="square" rtlCol="0">
            <a:noAutofit/>
          </a:bodyPr>
          <a:lstStyle/>
          <a:p>
            <a:pPr>
              <a:spcAft>
                <a:spcPts val="300"/>
              </a:spcAft>
            </a:pPr>
            <a:r>
              <a:rPr lang="en-US" sz="1000" dirty="0" smtClean="0"/>
              <a:t>R:5 G:110 B:154</a:t>
            </a:r>
          </a:p>
          <a:p>
            <a:pPr>
              <a:spcAft>
                <a:spcPts val="300"/>
              </a:spcAft>
            </a:pPr>
            <a:r>
              <a:rPr lang="en-US" sz="1000" dirty="0" smtClean="0"/>
              <a:t>C:88 M:39 Y:7 K:9</a:t>
            </a:r>
          </a:p>
        </p:txBody>
      </p:sp>
      <p:sp>
        <p:nvSpPr>
          <p:cNvPr id="40" name="TextBox 39"/>
          <p:cNvSpPr txBox="1"/>
          <p:nvPr/>
        </p:nvSpPr>
        <p:spPr>
          <a:xfrm>
            <a:off x="4498254" y="3168168"/>
            <a:ext cx="1450260" cy="528029"/>
          </a:xfrm>
          <a:prstGeom prst="rect">
            <a:avLst/>
          </a:prstGeom>
          <a:noFill/>
        </p:spPr>
        <p:txBody>
          <a:bodyPr wrap="square" rtlCol="0">
            <a:noAutofit/>
          </a:bodyPr>
          <a:lstStyle/>
          <a:p>
            <a:pPr>
              <a:spcAft>
                <a:spcPts val="300"/>
              </a:spcAft>
            </a:pPr>
            <a:r>
              <a:rPr lang="en-US" sz="1000" dirty="0" smtClean="0"/>
              <a:t>R:13 G:116 B:168</a:t>
            </a:r>
          </a:p>
          <a:p>
            <a:pPr>
              <a:spcAft>
                <a:spcPts val="300"/>
              </a:spcAft>
            </a:pPr>
            <a:r>
              <a:rPr lang="en-US" sz="1000" dirty="0" smtClean="0"/>
              <a:t>C:81 M:26 Y:4 K:3</a:t>
            </a:r>
          </a:p>
        </p:txBody>
      </p:sp>
      <p:sp>
        <p:nvSpPr>
          <p:cNvPr id="41" name="TextBox 40"/>
          <p:cNvSpPr txBox="1"/>
          <p:nvPr/>
        </p:nvSpPr>
        <p:spPr>
          <a:xfrm>
            <a:off x="5866576" y="3168168"/>
            <a:ext cx="1450260" cy="528029"/>
          </a:xfrm>
          <a:prstGeom prst="rect">
            <a:avLst/>
          </a:prstGeom>
          <a:noFill/>
        </p:spPr>
        <p:txBody>
          <a:bodyPr wrap="square" rtlCol="0">
            <a:noAutofit/>
          </a:bodyPr>
          <a:lstStyle/>
          <a:p>
            <a:pPr>
              <a:spcAft>
                <a:spcPts val="300"/>
              </a:spcAft>
            </a:pPr>
            <a:r>
              <a:rPr lang="en-US" sz="1000" dirty="0" smtClean="0"/>
              <a:t>R:34 G:128 B:127</a:t>
            </a:r>
          </a:p>
          <a:p>
            <a:pPr>
              <a:spcAft>
                <a:spcPts val="300"/>
              </a:spcAft>
            </a:pPr>
            <a:r>
              <a:rPr lang="en-US" sz="1000" dirty="0" smtClean="0"/>
              <a:t>C:79 M:14 Y:35 K:7</a:t>
            </a:r>
          </a:p>
        </p:txBody>
      </p:sp>
      <p:sp>
        <p:nvSpPr>
          <p:cNvPr id="42" name="TextBox 41"/>
          <p:cNvSpPr txBox="1"/>
          <p:nvPr/>
        </p:nvSpPr>
        <p:spPr>
          <a:xfrm>
            <a:off x="327739" y="4388096"/>
            <a:ext cx="1450260" cy="528029"/>
          </a:xfrm>
          <a:prstGeom prst="rect">
            <a:avLst/>
          </a:prstGeom>
          <a:noFill/>
        </p:spPr>
        <p:txBody>
          <a:bodyPr wrap="square" rtlCol="0">
            <a:noAutofit/>
          </a:bodyPr>
          <a:lstStyle/>
          <a:p>
            <a:pPr>
              <a:spcAft>
                <a:spcPts val="300"/>
              </a:spcAft>
            </a:pPr>
            <a:r>
              <a:rPr lang="en-US" sz="1000" dirty="0" smtClean="0"/>
              <a:t>R:245 G:109 B:29</a:t>
            </a:r>
          </a:p>
          <a:p>
            <a:pPr>
              <a:spcAft>
                <a:spcPts val="300"/>
              </a:spcAft>
            </a:pPr>
            <a:r>
              <a:rPr lang="en-US" sz="1000" dirty="0" smtClean="0"/>
              <a:t>C:0 M:54 Y:86 K:0</a:t>
            </a:r>
          </a:p>
        </p:txBody>
      </p:sp>
      <p:sp>
        <p:nvSpPr>
          <p:cNvPr id="43" name="TextBox 42"/>
          <p:cNvSpPr txBox="1"/>
          <p:nvPr/>
        </p:nvSpPr>
        <p:spPr>
          <a:xfrm>
            <a:off x="1704254" y="4388096"/>
            <a:ext cx="1450260" cy="528029"/>
          </a:xfrm>
          <a:prstGeom prst="rect">
            <a:avLst/>
          </a:prstGeom>
          <a:solidFill>
            <a:srgbClr val="FFFFFE"/>
          </a:solidFill>
        </p:spPr>
        <p:txBody>
          <a:bodyPr wrap="square" rtlCol="0">
            <a:noAutofit/>
          </a:bodyPr>
          <a:lstStyle/>
          <a:p>
            <a:pPr>
              <a:spcAft>
                <a:spcPts val="300"/>
              </a:spcAft>
            </a:pPr>
            <a:r>
              <a:rPr lang="en-US" sz="1000" dirty="0" smtClean="0"/>
              <a:t>R:224 G:155 B:0</a:t>
            </a:r>
          </a:p>
          <a:p>
            <a:pPr>
              <a:spcAft>
                <a:spcPts val="300"/>
              </a:spcAft>
            </a:pPr>
            <a:r>
              <a:rPr lang="en-US" sz="1000" dirty="0" smtClean="0"/>
              <a:t>C:1 M:28 Y:98 K:4</a:t>
            </a:r>
          </a:p>
        </p:txBody>
      </p:sp>
      <p:sp>
        <p:nvSpPr>
          <p:cNvPr id="44" name="TextBox 43"/>
          <p:cNvSpPr txBox="1"/>
          <p:nvPr/>
        </p:nvSpPr>
        <p:spPr>
          <a:xfrm>
            <a:off x="3088964" y="4388096"/>
            <a:ext cx="1450260" cy="528029"/>
          </a:xfrm>
          <a:prstGeom prst="rect">
            <a:avLst/>
          </a:prstGeom>
          <a:noFill/>
        </p:spPr>
        <p:txBody>
          <a:bodyPr wrap="square" rtlCol="0">
            <a:noAutofit/>
          </a:bodyPr>
          <a:lstStyle/>
          <a:p>
            <a:pPr>
              <a:spcAft>
                <a:spcPts val="300"/>
              </a:spcAft>
            </a:pPr>
            <a:r>
              <a:rPr lang="en-US" sz="1000" dirty="0" smtClean="0"/>
              <a:t>R:181 G:10 B:0</a:t>
            </a:r>
          </a:p>
          <a:p>
            <a:pPr>
              <a:spcAft>
                <a:spcPts val="300"/>
              </a:spcAft>
            </a:pPr>
            <a:r>
              <a:rPr lang="en-US" sz="1000" dirty="0" smtClean="0"/>
              <a:t>C:4 M:85 Y:99 K:14</a:t>
            </a:r>
          </a:p>
        </p:txBody>
      </p:sp>
      <p:sp>
        <p:nvSpPr>
          <p:cNvPr id="45" name="TextBox 44"/>
          <p:cNvSpPr txBox="1"/>
          <p:nvPr/>
        </p:nvSpPr>
        <p:spPr>
          <a:xfrm>
            <a:off x="327739" y="1920928"/>
            <a:ext cx="1450260" cy="528029"/>
          </a:xfrm>
          <a:prstGeom prst="rect">
            <a:avLst/>
          </a:prstGeom>
          <a:solidFill>
            <a:srgbClr val="FFFFFE"/>
          </a:solidFill>
        </p:spPr>
        <p:txBody>
          <a:bodyPr wrap="square" rtlCol="0">
            <a:noAutofit/>
          </a:bodyPr>
          <a:lstStyle/>
          <a:p>
            <a:pPr>
              <a:spcAft>
                <a:spcPts val="300"/>
              </a:spcAft>
            </a:pPr>
            <a:r>
              <a:rPr lang="en-US" sz="1000" dirty="0" smtClean="0"/>
              <a:t>R:77 G:77 B:77</a:t>
            </a:r>
          </a:p>
          <a:p>
            <a:pPr>
              <a:spcAft>
                <a:spcPts val="300"/>
              </a:spcAft>
            </a:pPr>
            <a:r>
              <a:rPr lang="en-US" sz="1000" dirty="0" smtClean="0"/>
              <a:t>C:67 M:59 Y:54 K:9</a:t>
            </a:r>
          </a:p>
        </p:txBody>
      </p:sp>
      <p:sp>
        <p:nvSpPr>
          <p:cNvPr id="46" name="TextBox 45"/>
          <p:cNvSpPr txBox="1"/>
          <p:nvPr/>
        </p:nvSpPr>
        <p:spPr>
          <a:xfrm>
            <a:off x="1704254" y="1920928"/>
            <a:ext cx="1450260" cy="528029"/>
          </a:xfrm>
          <a:prstGeom prst="rect">
            <a:avLst/>
          </a:prstGeom>
          <a:solidFill>
            <a:srgbClr val="FFFFFE"/>
          </a:solidFill>
        </p:spPr>
        <p:txBody>
          <a:bodyPr wrap="square" rtlCol="0">
            <a:noAutofit/>
          </a:bodyPr>
          <a:lstStyle/>
          <a:p>
            <a:pPr>
              <a:spcAft>
                <a:spcPts val="300"/>
              </a:spcAft>
            </a:pPr>
            <a:r>
              <a:rPr lang="en-US" sz="1000" dirty="0" smtClean="0"/>
              <a:t>R:127 G:127 B:127</a:t>
            </a:r>
          </a:p>
          <a:p>
            <a:pPr>
              <a:spcAft>
                <a:spcPts val="300"/>
              </a:spcAft>
            </a:pPr>
            <a:r>
              <a:rPr lang="en-US" sz="1000" dirty="0" smtClean="0"/>
              <a:t>C:43 M:35 Y:32 K:1</a:t>
            </a:r>
          </a:p>
        </p:txBody>
      </p:sp>
      <p:sp>
        <p:nvSpPr>
          <p:cNvPr id="24" name="Rectangle 23"/>
          <p:cNvSpPr/>
          <p:nvPr/>
        </p:nvSpPr>
        <p:spPr>
          <a:xfrm>
            <a:off x="7341930" y="2745792"/>
            <a:ext cx="1145772" cy="468208"/>
          </a:xfrm>
          <a:prstGeom prst="rect">
            <a:avLst/>
          </a:prstGeom>
          <a:solidFill>
            <a:srgbClr val="163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5" name="TextBox 24"/>
          <p:cNvSpPr txBox="1"/>
          <p:nvPr/>
        </p:nvSpPr>
        <p:spPr>
          <a:xfrm>
            <a:off x="7286998" y="3182552"/>
            <a:ext cx="1450260" cy="528029"/>
          </a:xfrm>
          <a:prstGeom prst="rect">
            <a:avLst/>
          </a:prstGeom>
          <a:noFill/>
        </p:spPr>
        <p:txBody>
          <a:bodyPr wrap="square" rtlCol="0">
            <a:noAutofit/>
          </a:bodyPr>
          <a:lstStyle/>
          <a:p>
            <a:pPr>
              <a:spcAft>
                <a:spcPts val="300"/>
              </a:spcAft>
            </a:pPr>
            <a:r>
              <a:rPr lang="en-US" sz="1000" dirty="0" smtClean="0"/>
              <a:t>R:22 G:58 B:83</a:t>
            </a:r>
          </a:p>
          <a:p>
            <a:pPr>
              <a:spcAft>
                <a:spcPts val="300"/>
              </a:spcAft>
            </a:pPr>
            <a:r>
              <a:rPr lang="en-US" sz="1000" dirty="0"/>
              <a:t>C 95 M 73 Y44 K37</a:t>
            </a:r>
          </a:p>
          <a:p>
            <a:pPr>
              <a:spcAft>
                <a:spcPts val="300"/>
              </a:spcAft>
            </a:pPr>
            <a:endParaRPr lang="en-US" sz="1000" dirty="0" smtClean="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25</a:t>
            </a:fld>
            <a:endParaRPr lang="en-US" dirty="0"/>
          </a:p>
        </p:txBody>
      </p:sp>
    </p:spTree>
    <p:extLst>
      <p:ext uri="{BB962C8B-B14F-4D97-AF65-F5344CB8AC3E}">
        <p14:creationId xmlns:p14="http://schemas.microsoft.com/office/powerpoint/2010/main" val="90980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spAutoFit/>
          </a:bodyPr>
          <a:lstStyle/>
          <a:p>
            <a:r>
              <a:rPr lang="en-US" b="1" dirty="0" smtClean="0"/>
              <a:t>Things they told us to consider</a:t>
            </a:r>
            <a:endParaRPr lang="en-US" b="1" dirty="0"/>
          </a:p>
        </p:txBody>
      </p:sp>
      <p:sp>
        <p:nvSpPr>
          <p:cNvPr id="3" name="Content Placeholder 2"/>
          <p:cNvSpPr>
            <a:spLocks noGrp="1"/>
          </p:cNvSpPr>
          <p:nvPr>
            <p:ph idx="4294967295"/>
          </p:nvPr>
        </p:nvSpPr>
        <p:spPr>
          <a:xfrm>
            <a:off x="295456" y="1189038"/>
            <a:ext cx="8523288" cy="2704843"/>
          </a:xfrm>
          <a:solidFill>
            <a:srgbClr val="FFFFFE"/>
          </a:solidFill>
        </p:spPr>
        <p:txBody>
          <a:bodyPr anchor="t">
            <a:spAutoFit/>
          </a:bodyPr>
          <a:lstStyle/>
          <a:p>
            <a:pPr marL="0" indent="0">
              <a:spcBef>
                <a:spcPts val="0"/>
              </a:spcBef>
              <a:spcAft>
                <a:spcPts val="500"/>
              </a:spcAft>
              <a:buNone/>
            </a:pPr>
            <a:r>
              <a:rPr lang="en-US" sz="2000" dirty="0" smtClean="0">
                <a:solidFill>
                  <a:srgbClr val="409633"/>
                </a:solidFill>
              </a:rPr>
              <a:t>Welcome to the most up-to-date version of the Fidelity PowerPoint guide. </a:t>
            </a:r>
          </a:p>
          <a:p>
            <a:r>
              <a:rPr lang="en-US" sz="1400" dirty="0"/>
              <a:t>There are several things you should keep in mind when considering solutions for your topic.  </a:t>
            </a:r>
          </a:p>
          <a:p>
            <a:pPr lvl="0"/>
            <a:r>
              <a:rPr lang="en-US" sz="1400" dirty="0"/>
              <a:t>Is your solution is scalable?  What would you recommend as the next steps to take this idea further?  </a:t>
            </a:r>
          </a:p>
          <a:p>
            <a:pPr lvl="0"/>
            <a:r>
              <a:rPr lang="en-US" sz="1400" dirty="0"/>
              <a:t>What are the costs that you would need to consider?  Are there savings that Fidelity could benefit from as a result of this solution?  </a:t>
            </a:r>
          </a:p>
          <a:p>
            <a:pPr lvl="0"/>
            <a:r>
              <a:rPr lang="en-US" sz="1400" dirty="0"/>
              <a:t>Why do you think this is a viable solution?</a:t>
            </a:r>
          </a:p>
          <a:p>
            <a:pPr lvl="0"/>
            <a:r>
              <a:rPr lang="en-US" sz="1400" dirty="0"/>
              <a:t>What is the return on investment for this solution</a:t>
            </a:r>
            <a:r>
              <a:rPr lang="en-US" sz="1400" dirty="0" smtClean="0"/>
              <a:t>?</a:t>
            </a:r>
          </a:p>
          <a:p>
            <a:pPr lvl="0"/>
            <a:r>
              <a:rPr lang="en-US" sz="1400" dirty="0"/>
              <a:t>Presentation should include identified issue, proposed technical solution, recommendations for future plans</a:t>
            </a:r>
          </a:p>
          <a:p>
            <a:pPr lvl="0"/>
            <a:endParaRPr lang="en-US" sz="1400"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spTree>
    <p:extLst>
      <p:ext uri="{BB962C8B-B14F-4D97-AF65-F5344CB8AC3E}">
        <p14:creationId xmlns:p14="http://schemas.microsoft.com/office/powerpoint/2010/main" val="2777776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smtClean="0"/>
              <a:t>Best Practices and Tips</a:t>
            </a:r>
            <a:r>
              <a:rPr lang="en-US" dirty="0" smtClean="0"/>
              <a:t/>
            </a:r>
            <a:br>
              <a:rPr lang="en-US" dirty="0" smtClean="0"/>
            </a:br>
            <a:r>
              <a:rPr lang="en-US" sz="2000" b="0" dirty="0" smtClean="0">
                <a:solidFill>
                  <a:srgbClr val="409633"/>
                </a:solidFill>
              </a:rPr>
              <a:t>Changing the Confidentiality Label</a:t>
            </a:r>
            <a:endParaRPr lang="en-US" sz="2000" b="0" dirty="0">
              <a:solidFill>
                <a:srgbClr val="409633"/>
              </a:solidFill>
            </a:endParaRPr>
          </a:p>
        </p:txBody>
      </p:sp>
      <p:sp>
        <p:nvSpPr>
          <p:cNvPr id="9" name="Content Placeholder 2"/>
          <p:cNvSpPr>
            <a:spLocks noGrp="1"/>
          </p:cNvSpPr>
          <p:nvPr>
            <p:ph idx="4294967295"/>
          </p:nvPr>
        </p:nvSpPr>
        <p:spPr>
          <a:xfrm>
            <a:off x="295570" y="1190625"/>
            <a:ext cx="4603750" cy="2905924"/>
          </a:xfrm>
          <a:noFill/>
        </p:spPr>
        <p:txBody>
          <a:bodyPr wrap="square">
            <a:spAutoFit/>
          </a:bodyPr>
          <a:lstStyle/>
          <a:p>
            <a:pPr marL="0" indent="0">
              <a:spcBef>
                <a:spcPts val="0"/>
              </a:spcBef>
              <a:spcAft>
                <a:spcPts val="500"/>
              </a:spcAft>
              <a:buNone/>
            </a:pPr>
            <a:r>
              <a:rPr lang="en-US" sz="1800" dirty="0" smtClean="0">
                <a:solidFill>
                  <a:srgbClr val="409633"/>
                </a:solidFill>
              </a:rPr>
              <a:t>How to update the confidentiality label on all of the PPT slides easily and quickly.</a:t>
            </a:r>
          </a:p>
          <a:p>
            <a:pPr marL="233363" indent="-233363">
              <a:spcBef>
                <a:spcPts val="0"/>
              </a:spcBef>
              <a:spcAft>
                <a:spcPts val="500"/>
              </a:spcAft>
              <a:buFont typeface="+mj-lt"/>
              <a:buAutoNum type="arabicPeriod"/>
            </a:pPr>
            <a:r>
              <a:rPr lang="en-US" sz="1400" dirty="0"/>
              <a:t>Go to the “View” tab at the top of your PPT window.</a:t>
            </a:r>
          </a:p>
          <a:p>
            <a:pPr marL="233363" indent="-233363">
              <a:spcBef>
                <a:spcPts val="0"/>
              </a:spcBef>
              <a:spcAft>
                <a:spcPts val="500"/>
              </a:spcAft>
              <a:buFont typeface="+mj-lt"/>
              <a:buAutoNum type="arabicPeriod"/>
            </a:pPr>
            <a:r>
              <a:rPr lang="en-US" sz="1400" dirty="0"/>
              <a:t>Select the “Slide Master” option.</a:t>
            </a:r>
          </a:p>
          <a:p>
            <a:pPr marL="233363" indent="-233363">
              <a:spcBef>
                <a:spcPts val="0"/>
              </a:spcBef>
              <a:spcAft>
                <a:spcPts val="500"/>
              </a:spcAft>
              <a:buFont typeface="+mj-lt"/>
              <a:buAutoNum type="arabicPeriod"/>
            </a:pPr>
            <a:r>
              <a:rPr lang="en-US" sz="1400" dirty="0"/>
              <a:t>Click on the slide that has the “1” next to it.</a:t>
            </a:r>
          </a:p>
          <a:p>
            <a:pPr marL="233363" indent="-233363">
              <a:spcBef>
                <a:spcPts val="0"/>
              </a:spcBef>
              <a:spcAft>
                <a:spcPts val="500"/>
              </a:spcAft>
              <a:buFont typeface="+mj-lt"/>
              <a:buAutoNum type="arabicPeriod"/>
            </a:pPr>
            <a:r>
              <a:rPr lang="en-US" sz="1400" dirty="0"/>
              <a:t>Type the new Confidentiality information into the box that says “Confidentiality Label Here.” </a:t>
            </a:r>
            <a:r>
              <a:rPr lang="en-US" sz="1400" dirty="0">
                <a:hlinkClick r:id="rId2"/>
              </a:rPr>
              <a:t>Click here</a:t>
            </a:r>
            <a:r>
              <a:rPr lang="en-US" sz="1400" dirty="0"/>
              <a:t> for guidelines on SP</a:t>
            </a:r>
            <a:r>
              <a:rPr lang="en-US" sz="1400" baseline="-25000" dirty="0"/>
              <a:t>2</a:t>
            </a:r>
            <a:r>
              <a:rPr lang="en-US" sz="1400" dirty="0"/>
              <a:t>I information labels.</a:t>
            </a:r>
          </a:p>
          <a:p>
            <a:pPr marL="233363" indent="-233363">
              <a:spcBef>
                <a:spcPts val="0"/>
              </a:spcBef>
              <a:spcAft>
                <a:spcPts val="500"/>
              </a:spcAft>
              <a:buFont typeface="+mj-lt"/>
              <a:buAutoNum type="arabicPeriod"/>
            </a:pPr>
            <a:r>
              <a:rPr lang="en-US" sz="1400" b="1" cap="all" dirty="0">
                <a:solidFill>
                  <a:schemeClr val="accent4"/>
                </a:solidFill>
              </a:rPr>
              <a:t>Note</a:t>
            </a:r>
            <a:r>
              <a:rPr lang="en-US" sz="1400" b="1" dirty="0">
                <a:solidFill>
                  <a:schemeClr val="accent4"/>
                </a:solidFill>
              </a:rPr>
              <a:t>: </a:t>
            </a:r>
            <a:r>
              <a:rPr lang="en-US" sz="1400" dirty="0"/>
              <a:t>the Main Title slide will not carry over this edit. It will need to inserted separately from the other slides.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153238" y="1149394"/>
            <a:ext cx="3665506" cy="3412446"/>
          </a:xfrm>
          <a:prstGeom prst="rect">
            <a:avLst/>
          </a:prstGeom>
        </p:spPr>
      </p:pic>
      <p:sp>
        <p:nvSpPr>
          <p:cNvPr id="8" name="Freeform 7"/>
          <p:cNvSpPr/>
          <p:nvPr/>
        </p:nvSpPr>
        <p:spPr>
          <a:xfrm>
            <a:off x="5153238" y="1149394"/>
            <a:ext cx="3665506" cy="3412446"/>
          </a:xfrm>
          <a:custGeom>
            <a:avLst/>
            <a:gdLst>
              <a:gd name="connsiteX0" fmla="*/ 2017036 w 3665506"/>
              <a:gd name="connsiteY0" fmla="*/ 3147563 h 3412446"/>
              <a:gd name="connsiteX1" fmla="*/ 2017036 w 3665506"/>
              <a:gd name="connsiteY1" fmla="*/ 3309834 h 3412446"/>
              <a:gd name="connsiteX2" fmla="*/ 2965075 w 3665506"/>
              <a:gd name="connsiteY2" fmla="*/ 3309834 h 3412446"/>
              <a:gd name="connsiteX3" fmla="*/ 2965075 w 3665506"/>
              <a:gd name="connsiteY3" fmla="*/ 3147563 h 3412446"/>
              <a:gd name="connsiteX4" fmla="*/ 50800 w 3665506"/>
              <a:gd name="connsiteY4" fmla="*/ 603206 h 3412446"/>
              <a:gd name="connsiteX5" fmla="*/ 50800 w 3665506"/>
              <a:gd name="connsiteY5" fmla="*/ 1098506 h 3412446"/>
              <a:gd name="connsiteX6" fmla="*/ 955462 w 3665506"/>
              <a:gd name="connsiteY6" fmla="*/ 1098506 h 3412446"/>
              <a:gd name="connsiteX7" fmla="*/ 955462 w 3665506"/>
              <a:gd name="connsiteY7" fmla="*/ 603206 h 3412446"/>
              <a:gd name="connsiteX8" fmla="*/ 0 w 3665506"/>
              <a:gd name="connsiteY8" fmla="*/ 0 h 3412446"/>
              <a:gd name="connsiteX9" fmla="*/ 3665506 w 3665506"/>
              <a:gd name="connsiteY9" fmla="*/ 0 h 3412446"/>
              <a:gd name="connsiteX10" fmla="*/ 3665506 w 3665506"/>
              <a:gd name="connsiteY10" fmla="*/ 3412446 h 3412446"/>
              <a:gd name="connsiteX11" fmla="*/ 0 w 3665506"/>
              <a:gd name="connsiteY11" fmla="*/ 3412446 h 34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65506" h="3412446">
                <a:moveTo>
                  <a:pt x="2017036" y="3147563"/>
                </a:moveTo>
                <a:lnTo>
                  <a:pt x="2017036" y="3309834"/>
                </a:lnTo>
                <a:lnTo>
                  <a:pt x="2965075" y="3309834"/>
                </a:lnTo>
                <a:lnTo>
                  <a:pt x="2965075" y="3147563"/>
                </a:lnTo>
                <a:close/>
                <a:moveTo>
                  <a:pt x="50800" y="603206"/>
                </a:moveTo>
                <a:lnTo>
                  <a:pt x="50800" y="1098506"/>
                </a:lnTo>
                <a:lnTo>
                  <a:pt x="955462" y="1098506"/>
                </a:lnTo>
                <a:lnTo>
                  <a:pt x="955462" y="603206"/>
                </a:lnTo>
                <a:close/>
                <a:moveTo>
                  <a:pt x="0" y="0"/>
                </a:moveTo>
                <a:lnTo>
                  <a:pt x="3665506" y="0"/>
                </a:lnTo>
                <a:lnTo>
                  <a:pt x="3665506" y="3412446"/>
                </a:lnTo>
                <a:lnTo>
                  <a:pt x="0" y="3412446"/>
                </a:lnTo>
                <a:close/>
              </a:path>
            </a:pathLst>
          </a:custGeom>
          <a:solidFill>
            <a:schemeClr val="tx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1722845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smtClean="0"/>
              <a:t>Best Practices and Tips</a:t>
            </a:r>
            <a:r>
              <a:rPr lang="en-US" dirty="0" smtClean="0"/>
              <a:t/>
            </a:r>
            <a:br>
              <a:rPr lang="en-US" dirty="0" smtClean="0"/>
            </a:br>
            <a:r>
              <a:rPr lang="en-US" sz="2000" b="0" dirty="0" smtClean="0">
                <a:solidFill>
                  <a:srgbClr val="409633"/>
                </a:solidFill>
              </a:rPr>
              <a:t>Changing the Slide Layout/Background</a:t>
            </a:r>
            <a:endParaRPr lang="en-US" sz="2000" b="0" dirty="0">
              <a:solidFill>
                <a:srgbClr val="409633"/>
              </a:solidFill>
            </a:endParaRPr>
          </a:p>
        </p:txBody>
      </p:sp>
      <p:sp>
        <p:nvSpPr>
          <p:cNvPr id="3" name="Content Placeholder 2"/>
          <p:cNvSpPr>
            <a:spLocks noGrp="1"/>
          </p:cNvSpPr>
          <p:nvPr>
            <p:ph idx="4294967295"/>
          </p:nvPr>
        </p:nvSpPr>
        <p:spPr>
          <a:xfrm>
            <a:off x="295570" y="1189038"/>
            <a:ext cx="4589463" cy="2411412"/>
          </a:xfrm>
          <a:noFill/>
        </p:spPr>
        <p:txBody>
          <a:bodyPr>
            <a:spAutoFit/>
          </a:bodyPr>
          <a:lstStyle/>
          <a:p>
            <a:pPr marL="0" indent="0">
              <a:spcBef>
                <a:spcPts val="0"/>
              </a:spcBef>
              <a:spcAft>
                <a:spcPts val="500"/>
              </a:spcAft>
              <a:buNone/>
            </a:pPr>
            <a:r>
              <a:rPr lang="en-US" sz="1800" dirty="0" smtClean="0">
                <a:solidFill>
                  <a:srgbClr val="409633"/>
                </a:solidFill>
              </a:rPr>
              <a:t>How to change your slide layout/background easily and quickly.</a:t>
            </a:r>
          </a:p>
          <a:p>
            <a:pPr marL="233363" indent="-233363">
              <a:spcBef>
                <a:spcPts val="0"/>
              </a:spcBef>
              <a:spcAft>
                <a:spcPts val="500"/>
              </a:spcAft>
              <a:buFont typeface="+mj-lt"/>
              <a:buAutoNum type="arabicPeriod"/>
            </a:pPr>
            <a:r>
              <a:rPr lang="en-US" sz="1400" dirty="0" smtClean="0"/>
              <a:t>Go to the “Home” tab at the top of your PPT window.</a:t>
            </a:r>
          </a:p>
          <a:p>
            <a:pPr marL="233363" indent="-233363">
              <a:spcBef>
                <a:spcPts val="0"/>
              </a:spcBef>
              <a:spcAft>
                <a:spcPts val="500"/>
              </a:spcAft>
              <a:buFont typeface="+mj-lt"/>
              <a:buAutoNum type="arabicPeriod"/>
            </a:pPr>
            <a:r>
              <a:rPr lang="en-US" sz="1400" dirty="0" smtClean="0"/>
              <a:t>Select the “Layout” dropdown.</a:t>
            </a:r>
          </a:p>
          <a:p>
            <a:pPr marL="233363" indent="-233363">
              <a:spcBef>
                <a:spcPts val="0"/>
              </a:spcBef>
              <a:spcAft>
                <a:spcPts val="500"/>
              </a:spcAft>
              <a:buFont typeface="+mj-lt"/>
              <a:buAutoNum type="arabicPeriod"/>
            </a:pPr>
            <a:r>
              <a:rPr lang="en-US" sz="1400" dirty="0" smtClean="0"/>
              <a:t>Move your mouse over the slide layouts that pop up and click on the new one you would like to change your slide to.</a:t>
            </a:r>
          </a:p>
          <a:p>
            <a:pPr marL="233363" indent="-233363">
              <a:spcBef>
                <a:spcPts val="0"/>
              </a:spcBef>
              <a:spcAft>
                <a:spcPts val="500"/>
              </a:spcAft>
              <a:buFont typeface="+mj-lt"/>
              <a:buAutoNum type="arabicPeriod"/>
            </a:pPr>
            <a:r>
              <a:rPr lang="en-US" sz="1400" dirty="0" smtClean="0"/>
              <a:t>Your slide layout/background will be immediately changed on the slide you are viewing.</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72962" y="699228"/>
            <a:ext cx="3335387" cy="4043967"/>
          </a:xfrm>
          <a:prstGeom prst="rect">
            <a:avLst/>
          </a:prstGeom>
        </p:spPr>
      </p:pic>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spTree>
    <p:extLst>
      <p:ext uri="{BB962C8B-B14F-4D97-AF65-F5344CB8AC3E}">
        <p14:creationId xmlns:p14="http://schemas.microsoft.com/office/powerpoint/2010/main" val="1801806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spAutoFit/>
          </a:bodyPr>
          <a:lstStyle/>
          <a:p>
            <a:pPr>
              <a:lnSpc>
                <a:spcPct val="100000"/>
              </a:lnSpc>
            </a:pPr>
            <a:r>
              <a:rPr lang="en-US" b="1" dirty="0" smtClean="0"/>
              <a:t>Best Practices and Tips</a:t>
            </a:r>
            <a:r>
              <a:rPr lang="en-US" dirty="0" smtClean="0"/>
              <a:t/>
            </a:r>
            <a:br>
              <a:rPr lang="en-US" dirty="0" smtClean="0"/>
            </a:br>
            <a:r>
              <a:rPr lang="en-US" sz="2000" b="0" dirty="0" smtClean="0">
                <a:solidFill>
                  <a:srgbClr val="409633"/>
                </a:solidFill>
              </a:rPr>
              <a:t>Making a PPT your </a:t>
            </a:r>
            <a:r>
              <a:rPr lang="en-US" sz="2000" b="0" dirty="0">
                <a:solidFill>
                  <a:srgbClr val="409633"/>
                </a:solidFill>
              </a:rPr>
              <a:t>D</a:t>
            </a:r>
            <a:r>
              <a:rPr lang="en-US" sz="2000" b="0" dirty="0" smtClean="0">
                <a:solidFill>
                  <a:srgbClr val="409633"/>
                </a:solidFill>
              </a:rPr>
              <a:t>efault Template</a:t>
            </a:r>
            <a:endParaRPr lang="en-US" sz="2000" b="0" dirty="0">
              <a:solidFill>
                <a:srgbClr val="409633"/>
              </a:solidFill>
            </a:endParaRPr>
          </a:p>
        </p:txBody>
      </p:sp>
      <p:sp>
        <p:nvSpPr>
          <p:cNvPr id="6" name="Content Placeholder 2"/>
          <p:cNvSpPr>
            <a:spLocks noGrp="1"/>
          </p:cNvSpPr>
          <p:nvPr>
            <p:ph idx="4294967295"/>
          </p:nvPr>
        </p:nvSpPr>
        <p:spPr>
          <a:xfrm>
            <a:off x="295570" y="1185863"/>
            <a:ext cx="8312150" cy="3621087"/>
          </a:xfrm>
          <a:noFill/>
        </p:spPr>
        <p:txBody>
          <a:bodyPr>
            <a:spAutoFit/>
          </a:bodyPr>
          <a:lstStyle/>
          <a:p>
            <a:pPr marL="0" indent="0">
              <a:spcBef>
                <a:spcPts val="0"/>
              </a:spcBef>
              <a:spcAft>
                <a:spcPts val="500"/>
              </a:spcAft>
              <a:buNone/>
            </a:pPr>
            <a:r>
              <a:rPr lang="en-US" sz="1800" dirty="0" smtClean="0">
                <a:solidFill>
                  <a:srgbClr val="409633"/>
                </a:solidFill>
              </a:rPr>
              <a:t>How to </a:t>
            </a:r>
            <a:r>
              <a:rPr lang="en-US" dirty="0" smtClean="0">
                <a:solidFill>
                  <a:srgbClr val="409633"/>
                </a:solidFill>
              </a:rPr>
              <a:t>save and set a default template in PPT</a:t>
            </a:r>
            <a:r>
              <a:rPr lang="en-US" sz="1800" dirty="0" smtClean="0">
                <a:solidFill>
                  <a:srgbClr val="409633"/>
                </a:solidFill>
              </a:rPr>
              <a:t>.</a:t>
            </a:r>
          </a:p>
          <a:p>
            <a:pPr marL="233363" indent="-233363">
              <a:spcBef>
                <a:spcPts val="0"/>
              </a:spcBef>
              <a:spcAft>
                <a:spcPts val="500"/>
              </a:spcAft>
              <a:buFont typeface="+mj-lt"/>
              <a:buAutoNum type="arabicPeriod"/>
            </a:pPr>
            <a:r>
              <a:rPr lang="en-US" sz="1400" dirty="0" smtClean="0"/>
              <a:t>First, download the PPT template that you wish to make your default</a:t>
            </a:r>
            <a:r>
              <a:rPr lang="en-US" sz="1400" dirty="0"/>
              <a:t> </a:t>
            </a:r>
            <a:r>
              <a:rPr lang="en-US" sz="1400" dirty="0" smtClean="0"/>
              <a:t>and save it to your desktop or local drive.</a:t>
            </a:r>
          </a:p>
          <a:p>
            <a:pPr marL="233363" indent="-233363">
              <a:spcBef>
                <a:spcPts val="0"/>
              </a:spcBef>
              <a:spcAft>
                <a:spcPts val="500"/>
              </a:spcAft>
              <a:buFont typeface="+mj-lt"/>
              <a:buAutoNum type="arabicPeriod"/>
            </a:pPr>
            <a:r>
              <a:rPr lang="en-US" sz="1400" dirty="0" smtClean="0"/>
              <a:t>Open a Folder on your Desktop (or create a new one) and click Organize &gt; Folder and Search Options.</a:t>
            </a:r>
          </a:p>
          <a:p>
            <a:pPr marL="233363" indent="-233363">
              <a:spcBef>
                <a:spcPts val="0"/>
              </a:spcBef>
              <a:spcAft>
                <a:spcPts val="500"/>
              </a:spcAft>
              <a:buFont typeface="+mj-lt"/>
              <a:buAutoNum type="arabicPeriod"/>
            </a:pPr>
            <a:r>
              <a:rPr lang="en-US" sz="1400" dirty="0" smtClean="0"/>
              <a:t>On the View tab, click Show hidden files, folders and drives.  Click OK.</a:t>
            </a:r>
          </a:p>
          <a:p>
            <a:pPr marL="233363" indent="-233363">
              <a:spcBef>
                <a:spcPts val="0"/>
              </a:spcBef>
              <a:spcAft>
                <a:spcPts val="500"/>
              </a:spcAft>
              <a:buFont typeface="+mj-lt"/>
              <a:buAutoNum type="arabicPeriod"/>
            </a:pPr>
            <a:r>
              <a:rPr lang="en-US" sz="1400" dirty="0" smtClean="0"/>
              <a:t>Next, open the PPT that you want to use as your default.</a:t>
            </a:r>
          </a:p>
          <a:p>
            <a:pPr marL="233363" indent="-233363">
              <a:spcBef>
                <a:spcPts val="0"/>
              </a:spcBef>
              <a:spcAft>
                <a:spcPts val="500"/>
              </a:spcAft>
              <a:buFont typeface="+mj-lt"/>
              <a:buAutoNum type="arabicPeriod"/>
            </a:pPr>
            <a:r>
              <a:rPr lang="en-US" sz="1400" dirty="0" smtClean="0"/>
              <a:t>Choose File &gt; Save As.  Go to “Save as type” field and select PowerPoint Template as the file type (.pot or .</a:t>
            </a:r>
            <a:r>
              <a:rPr lang="en-US" sz="1400" dirty="0" err="1" smtClean="0"/>
              <a:t>potx</a:t>
            </a:r>
            <a:r>
              <a:rPr lang="en-US" sz="1400" dirty="0" smtClean="0"/>
              <a:t>).</a:t>
            </a:r>
          </a:p>
          <a:p>
            <a:pPr marL="233363" indent="-233363">
              <a:spcBef>
                <a:spcPts val="0"/>
              </a:spcBef>
              <a:spcAft>
                <a:spcPts val="500"/>
              </a:spcAft>
              <a:buFont typeface="+mj-lt"/>
              <a:buAutoNum type="arabicPeriod"/>
            </a:pPr>
            <a:r>
              <a:rPr lang="en-US" sz="1400" dirty="0" smtClean="0"/>
              <a:t>Name the file “Blank” and click Save. </a:t>
            </a:r>
          </a:p>
          <a:p>
            <a:pPr marL="396875" lvl="1" indent="-176213">
              <a:spcBef>
                <a:spcPts val="0"/>
              </a:spcBef>
              <a:spcAft>
                <a:spcPts val="500"/>
              </a:spcAft>
              <a:buFont typeface="Arial" panose="020B0604020202020204" pitchFamily="34" charset="0"/>
              <a:buChar char="•"/>
            </a:pPr>
            <a:r>
              <a:rPr lang="en-US" sz="1200" i="1" dirty="0" smtClean="0"/>
              <a:t>Hint: don’t change the location – it will default to a Templates folder on your computer which is where it needs to </a:t>
            </a:r>
            <a:br>
              <a:rPr lang="en-US" sz="1200" i="1" dirty="0" smtClean="0"/>
            </a:br>
            <a:r>
              <a:rPr lang="en-US" sz="1200" i="1" dirty="0" smtClean="0"/>
              <a:t>be stored.</a:t>
            </a:r>
          </a:p>
          <a:p>
            <a:pPr marL="233363" indent="-233363">
              <a:spcBef>
                <a:spcPts val="0"/>
              </a:spcBef>
              <a:spcAft>
                <a:spcPts val="500"/>
              </a:spcAft>
              <a:buFont typeface="+mj-lt"/>
              <a:buAutoNum type="arabicPeriod"/>
            </a:pPr>
            <a:r>
              <a:rPr lang="en-US" sz="1400" dirty="0" smtClean="0"/>
              <a:t>Launch PowerPoint and create a new Presentation to test. If completed successfully, every new PPT presentation you create will default to the template unless changed manually.</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spTree>
    <p:extLst>
      <p:ext uri="{BB962C8B-B14F-4D97-AF65-F5344CB8AC3E}">
        <p14:creationId xmlns:p14="http://schemas.microsoft.com/office/powerpoint/2010/main" val="1625563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spAutoFit/>
          </a:bodyPr>
          <a:lstStyle/>
          <a:p>
            <a:pPr>
              <a:lnSpc>
                <a:spcPct val="100000"/>
              </a:lnSpc>
            </a:pPr>
            <a:r>
              <a:rPr lang="en-US" b="1" dirty="0" smtClean="0"/>
              <a:t>Best Practices and Tips</a:t>
            </a:r>
            <a:r>
              <a:rPr lang="en-US" dirty="0" smtClean="0"/>
              <a:t/>
            </a:r>
            <a:br>
              <a:rPr lang="en-US" dirty="0" smtClean="0"/>
            </a:br>
            <a:r>
              <a:rPr lang="en-US" sz="2000" b="0" dirty="0" smtClean="0">
                <a:solidFill>
                  <a:schemeClr val="accent5"/>
                </a:solidFill>
              </a:rPr>
              <a:t>Printing</a:t>
            </a:r>
            <a:endParaRPr lang="en-US" sz="1200" b="0" dirty="0">
              <a:solidFill>
                <a:schemeClr val="accent5"/>
              </a:solidFill>
            </a:endParaRPr>
          </a:p>
        </p:txBody>
      </p:sp>
      <p:sp>
        <p:nvSpPr>
          <p:cNvPr id="10" name="Content Placeholder 2"/>
          <p:cNvSpPr>
            <a:spLocks noGrp="1"/>
          </p:cNvSpPr>
          <p:nvPr>
            <p:ph idx="4294967295"/>
          </p:nvPr>
        </p:nvSpPr>
        <p:spPr>
          <a:xfrm>
            <a:off x="292281" y="1052513"/>
            <a:ext cx="8526463" cy="1539875"/>
          </a:xfrm>
          <a:noFill/>
        </p:spPr>
        <p:txBody>
          <a:bodyPr wrap="square">
            <a:spAutoFit/>
          </a:bodyPr>
          <a:lstStyle/>
          <a:p>
            <a:pPr marL="0" indent="0">
              <a:spcBef>
                <a:spcPts val="0"/>
              </a:spcBef>
              <a:spcAft>
                <a:spcPts val="600"/>
              </a:spcAft>
              <a:buNone/>
            </a:pPr>
            <a:r>
              <a:rPr lang="en-US" sz="1100" dirty="0" smtClean="0"/>
              <a:t>Fidelity has adopted a firm-wide initiative to eliminate paper. You are encouraged to share your presentations in electronic formats using conference rooms, laptops, iPads or desktop Skype sessions. If you need to e-mail PPT materials, save the PPT as a PDF for easy sharing.</a:t>
            </a:r>
            <a:endParaRPr lang="en-US" sz="1200" dirty="0" smtClean="0"/>
          </a:p>
          <a:p>
            <a:pPr marL="0" indent="0">
              <a:spcBef>
                <a:spcPts val="0"/>
              </a:spcBef>
              <a:buNone/>
            </a:pPr>
            <a:r>
              <a:rPr lang="en-US" sz="1200" dirty="0" smtClean="0">
                <a:solidFill>
                  <a:srgbClr val="409633"/>
                </a:solidFill>
              </a:rPr>
              <a:t>Black and White, Double-Sided Printing</a:t>
            </a:r>
          </a:p>
          <a:p>
            <a:pPr marL="0" indent="0">
              <a:spcBef>
                <a:spcPts val="0"/>
              </a:spcBef>
              <a:buNone/>
            </a:pPr>
            <a:r>
              <a:rPr lang="en-US" sz="1100" dirty="0" smtClean="0"/>
              <a:t>If you absolutely have to print, you should always try to print in black and white, duplex if possible. You are encouraged to print at least two slides per page, rather than full page. If you are printing in grayscale, it’s best to save as a PDF and print from Acrobat. Also, PPT does not always treat color the same way from page to page. Sometimes it shows as black, sometimes as gray, or sometimes it completely disappears. Therefore, it is always best to review in pure black and white or grayscale prior to printing.</a:t>
            </a:r>
          </a:p>
        </p:txBody>
      </p:sp>
      <p:sp>
        <p:nvSpPr>
          <p:cNvPr id="12" name="Content Placeholder 2"/>
          <p:cNvSpPr txBox="1">
            <a:spLocks/>
          </p:cNvSpPr>
          <p:nvPr/>
        </p:nvSpPr>
        <p:spPr>
          <a:xfrm>
            <a:off x="304799" y="2570649"/>
            <a:ext cx="6172201" cy="2662267"/>
          </a:xfrm>
          <a:prstGeom prst="rect">
            <a:avLst/>
          </a:prstGeom>
          <a:noFill/>
        </p:spPr>
        <p:txBody>
          <a:bodyPr vert="horz" wrap="square"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ts val="0"/>
              </a:spcBef>
              <a:spcAft>
                <a:spcPts val="500"/>
              </a:spcAft>
              <a:buNone/>
            </a:pPr>
            <a:r>
              <a:rPr lang="en-US" sz="1200" b="1" dirty="0" smtClean="0">
                <a:solidFill>
                  <a:schemeClr val="accent5"/>
                </a:solidFill>
              </a:rPr>
              <a:t>OTHER THINGS </a:t>
            </a:r>
            <a:r>
              <a:rPr lang="en-US" sz="1200" b="1" dirty="0">
                <a:solidFill>
                  <a:schemeClr val="accent5"/>
                </a:solidFill>
              </a:rPr>
              <a:t>TO KEEP IN MIND</a:t>
            </a:r>
          </a:p>
          <a:p>
            <a:pPr marL="173038" indent="-173038">
              <a:spcBef>
                <a:spcPts val="0"/>
              </a:spcBef>
              <a:spcAft>
                <a:spcPts val="500"/>
              </a:spcAft>
            </a:pPr>
            <a:r>
              <a:rPr lang="en-US" sz="1000" dirty="0" smtClean="0"/>
              <a:t>Projecting </a:t>
            </a:r>
            <a:r>
              <a:rPr lang="en-US" sz="1000" dirty="0"/>
              <a:t>will give you better quality and is more environmentally friendly, </a:t>
            </a:r>
            <a:r>
              <a:rPr lang="en-US" sz="1000" dirty="0" smtClean="0"/>
              <a:t>and should </a:t>
            </a:r>
            <a:r>
              <a:rPr lang="en-US" sz="1000" dirty="0"/>
              <a:t>be considered as the preferred delivery method. </a:t>
            </a:r>
            <a:endParaRPr lang="en-US" sz="1000" dirty="0" smtClean="0"/>
          </a:p>
          <a:p>
            <a:pPr marL="173038" indent="-173038">
              <a:spcBef>
                <a:spcPts val="0"/>
              </a:spcBef>
              <a:spcAft>
                <a:spcPts val="500"/>
              </a:spcAft>
            </a:pPr>
            <a:r>
              <a:rPr lang="en-US" sz="1000" dirty="0" smtClean="0"/>
              <a:t>If </a:t>
            </a:r>
            <a:r>
              <a:rPr lang="en-US" sz="1000" dirty="0"/>
              <a:t>you determine that you do need to print, here are some tips:</a:t>
            </a:r>
          </a:p>
          <a:p>
            <a:pPr marL="393700" lvl="1" indent="-173038">
              <a:spcBef>
                <a:spcPts val="0"/>
              </a:spcBef>
              <a:spcAft>
                <a:spcPts val="500"/>
              </a:spcAft>
            </a:pPr>
            <a:r>
              <a:rPr lang="en-US" sz="1000" dirty="0"/>
              <a:t>A “stroke, border, or shape outline” on a box, table or figure will always show up on paper even if it is white. To ensure that a graphic appears when printing in grayscale or B&amp;W, make sure you have applied a shape outline. Often the color “fill,” even if dark onscreen will be converted to white and not show on the printed copy.</a:t>
            </a:r>
          </a:p>
          <a:p>
            <a:pPr marL="393700" lvl="1" indent="-173038">
              <a:spcBef>
                <a:spcPts val="0"/>
              </a:spcBef>
              <a:spcAft>
                <a:spcPts val="500"/>
              </a:spcAft>
            </a:pPr>
            <a:r>
              <a:rPr lang="en-US" sz="1000" dirty="0"/>
              <a:t>White or light colors often show up as black, therefore you will need to make sure any light lines are perfectly aligned and that you don’t have any “accidental” white shapes in the background of your slide, as they will appear in print.</a:t>
            </a:r>
          </a:p>
          <a:p>
            <a:pPr marL="393700" lvl="1" indent="-173038">
              <a:spcBef>
                <a:spcPts val="0"/>
              </a:spcBef>
              <a:spcAft>
                <a:spcPts val="500"/>
              </a:spcAft>
            </a:pPr>
            <a:r>
              <a:rPr lang="en-US" sz="1000" dirty="0"/>
              <a:t>Gradients do not show up in B&amp;W or grayscale printing.</a:t>
            </a:r>
          </a:p>
          <a:p>
            <a:pPr marL="393700" lvl="1" indent="-173038">
              <a:spcBef>
                <a:spcPts val="0"/>
              </a:spcBef>
              <a:spcAft>
                <a:spcPts val="500"/>
              </a:spcAft>
            </a:pPr>
            <a:r>
              <a:rPr lang="en-US" sz="1000" dirty="0"/>
              <a:t>To save paper, ink and ensure your PPT is in good order prior to printing, review onscreen in black and white by using the Print tool. S</a:t>
            </a:r>
            <a:r>
              <a:rPr lang="en-US" sz="1000" dirty="0" smtClean="0"/>
              <a:t>ee </a:t>
            </a:r>
            <a:r>
              <a:rPr lang="en-US" sz="1000" dirty="0"/>
              <a:t>instructions to the right. </a:t>
            </a:r>
          </a:p>
        </p:txBody>
      </p:sp>
      <p:sp>
        <p:nvSpPr>
          <p:cNvPr id="13" name="Content Placeholder 2"/>
          <p:cNvSpPr txBox="1">
            <a:spLocks/>
          </p:cNvSpPr>
          <p:nvPr/>
        </p:nvSpPr>
        <p:spPr>
          <a:xfrm>
            <a:off x="6581954" y="2721976"/>
            <a:ext cx="2236790" cy="2078299"/>
          </a:xfrm>
          <a:prstGeom prst="rect">
            <a:avLst/>
          </a:prstGeom>
          <a:noFill/>
          <a:ln>
            <a:solidFill>
              <a:srgbClr val="0070C0"/>
            </a:solidFill>
          </a:ln>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3038" indent="-173038">
              <a:spcBef>
                <a:spcPts val="0"/>
              </a:spcBef>
              <a:spcAft>
                <a:spcPts val="500"/>
              </a:spcAft>
              <a:buFont typeface="+mj-lt"/>
              <a:buAutoNum type="arabicPeriod"/>
            </a:pPr>
            <a:r>
              <a:rPr lang="en-US" sz="1050" b="1" dirty="0" smtClean="0">
                <a:solidFill>
                  <a:schemeClr val="accent3"/>
                </a:solidFill>
              </a:rPr>
              <a:t>Go </a:t>
            </a:r>
            <a:r>
              <a:rPr lang="en-US" sz="1050" b="1" dirty="0">
                <a:solidFill>
                  <a:schemeClr val="accent3"/>
                </a:solidFill>
              </a:rPr>
              <a:t>to the File Tab and choose the  “Print” option.</a:t>
            </a:r>
          </a:p>
          <a:p>
            <a:pPr marL="173038" indent="-173038">
              <a:spcBef>
                <a:spcPts val="0"/>
              </a:spcBef>
              <a:spcAft>
                <a:spcPts val="500"/>
              </a:spcAft>
              <a:buFont typeface="+mj-lt"/>
              <a:buAutoNum type="arabicPeriod"/>
            </a:pPr>
            <a:r>
              <a:rPr lang="en-US" sz="1050" b="1" dirty="0">
                <a:solidFill>
                  <a:schemeClr val="accent3"/>
                </a:solidFill>
              </a:rPr>
              <a:t>Select the “Pure Black and White” or </a:t>
            </a:r>
            <a:r>
              <a:rPr lang="en-US" sz="1050" b="1" dirty="0" smtClean="0">
                <a:solidFill>
                  <a:schemeClr val="accent3"/>
                </a:solidFill>
              </a:rPr>
              <a:t> “</a:t>
            </a:r>
            <a:r>
              <a:rPr lang="en-US" sz="1050" b="1" dirty="0">
                <a:solidFill>
                  <a:schemeClr val="accent3"/>
                </a:solidFill>
              </a:rPr>
              <a:t>Grayscale” in the Color dropdown</a:t>
            </a:r>
            <a:r>
              <a:rPr lang="en-US" sz="1050" b="1" dirty="0" smtClean="0">
                <a:solidFill>
                  <a:schemeClr val="accent3"/>
                </a:solidFill>
              </a:rPr>
              <a:t>.</a:t>
            </a:r>
          </a:p>
          <a:p>
            <a:pPr marL="173038" indent="-173038">
              <a:spcBef>
                <a:spcPts val="0"/>
              </a:spcBef>
              <a:spcAft>
                <a:spcPts val="500"/>
              </a:spcAft>
              <a:buFont typeface="+mj-lt"/>
              <a:buAutoNum type="arabicPeriod"/>
            </a:pPr>
            <a:r>
              <a:rPr lang="en-US" sz="1050" b="1" dirty="0" smtClean="0">
                <a:solidFill>
                  <a:schemeClr val="accent3"/>
                </a:solidFill>
              </a:rPr>
              <a:t>Make sure the document prints in “Duplex” to help conserve paper.</a:t>
            </a:r>
            <a:endParaRPr lang="en-US" sz="1050" b="1" dirty="0">
              <a:solidFill>
                <a:schemeClr val="accent3"/>
              </a:solidFill>
            </a:endParaRPr>
          </a:p>
          <a:p>
            <a:pPr marL="173038" indent="-173038">
              <a:spcBef>
                <a:spcPts val="0"/>
              </a:spcBef>
              <a:spcAft>
                <a:spcPts val="500"/>
              </a:spcAft>
              <a:buFont typeface="+mj-lt"/>
              <a:buAutoNum type="arabicPeriod"/>
            </a:pPr>
            <a:r>
              <a:rPr lang="en-US" sz="1050" b="1" dirty="0">
                <a:solidFill>
                  <a:schemeClr val="accent3"/>
                </a:solidFill>
              </a:rPr>
              <a:t>You can now scroll through and review all </a:t>
            </a:r>
            <a:r>
              <a:rPr lang="en-US" sz="1050" b="1" dirty="0" smtClean="0">
                <a:solidFill>
                  <a:schemeClr val="accent3"/>
                </a:solidFill>
              </a:rPr>
              <a:t>of  </a:t>
            </a:r>
            <a:r>
              <a:rPr lang="en-US" sz="1050" b="1" dirty="0">
                <a:solidFill>
                  <a:schemeClr val="accent3"/>
                </a:solidFill>
              </a:rPr>
              <a:t>your slides as they would appear printed.</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spTree>
    <p:extLst>
      <p:ext uri="{BB962C8B-B14F-4D97-AF65-F5344CB8AC3E}">
        <p14:creationId xmlns:p14="http://schemas.microsoft.com/office/powerpoint/2010/main" val="229575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a:t>Best Practices and </a:t>
            </a:r>
            <a:r>
              <a:rPr lang="en-US" b="1" dirty="0" smtClean="0"/>
              <a:t>Tips</a:t>
            </a:r>
            <a:r>
              <a:rPr lang="en-US" dirty="0" smtClean="0"/>
              <a:t/>
            </a:r>
            <a:br>
              <a:rPr lang="en-US" dirty="0" smtClean="0"/>
            </a:br>
            <a:r>
              <a:rPr lang="en-US" sz="2000" b="0" dirty="0">
                <a:solidFill>
                  <a:srgbClr val="409633"/>
                </a:solidFill>
              </a:rPr>
              <a:t>Aspect Ratios</a:t>
            </a:r>
          </a:p>
        </p:txBody>
      </p:sp>
      <p:sp>
        <p:nvSpPr>
          <p:cNvPr id="3" name="Content Placeholder 2"/>
          <p:cNvSpPr>
            <a:spLocks noGrp="1"/>
          </p:cNvSpPr>
          <p:nvPr>
            <p:ph idx="4294967295"/>
          </p:nvPr>
        </p:nvSpPr>
        <p:spPr>
          <a:xfrm>
            <a:off x="294641" y="1189038"/>
            <a:ext cx="8523288" cy="941283"/>
          </a:xfrm>
          <a:noFill/>
        </p:spPr>
        <p:txBody>
          <a:bodyPr>
            <a:spAutoFit/>
          </a:bodyPr>
          <a:lstStyle/>
          <a:p>
            <a:pPr marL="0" indent="0">
              <a:spcBef>
                <a:spcPts val="0"/>
              </a:spcBef>
              <a:spcAft>
                <a:spcPts val="500"/>
              </a:spcAft>
              <a:buNone/>
            </a:pPr>
            <a:r>
              <a:rPr lang="en-US" dirty="0">
                <a:solidFill>
                  <a:srgbClr val="409633"/>
                </a:solidFill>
              </a:rPr>
              <a:t>Ensure your PPT is the correct aspect ratio for the Room.</a:t>
            </a:r>
          </a:p>
          <a:p>
            <a:pPr marL="0" indent="0">
              <a:spcBef>
                <a:spcPts val="0"/>
              </a:spcBef>
              <a:spcAft>
                <a:spcPts val="500"/>
              </a:spcAft>
              <a:buNone/>
            </a:pPr>
            <a:r>
              <a:rPr lang="en-US" sz="1100" dirty="0"/>
              <a:t>Before you begin PPT content creation and design, check the size of the screen in the room in which you will be projecting. </a:t>
            </a:r>
            <a:br>
              <a:rPr lang="en-US" sz="1100" dirty="0"/>
            </a:br>
            <a:r>
              <a:rPr lang="en-US" sz="1100" dirty="0"/>
              <a:t>Last minute size conversions are difficult to manage, as the process is manual and time-consuming. Unfortunately, there </a:t>
            </a:r>
            <a:br>
              <a:rPr lang="en-US" sz="1100" dirty="0"/>
            </a:br>
            <a:r>
              <a:rPr lang="en-US" sz="1100" dirty="0"/>
              <a:t>is no “quick” way to change from one aspect ratio to another</a:t>
            </a:r>
            <a:r>
              <a:rPr lang="en-US" sz="1100" dirty="0" smtClean="0"/>
              <a:t>.</a:t>
            </a:r>
            <a:endParaRPr lang="en-US" sz="1100" dirty="0"/>
          </a:p>
        </p:txBody>
      </p:sp>
      <p:sp>
        <p:nvSpPr>
          <p:cNvPr id="11" name="Content Placeholder 2"/>
          <p:cNvSpPr txBox="1">
            <a:spLocks/>
          </p:cNvSpPr>
          <p:nvPr/>
        </p:nvSpPr>
        <p:spPr>
          <a:xfrm>
            <a:off x="294641" y="2250685"/>
            <a:ext cx="6299199" cy="2595582"/>
          </a:xfrm>
          <a:prstGeom prst="rect">
            <a:avLst/>
          </a:prstGeom>
          <a:noFill/>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ts val="0"/>
              </a:spcBef>
              <a:spcAft>
                <a:spcPts val="500"/>
              </a:spcAft>
              <a:buNone/>
            </a:pPr>
            <a:r>
              <a:rPr lang="en-US" sz="1400" b="1" dirty="0">
                <a:solidFill>
                  <a:srgbClr val="409633"/>
                </a:solidFill>
              </a:rPr>
              <a:t>WHAT ASPECT RATIO IS THE BEST FOR YOUR PPT?</a:t>
            </a:r>
          </a:p>
          <a:p>
            <a:pPr marL="173038" indent="-173038">
              <a:spcBef>
                <a:spcPts val="0"/>
              </a:spcBef>
              <a:spcAft>
                <a:spcPts val="500"/>
              </a:spcAft>
            </a:pPr>
            <a:r>
              <a:rPr lang="en-US" sz="1100" dirty="0"/>
              <a:t>4x3 is best suited for printing, viewing on iPads, small conference/team rooms and Ribbit Live Video. 4x3 is the standard PPT size that most closely resembles an 8.5” x11” sheet of paper although it is technically sized at 7.5”x10”.</a:t>
            </a:r>
          </a:p>
          <a:p>
            <a:pPr marL="173038" indent="-173038">
              <a:spcBef>
                <a:spcPts val="0"/>
              </a:spcBef>
              <a:spcAft>
                <a:spcPts val="500"/>
              </a:spcAft>
            </a:pPr>
            <a:r>
              <a:rPr lang="en-US" sz="1100" dirty="0"/>
              <a:t>16x9 and 16x10 are typically used for larger-scale meetings and the exact aspect is determined by the screen in the room. It is best to check with the room contact to find out the correct size. Even though 16x9 and 16x10 may seem like they are close in size, the transition from one size to the other is, in fact, quite time-consuming.</a:t>
            </a:r>
          </a:p>
          <a:p>
            <a:pPr marL="173038" indent="-173038">
              <a:spcBef>
                <a:spcPts val="0"/>
              </a:spcBef>
              <a:spcAft>
                <a:spcPts val="500"/>
              </a:spcAft>
            </a:pPr>
            <a:r>
              <a:rPr lang="en-US" sz="1100" dirty="0"/>
              <a:t>Occasionally, two duplicate versions of a presentation will be needed. For example, a large scale meeting that is being projected on a 16x9 screen but also being broadcast via Ribbit Live Video (4x3).</a:t>
            </a:r>
          </a:p>
          <a:p>
            <a:pPr marL="173038" indent="-173038">
              <a:spcBef>
                <a:spcPts val="0"/>
              </a:spcBef>
              <a:spcAft>
                <a:spcPts val="500"/>
              </a:spcAft>
            </a:pPr>
            <a:r>
              <a:rPr lang="en-US" sz="1100" dirty="0"/>
              <a:t>Additional sizes are rare but may be used in the case of off-site presentations or in unique conference rooms. Always check with the location or room organizer to find out the correct size.</a:t>
            </a:r>
          </a:p>
        </p:txBody>
      </p:sp>
      <p:sp>
        <p:nvSpPr>
          <p:cNvPr id="10" name="TextBox 9"/>
          <p:cNvSpPr txBox="1"/>
          <p:nvPr/>
        </p:nvSpPr>
        <p:spPr>
          <a:xfrm>
            <a:off x="6645664" y="2032676"/>
            <a:ext cx="2176074" cy="436017"/>
          </a:xfrm>
          <a:prstGeom prst="rect">
            <a:avLst/>
          </a:prstGeom>
          <a:noFill/>
        </p:spPr>
        <p:txBody>
          <a:bodyPr wrap="square" rtlCol="0">
            <a:noAutofit/>
          </a:bodyPr>
          <a:lstStyle/>
          <a:p>
            <a:r>
              <a:rPr lang="en-US" sz="1100" dirty="0" smtClean="0"/>
              <a:t>Scaled Illustration of the differences between common aspect ratios.</a:t>
            </a:r>
            <a:endParaRPr lang="en-US" sz="110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0990" y="2717182"/>
            <a:ext cx="1153744" cy="2288894"/>
          </a:xfrm>
          <a:prstGeom prst="rect">
            <a:avLst/>
          </a:prstGeom>
        </p:spPr>
      </p:pic>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25367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Agenda Slide</a:t>
            </a:r>
            <a:endParaRPr lang="en-US" dirty="0"/>
          </a:p>
        </p:txBody>
      </p:sp>
      <p:sp>
        <p:nvSpPr>
          <p:cNvPr id="2" name="Slide Number Placeholder 1"/>
          <p:cNvSpPr>
            <a:spLocks noGrp="1"/>
          </p:cNvSpPr>
          <p:nvPr>
            <p:ph type="sldNum" sz="quarter" idx="14"/>
          </p:nvPr>
        </p:nvSpPr>
        <p:spPr/>
        <p:txBody>
          <a:bodyPr/>
          <a:lstStyle/>
          <a:p>
            <a:fld id="{E6474CC2-1230-4213-AD1A-4B2FEEABA7A1}" type="slidenum">
              <a:rPr lang="en-US" smtClean="0"/>
              <a:pPr/>
              <a:t>9</a:t>
            </a:fld>
            <a:endParaRPr lang="en-US" dirty="0"/>
          </a:p>
        </p:txBody>
      </p:sp>
      <p:cxnSp>
        <p:nvCxnSpPr>
          <p:cNvPr id="12" name="Straight Connector 11"/>
          <p:cNvCxnSpPr/>
          <p:nvPr/>
        </p:nvCxnSpPr>
        <p:spPr>
          <a:xfrm>
            <a:off x="388280" y="1518327"/>
            <a:ext cx="275041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88280" y="2109499"/>
            <a:ext cx="275041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88280" y="2700671"/>
            <a:ext cx="275041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88280" y="3291840"/>
            <a:ext cx="275041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sp>
        <p:nvSpPr>
          <p:cNvPr id="20" name="Content Placeholder 2"/>
          <p:cNvSpPr txBox="1">
            <a:spLocks/>
          </p:cNvSpPr>
          <p:nvPr/>
        </p:nvSpPr>
        <p:spPr>
          <a:xfrm>
            <a:off x="295570" y="1022686"/>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smtClean="0"/>
              <a:t>Topic Arial 20pt bold			</a:t>
            </a:r>
            <a:endParaRPr lang="en-US" b="1" dirty="0" smtClean="0">
              <a:solidFill>
                <a:srgbClr val="409633"/>
              </a:solidFill>
            </a:endParaRPr>
          </a:p>
        </p:txBody>
      </p:sp>
      <p:sp>
        <p:nvSpPr>
          <p:cNvPr id="13" name="Content Placeholder 2"/>
          <p:cNvSpPr txBox="1">
            <a:spLocks/>
          </p:cNvSpPr>
          <p:nvPr/>
        </p:nvSpPr>
        <p:spPr>
          <a:xfrm>
            <a:off x="295570" y="1613858"/>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smtClean="0"/>
              <a:t>Topic Arial 20pt bold			</a:t>
            </a:r>
            <a:endParaRPr lang="en-US" b="1" dirty="0" smtClean="0">
              <a:solidFill>
                <a:srgbClr val="409633"/>
              </a:solidFill>
            </a:endParaRPr>
          </a:p>
        </p:txBody>
      </p:sp>
      <p:sp>
        <p:nvSpPr>
          <p:cNvPr id="15" name="Content Placeholder 2"/>
          <p:cNvSpPr txBox="1">
            <a:spLocks/>
          </p:cNvSpPr>
          <p:nvPr/>
        </p:nvSpPr>
        <p:spPr>
          <a:xfrm>
            <a:off x="295570" y="2205030"/>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smtClean="0"/>
              <a:t>Topic Arial 20pt bold			</a:t>
            </a:r>
            <a:endParaRPr lang="en-US" b="1" dirty="0" smtClean="0">
              <a:solidFill>
                <a:srgbClr val="409633"/>
              </a:solidFill>
            </a:endParaRPr>
          </a:p>
        </p:txBody>
      </p:sp>
      <p:sp>
        <p:nvSpPr>
          <p:cNvPr id="16" name="Content Placeholder 2"/>
          <p:cNvSpPr txBox="1">
            <a:spLocks/>
          </p:cNvSpPr>
          <p:nvPr/>
        </p:nvSpPr>
        <p:spPr>
          <a:xfrm>
            <a:off x="295570" y="279620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smtClean="0"/>
              <a:t>Topic Arial 20pt bold			</a:t>
            </a:r>
            <a:endParaRPr lang="en-US" b="1" dirty="0" smtClean="0">
              <a:solidFill>
                <a:srgbClr val="409633"/>
              </a:solidFill>
            </a:endParaRPr>
          </a:p>
        </p:txBody>
      </p:sp>
    </p:spTree>
    <p:extLst>
      <p:ext uri="{BB962C8B-B14F-4D97-AF65-F5344CB8AC3E}">
        <p14:creationId xmlns:p14="http://schemas.microsoft.com/office/powerpoint/2010/main" val="786051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15924</TotalTime>
  <Words>1468</Words>
  <Application>Microsoft Office PowerPoint</Application>
  <PresentationFormat>On-screen Show (16:10)</PresentationFormat>
  <Paragraphs>206</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Basic</vt:lpstr>
      <vt:lpstr>PowerPoint Presentation</vt:lpstr>
      <vt:lpstr>Divider Slide</vt:lpstr>
      <vt:lpstr>Things they told us to consider</vt:lpstr>
      <vt:lpstr>Best Practices and Tips Changing the Confidentiality Label</vt:lpstr>
      <vt:lpstr>Best Practices and Tips Changing the Slide Layout/Background</vt:lpstr>
      <vt:lpstr>Best Practices and Tips Making a PPT your Default Template</vt:lpstr>
      <vt:lpstr>Best Practices and Tips Printing</vt:lpstr>
      <vt:lpstr>Best Practices and Tips Aspect Ratios</vt:lpstr>
      <vt:lpstr>Agenda Slide</vt:lpstr>
      <vt:lpstr>Agenda Slide</vt:lpstr>
      <vt:lpstr>Title text is 24pt Arial bold Subtitle text is 20pt Arial</vt:lpstr>
      <vt:lpstr>2 Categories</vt:lpstr>
      <vt:lpstr>3 Categories</vt:lpstr>
      <vt:lpstr>Use this slide for a quote Use this slide for a quote Use this slide for a quote Use this slide for a quote</vt:lpstr>
      <vt:lpstr>Tables</vt:lpstr>
      <vt:lpstr>Title text is 24pt Arial bold</vt:lpstr>
      <vt:lpstr>Title text is 24pt Arial bold</vt:lpstr>
      <vt:lpstr>Charts</vt:lpstr>
      <vt:lpstr>Sample Bar Chart Highlighting One Bar Subtitle text is 20pt Arial</vt:lpstr>
      <vt:lpstr>Sample Stacked Bar Chart Subtitle text is 20pt Arial</vt:lpstr>
      <vt:lpstr>Sample Line Chart Subtitle text is 20pt Arial</vt:lpstr>
      <vt:lpstr>Sample Pie Chart Subtitle text is 20pt Arial</vt:lpstr>
      <vt:lpstr>Sample Donut Chart Subtitle text is 20pt Arial</vt:lpstr>
      <vt:lpstr>Color Palette</vt:lpstr>
      <vt:lpstr>Primary Color Palette Subtitle here</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Holmgren, Kimberly</cp:lastModifiedBy>
  <cp:revision>1336</cp:revision>
  <cp:lastPrinted>2015-02-02T16:31:04Z</cp:lastPrinted>
  <dcterms:created xsi:type="dcterms:W3CDTF">2015-01-15T16:51:51Z</dcterms:created>
  <dcterms:modified xsi:type="dcterms:W3CDTF">2017-06-26T18:18:29Z</dcterms:modified>
</cp:coreProperties>
</file>