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1" autoAdjust="0"/>
    <p:restoredTop sz="77576" autoAdjust="0"/>
  </p:normalViewPr>
  <p:slideViewPr>
    <p:cSldViewPr snapToGrid="0" snapToObjects="1">
      <p:cViewPr varScale="1">
        <p:scale>
          <a:sx n="121" d="100"/>
          <a:sy n="121" d="100"/>
        </p:scale>
        <p:origin x="936" y="96"/>
      </p:cViewPr>
      <p:guideLst>
        <p:guide orient="horz" pos="161"/>
        <p:guide orient="horz" pos="2813"/>
        <p:guide pos="188"/>
        <p:guide pos="5557"/>
        <p:guide orient="horz" pos="179"/>
        <p:guide orient="horz" pos="3126"/>
        <p:guide pos="192"/>
        <p:guide orient="horz" pos="405"/>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7/14/2017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7/14/2017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INTEGRATION</a:t>
            </a:r>
          </a:p>
          <a:p>
            <a:r>
              <a:rPr lang="en-US" dirty="0"/>
              <a:t>-Fidelity has</a:t>
            </a:r>
            <a:r>
              <a:rPr lang="en-US" baseline="0" dirty="0"/>
              <a:t> some tools that prove that it is possible to do something like this</a:t>
            </a:r>
          </a:p>
          <a:p>
            <a:r>
              <a:rPr lang="en-US" baseline="0" dirty="0"/>
              <a:t>	-Fidelity Investments Community provides a forum for crowdsourcing ideas and giving or getting investment advice for PI customers. About 20% of members are active monthly</a:t>
            </a:r>
          </a:p>
          <a:p>
            <a:r>
              <a:rPr lang="en-US" baseline="0" dirty="0"/>
              <a:t>	-Sector Portfolio Builder provides personalized solutions to investment needs using EXISTING Fidelity products</a:t>
            </a:r>
          </a:p>
          <a:p>
            <a:r>
              <a:rPr lang="en-US" baseline="0" dirty="0"/>
              <a:t>-All of these could combine nicely into one personalized investing tool</a:t>
            </a:r>
          </a:p>
          <a:p>
            <a:endParaRPr lang="en-US" baseline="0" dirty="0"/>
          </a:p>
          <a:p>
            <a:r>
              <a:rPr lang="en-US" baseline="0" dirty="0"/>
              <a:t>COMPETITION</a:t>
            </a:r>
          </a:p>
          <a:p>
            <a:r>
              <a:rPr lang="en-US" baseline="0" dirty="0"/>
              <a:t>-Read these:</a:t>
            </a:r>
          </a:p>
          <a:p>
            <a:r>
              <a:rPr lang="en-US" sz="1200" kern="1200" dirty="0">
                <a:solidFill>
                  <a:schemeClr val="tx1"/>
                </a:solidFill>
                <a:effectLst/>
                <a:latin typeface="Arial" panose="020B0604020202020204" pitchFamily="34" charset="0"/>
                <a:ea typeface="+mn-ea"/>
                <a:cs typeface="+mn-cs"/>
              </a:rPr>
              <a:t> </a:t>
            </a: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a:t>
            </a:r>
            <a:r>
              <a:rPr lang="en-US" sz="1200" u="sng" kern="1200" dirty="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a:solidFill>
                  <a:schemeClr val="tx1"/>
                </a:solidFill>
                <a:effectLst/>
                <a:latin typeface="Arial" panose="020B0604020202020204" pitchFamily="34" charset="0"/>
                <a:ea typeface="+mn-ea"/>
                <a:cs typeface="+mn-cs"/>
              </a:rPr>
              <a:t>?</a:t>
            </a:r>
            <a:endParaRPr lang="en-US" baseline="0" dirty="0"/>
          </a:p>
          <a:p>
            <a:r>
              <a:rPr lang="en-US" baseline="0" dirty="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a:t>
            </a:r>
          </a:p>
          <a:p>
            <a:r>
              <a:rPr lang="en-US" dirty="0"/>
              <a:t>-We estimate based on our</a:t>
            </a:r>
            <a:r>
              <a:rPr lang="en-US" baseline="0" dirty="0"/>
              <a:t> time beginning to develop this tool that it would take 3-6 months to fully develop</a:t>
            </a:r>
          </a:p>
          <a:p>
            <a:r>
              <a:rPr lang="en-US" baseline="0" dirty="0"/>
              <a:t>-We’d also estimate that 15 hours a week should be spent on bug fixes and enhancements</a:t>
            </a:r>
          </a:p>
          <a:p>
            <a:r>
              <a:rPr lang="en-US" baseline="0" dirty="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a:solidFill>
                  <a:schemeClr val="tx1"/>
                </a:solidFill>
                <a:effectLst/>
                <a:latin typeface="Arial" panose="020B0604020202020204" pitchFamily="34" charset="0"/>
                <a:ea typeface="+mn-ea"/>
                <a:cs typeface="+mn-cs"/>
              </a:rPr>
              <a:t>since 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200.</a:t>
            </a:r>
          </a:p>
          <a:p>
            <a:pPr fontAlgn="base"/>
            <a:r>
              <a:rPr lang="en-US" sz="1200" b="0" i="0" kern="1200" dirty="0">
                <a:solidFill>
                  <a:schemeClr val="tx1"/>
                </a:solidFill>
                <a:effectLst/>
                <a:latin typeface="Arial" panose="020B0604020202020204" pitchFamily="34" charset="0"/>
                <a:ea typeface="+mn-ea"/>
                <a:cs typeface="+mn-cs"/>
              </a:rPr>
              <a:t>Consumers can find over 3,000 types of beers and 50 different brands of bottled water</a:t>
            </a:r>
          </a:p>
          <a:p>
            <a:endParaRPr lang="en-US" dirty="0"/>
          </a:p>
          <a:p>
            <a:r>
              <a:rPr lang="en-US" dirty="0"/>
              <a:t>So what</a:t>
            </a:r>
            <a:r>
              <a:rPr lang="en-US" baseline="0" dirty="0"/>
              <a:t> are we seeing? Increase in demand for customization 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And this is not limited to consumer goods - </a:t>
            </a:r>
            <a:r>
              <a:rPr lang="en-US" sz="1200" b="0" i="1" kern="1200" dirty="0">
                <a:solidFill>
                  <a:schemeClr val="tx1"/>
                </a:solidFill>
                <a:effectLst/>
                <a:latin typeface="Arial" panose="020B0604020202020204" pitchFamily="34" charset="0"/>
                <a:ea typeface="+mn-ea"/>
                <a:cs typeface="+mn-cs"/>
              </a:rPr>
              <a:t>In market research conducted by </a:t>
            </a:r>
            <a:r>
              <a:rPr lang="en-US" sz="1200" b="0" i="1" kern="1200" dirty="0" err="1">
                <a:solidFill>
                  <a:schemeClr val="tx1"/>
                </a:solidFill>
                <a:effectLst/>
                <a:latin typeface="Arial" panose="020B0604020202020204" pitchFamily="34" charset="0"/>
                <a:ea typeface="+mn-ea"/>
                <a:cs typeface="+mn-cs"/>
              </a:rPr>
              <a:t>GfK</a:t>
            </a:r>
            <a:r>
              <a:rPr lang="en-US" sz="1200" b="0" i="1" kern="1200" dirty="0">
                <a:solidFill>
                  <a:schemeClr val="tx1"/>
                </a:solidFill>
                <a:effectLst/>
                <a:latin typeface="Arial" panose="020B0604020202020204" pitchFamily="34" charset="0"/>
                <a:ea typeface="+mn-ea"/>
                <a:cs typeface="+mn-cs"/>
              </a:rPr>
              <a:t> 40% of consumers with over $10,000 in deposits said they would be more inclined to continue their relationship with their primary bank if they offered products where the economics of the product could be personalized.</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A</a:t>
            </a:r>
            <a:r>
              <a:rPr lang="en-US" sz="1200" b="0" i="0" kern="1200" baseline="0" dirty="0">
                <a:solidFill>
                  <a:schemeClr val="tx1"/>
                </a:solidFill>
                <a:effectLst/>
                <a:latin typeface="Arial" panose="020B0604020202020204" pitchFamily="34" charset="0"/>
                <a:ea typeface="+mn-ea"/>
                <a:cs typeface="+mn-cs"/>
              </a:rPr>
              <a:t> shift is taking place in the industry from a product centric off-the-rack approach to a Chipotle-style made to order approach that involves the customer in the development of the product rather than only its purchase. It’s incredibly important to respond quickly to this market demand and take advantage of the benefits it has to offer, like customer loyalty, trust, and satisfaction.</a:t>
            </a:r>
            <a:endParaRPr lang="en-US" sz="1200" b="0" i="0" kern="1200" dirty="0">
              <a:solidFill>
                <a:schemeClr val="tx1"/>
              </a:solidFill>
              <a:effectLst/>
              <a:latin typeface="Arial" panose="020B0604020202020204" pitchFamily="34" charset="0"/>
              <a:ea typeface="+mn-ea"/>
              <a:cs typeface="+mn-cs"/>
            </a:endParaRPr>
          </a:p>
          <a:p>
            <a:endParaRPr lang="en-US" sz="1200" b="0" i="0"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a:solidFill>
                  <a:schemeClr val="tx1"/>
                </a:solidFill>
                <a:effectLst/>
                <a:latin typeface="Arial" panose="020B0604020202020204" pitchFamily="34" charset="0"/>
                <a:ea typeface="+mn-ea"/>
                <a:cs typeface="+mn-cs"/>
              </a:rPr>
              <a:t>Source:</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https://thefinancialbrand.com/37391/bank-personalization-product-development/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sym typeface="Wingdings" panose="05000000000000000000" pitchFamily="2" charset="2"/>
              </a:rPr>
              <a:t>Sarah</a:t>
            </a:r>
            <a:r>
              <a:rPr lang="en-US" baseline="0" dirty="0">
                <a:sym typeface="Wingdings" panose="05000000000000000000" pitchFamily="2" charset="2"/>
              </a:rPr>
              <a:t> </a:t>
            </a:r>
          </a:p>
          <a:p>
            <a:pPr lvl="1"/>
            <a:endParaRPr lang="en-US" baseline="0" dirty="0">
              <a:sym typeface="Wingdings" panose="05000000000000000000" pitchFamily="2" charset="2"/>
            </a:endParaRPr>
          </a:p>
          <a:p>
            <a:r>
              <a:rPr lang="en-US" sz="1200" kern="1200" dirty="0">
                <a:solidFill>
                  <a:schemeClr val="tx1"/>
                </a:solidFill>
                <a:effectLst/>
                <a:latin typeface="Arial" panose="020B0604020202020204" pitchFamily="34" charset="0"/>
                <a:ea typeface="+mn-ea"/>
                <a:cs typeface="+mn-cs"/>
              </a:rPr>
              <a:t>Current Market Trend: Crowd Sourcing</a:t>
            </a:r>
          </a:p>
          <a:p>
            <a:r>
              <a:rPr lang="en-US" sz="1200" kern="1200" dirty="0">
                <a:solidFill>
                  <a:schemeClr val="tx1"/>
                </a:solidFill>
                <a:effectLst/>
                <a:latin typeface="Arial" panose="020B0604020202020204" pitchFamily="34" charset="0"/>
                <a:ea typeface="+mn-ea"/>
                <a:cs typeface="+mn-cs"/>
              </a:rPr>
              <a:t>	Collect ideas from a broad community</a:t>
            </a:r>
          </a:p>
          <a:p>
            <a:r>
              <a:rPr lang="en-US" sz="1200" kern="1200" dirty="0">
                <a:solidFill>
                  <a:schemeClr val="tx1"/>
                </a:solidFill>
                <a:effectLst/>
                <a:latin typeface="Arial" panose="020B0604020202020204" pitchFamily="34" charset="0"/>
                <a:ea typeface="+mn-ea"/>
                <a:cs typeface="+mn-cs"/>
              </a:rPr>
              <a:t>	Community = individual investor</a:t>
            </a:r>
          </a:p>
          <a:p>
            <a:r>
              <a:rPr lang="en-US" sz="1200" kern="1200" dirty="0">
                <a:solidFill>
                  <a:schemeClr val="tx1"/>
                </a:solidFill>
                <a:effectLst/>
                <a:latin typeface="Arial" panose="020B0604020202020204" pitchFamily="34" charset="0"/>
                <a:ea typeface="+mn-ea"/>
                <a:cs typeface="+mn-cs"/>
              </a:rPr>
              <a:t>Educated Investor: Time to understand where their money is going</a:t>
            </a:r>
          </a:p>
          <a:p>
            <a:r>
              <a:rPr lang="en-US" sz="1200" kern="1200" dirty="0">
                <a:solidFill>
                  <a:schemeClr val="tx1"/>
                </a:solidFill>
                <a:effectLst/>
                <a:latin typeface="Arial" panose="020B0604020202020204" pitchFamily="34" charset="0"/>
                <a:ea typeface="+mn-ea"/>
                <a:cs typeface="+mn-cs"/>
              </a:rPr>
              <a:t>	Online advice seek and share - open to financial advice </a:t>
            </a:r>
          </a:p>
          <a:p>
            <a:r>
              <a:rPr lang="en-US" sz="1200" kern="1200" dirty="0">
                <a:solidFill>
                  <a:schemeClr val="tx1"/>
                </a:solidFill>
                <a:effectLst/>
                <a:latin typeface="Arial" panose="020B0604020202020204" pitchFamily="34" charset="0"/>
                <a:ea typeface="+mn-ea"/>
                <a:cs typeface="+mn-cs"/>
              </a:rPr>
              <a:t>	not only millennials,</a:t>
            </a:r>
            <a:r>
              <a:rPr lang="en-US" sz="1200" kern="1200" baseline="0" dirty="0">
                <a:solidFill>
                  <a:schemeClr val="tx1"/>
                </a:solidFill>
                <a:effectLst/>
                <a:latin typeface="Arial" panose="020B0604020202020204" pitchFamily="34" charset="0"/>
                <a:ea typeface="+mn-ea"/>
                <a:cs typeface="+mn-cs"/>
              </a:rPr>
              <a:t> In general </a:t>
            </a:r>
            <a:r>
              <a:rPr lang="en-US" sz="1200" kern="1200" dirty="0">
                <a:solidFill>
                  <a:schemeClr val="tx1"/>
                </a:solidFill>
                <a:effectLst/>
                <a:latin typeface="Arial" panose="020B0604020202020204" pitchFamily="34" charset="0"/>
                <a:ea typeface="+mn-ea"/>
                <a:cs typeface="+mn-cs"/>
              </a:rPr>
              <a:t>age 50 and up use has doubled to 42% in the past year</a:t>
            </a:r>
          </a:p>
          <a:p>
            <a:r>
              <a:rPr lang="en-US" sz="1200" kern="1200" dirty="0">
                <a:solidFill>
                  <a:schemeClr val="tx1"/>
                </a:solidFill>
                <a:effectLst/>
                <a:latin typeface="Arial" panose="020B0604020202020204" pitchFamily="34" charset="0"/>
                <a:ea typeface="+mn-ea"/>
                <a:cs typeface="+mn-cs"/>
              </a:rPr>
              <a:t>Example</a:t>
            </a:r>
            <a:r>
              <a:rPr lang="en-US" sz="1200" kern="1200" baseline="0" dirty="0">
                <a:solidFill>
                  <a:schemeClr val="tx1"/>
                </a:solidFill>
                <a:effectLst/>
                <a:latin typeface="Arial" panose="020B0604020202020204" pitchFamily="34" charset="0"/>
                <a:ea typeface="+mn-ea"/>
                <a:cs typeface="+mn-cs"/>
              </a:rPr>
              <a:t> in the Financial Industry: </a:t>
            </a:r>
          </a:p>
          <a:p>
            <a:r>
              <a:rPr lang="en-US" sz="1200" kern="1200" dirty="0">
                <a:solidFill>
                  <a:schemeClr val="tx1"/>
                </a:solidFill>
                <a:effectLst/>
                <a:latin typeface="Arial" panose="020B0604020202020204" pitchFamily="34" charset="0"/>
                <a:ea typeface="+mn-ea"/>
                <a:cs typeface="+mn-cs"/>
              </a:rPr>
              <a:t>	Barclays – Barclaycard - using it for new features and services</a:t>
            </a:r>
          </a:p>
          <a:p>
            <a:r>
              <a:rPr lang="en-US" sz="1200" kern="1200" dirty="0">
                <a:solidFill>
                  <a:schemeClr val="tx1"/>
                </a:solidFill>
                <a:effectLst/>
                <a:latin typeface="Arial" panose="020B0604020202020204" pitchFamily="34" charset="0"/>
                <a:ea typeface="+mn-ea"/>
                <a:cs typeface="+mn-cs"/>
              </a:rPr>
              <a:t>	</a:t>
            </a:r>
            <a:r>
              <a:rPr lang="en-US" sz="1200" kern="1200" dirty="0" err="1">
                <a:solidFill>
                  <a:schemeClr val="tx1"/>
                </a:solidFill>
                <a:effectLst/>
                <a:latin typeface="Arial" panose="020B0604020202020204" pitchFamily="34" charset="0"/>
                <a:ea typeface="+mn-ea"/>
                <a:cs typeface="+mn-cs"/>
              </a:rPr>
              <a:t>WestPac</a:t>
            </a:r>
            <a:r>
              <a:rPr lang="en-US" sz="1200" kern="1200" dirty="0">
                <a:solidFill>
                  <a:schemeClr val="tx1"/>
                </a:solidFill>
                <a:effectLst/>
                <a:latin typeface="Arial" panose="020B0604020202020204" pitchFamily="34" charset="0"/>
                <a:ea typeface="+mn-ea"/>
                <a:cs typeface="+mn-cs"/>
              </a:rPr>
              <a:t> New Zealand - crowd sourced applications and chose one the allowed for 3D  imagery to be used to check balances </a:t>
            </a:r>
          </a:p>
          <a:p>
            <a:r>
              <a:rPr lang="en-US" sz="1200" kern="1200" dirty="0">
                <a:solidFill>
                  <a:schemeClr val="tx1"/>
                </a:solidFill>
                <a:effectLst/>
                <a:latin typeface="Arial" panose="020B0604020202020204" pitchFamily="34" charset="0"/>
                <a:ea typeface="+mn-ea"/>
                <a:cs typeface="+mn-cs"/>
              </a:rPr>
              <a:t>	Commonwealth Bank - Idea Bank – new services for the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PC:</a:t>
            </a:r>
            <a:r>
              <a:rPr lang="en-US" baseline="0" dirty="0">
                <a:sym typeface="Wingdings" panose="05000000000000000000" pitchFamily="2" charset="2"/>
              </a:rPr>
              <a:t> http://www.meducom.ca/wp-content/uploads/2016/07/Crowdsourcing.png</a:t>
            </a:r>
          </a:p>
          <a:p>
            <a:endParaRPr lang="en-US" sz="1200" kern="1200" dirty="0">
              <a:solidFill>
                <a:schemeClr val="tx1"/>
              </a:solidFill>
              <a:effectLst/>
              <a:latin typeface="Arial" panose="020B0604020202020204" pitchFamily="34" charset="0"/>
              <a:ea typeface="+mn-ea"/>
              <a:cs typeface="+mn-cs"/>
            </a:endParaRPr>
          </a:p>
          <a:p>
            <a:endParaRPr lang="en-US" sz="1200" kern="1200" dirty="0">
              <a:solidFill>
                <a:schemeClr val="tx1"/>
              </a:solidFill>
              <a:effectLst/>
              <a:latin typeface="Arial" panose="020B0604020202020204" pitchFamily="34" charset="0"/>
              <a:ea typeface="+mn-ea"/>
              <a:cs typeface="+mn-cs"/>
            </a:endParaRP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sz="1200" kern="1200" dirty="0">
                <a:solidFill>
                  <a:schemeClr val="tx1"/>
                </a:solidFill>
                <a:effectLst/>
                <a:latin typeface="Arial" panose="020B0604020202020204" pitchFamily="34" charset="0"/>
                <a:ea typeface="+mn-ea"/>
                <a:cs typeface="+mn-cs"/>
              </a:rPr>
              <a:t>Mutual Fund: </a:t>
            </a:r>
          </a:p>
          <a:p>
            <a:r>
              <a:rPr lang="en-US" sz="1200" kern="1200" dirty="0">
                <a:solidFill>
                  <a:schemeClr val="tx1"/>
                </a:solidFill>
                <a:effectLst/>
                <a:latin typeface="Arial" panose="020B0604020202020204" pitchFamily="34" charset="0"/>
                <a:ea typeface="+mn-ea"/>
                <a:cs typeface="+mn-cs"/>
              </a:rPr>
              <a:t>	Professionally managed </a:t>
            </a:r>
          </a:p>
          <a:p>
            <a:r>
              <a:rPr lang="en-US" sz="1200" kern="1200" dirty="0">
                <a:solidFill>
                  <a:schemeClr val="tx1"/>
                </a:solidFill>
                <a:effectLst/>
                <a:latin typeface="Arial" panose="020B0604020202020204" pitchFamily="34" charset="0"/>
                <a:ea typeface="+mn-ea"/>
                <a:cs typeface="+mn-cs"/>
              </a:rPr>
              <a:t>	Contains stocks, bonds or short term investments</a:t>
            </a:r>
          </a:p>
          <a:p>
            <a:r>
              <a:rPr lang="en-US" sz="1200" kern="1200" dirty="0">
                <a:solidFill>
                  <a:schemeClr val="tx1"/>
                </a:solidFill>
                <a:effectLst/>
                <a:latin typeface="Arial" panose="020B0604020202020204" pitchFamily="34" charset="0"/>
                <a:ea typeface="+mn-ea"/>
                <a:cs typeface="+mn-cs"/>
              </a:rPr>
              <a:t>	Relatively low cost - $2000 initial</a:t>
            </a:r>
            <a:r>
              <a:rPr lang="en-US" sz="1200" kern="1200" baseline="0" dirty="0">
                <a:solidFill>
                  <a:schemeClr val="tx1"/>
                </a:solidFill>
                <a:effectLst/>
                <a:latin typeface="Arial" panose="020B0604020202020204" pitchFamily="34" charset="0"/>
                <a:ea typeface="+mn-ea"/>
                <a:cs typeface="+mn-cs"/>
              </a:rPr>
              <a:t> investment </a:t>
            </a:r>
            <a:r>
              <a:rPr lang="en-US" sz="1200" kern="1200" dirty="0">
                <a:solidFill>
                  <a:schemeClr val="tx1"/>
                </a:solidFill>
                <a:effectLst/>
                <a:latin typeface="Arial" panose="020B0604020202020204" pitchFamily="34" charset="0"/>
                <a:ea typeface="+mn-ea"/>
                <a:cs typeface="+mn-cs"/>
              </a:rPr>
              <a:t>, $50 a month in</a:t>
            </a:r>
            <a:r>
              <a:rPr lang="en-US" sz="1200" kern="1200" baseline="0" dirty="0">
                <a:solidFill>
                  <a:schemeClr val="tx1"/>
                </a:solidFill>
                <a:effectLst/>
                <a:latin typeface="Arial" panose="020B0604020202020204" pitchFamily="34" charset="0"/>
                <a:ea typeface="+mn-ea"/>
                <a:cs typeface="+mn-cs"/>
              </a:rPr>
              <a:t> subsequent purchases</a:t>
            </a:r>
            <a:endParaRPr lang="en-US"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	Cost efficient and diversified</a:t>
            </a:r>
          </a:p>
          <a:p>
            <a:r>
              <a:rPr lang="en-US" sz="1200" kern="1200" dirty="0">
                <a:solidFill>
                  <a:schemeClr val="tx1"/>
                </a:solidFill>
                <a:effectLst/>
                <a:latin typeface="Arial" panose="020B0604020202020204" pitchFamily="34" charset="0"/>
                <a:ea typeface="+mn-ea"/>
                <a:cs typeface="+mn-cs"/>
              </a:rPr>
              <a:t>		not all the eggs in one basket</a:t>
            </a:r>
          </a:p>
          <a:p>
            <a:r>
              <a:rPr lang="en-US" sz="1200" kern="1200" dirty="0">
                <a:solidFill>
                  <a:schemeClr val="tx1"/>
                </a:solidFill>
                <a:effectLst/>
                <a:latin typeface="Arial" panose="020B0604020202020204" pitchFamily="34" charset="0"/>
                <a:ea typeface="+mn-ea"/>
                <a:cs typeface="+mn-cs"/>
              </a:rPr>
              <a:t>		protects the investor</a:t>
            </a:r>
          </a:p>
          <a:p>
            <a:endParaRPr lang="en-US" dirty="0"/>
          </a:p>
          <a:p>
            <a:r>
              <a:rPr lang="en-US" dirty="0"/>
              <a:t>PC : https://www.google.com/search?q=mutual+funds&amp;source=lnms&amp;tbm=isch&amp;sa=X&amp;ved=0ahUKEwj2npy8r__UAhWBeCYKHarjAYAQ_AUICSgE&amp;biw=1366&amp;bih=652#imgrc=EYPf49JHI_0-2M:&amp;spf=1499712248929</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ROI</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Fidelity – customer centric </a:t>
            </a:r>
          </a:p>
          <a:p>
            <a:endParaRPr lang="en-US" dirty="0"/>
          </a:p>
          <a:p>
            <a:r>
              <a:rPr lang="en-US" dirty="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One of the biggest business challenges is bringing in new customers. </a:t>
            </a:r>
            <a:r>
              <a:rPr lang="en-US" sz="1200" b="0" i="1" kern="1200" dirty="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  </a:t>
            </a:r>
            <a:r>
              <a:rPr lang="en-US" dirty="0"/>
              <a:t>Taking advantage of this opportunity to personalize for customers will result in higher</a:t>
            </a:r>
            <a:r>
              <a:rPr lang="en-US" baseline="0" dirty="0"/>
              <a:t> sales and more revenue for the company.</a:t>
            </a:r>
            <a:endParaRPr lang="en-US" dirty="0"/>
          </a:p>
          <a:p>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Once we have customers how do we keep them? Make ourselves</a:t>
            </a:r>
            <a:r>
              <a:rPr lang="en-US" sz="1200" b="0" i="1" kern="1200" baseline="0" dirty="0">
                <a:solidFill>
                  <a:schemeClr val="tx1"/>
                </a:solidFill>
                <a:effectLst/>
                <a:latin typeface="Arial" panose="020B0604020202020204" pitchFamily="34" charset="0"/>
                <a:ea typeface="+mn-ea"/>
                <a:cs typeface="+mn-cs"/>
              </a:rPr>
              <a:t> impossible to replace. No other firm offers this specific product developed by our own customers.</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(Fidelity becomes harder to replace</a:t>
            </a:r>
            <a:r>
              <a:rPr lang="en-US" sz="1200" b="0" i="1" kern="1200" baseline="0" dirty="0">
                <a:solidFill>
                  <a:schemeClr val="tx1"/>
                </a:solidFill>
                <a:effectLst/>
                <a:latin typeface="Arial" panose="020B0604020202020204" pitchFamily="34" charset="0"/>
                <a:ea typeface="+mn-ea"/>
                <a:cs typeface="+mn-cs"/>
              </a:rPr>
              <a:t> – no other firm offers the product)</a:t>
            </a: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Arial" panose="020B0604020202020204" pitchFamily="34" charset="0"/>
                <a:ea typeface="+mn-ea"/>
                <a:cs typeface="+mn-cs"/>
              </a:rPr>
              <a:t>Other benefits</a:t>
            </a:r>
            <a:r>
              <a:rPr lang="en-US" sz="1200" b="0" i="1" kern="1200" baseline="0" dirty="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a:solidFill>
                  <a:schemeClr val="tx1"/>
                </a:solidFill>
                <a:effectLst/>
                <a:latin typeface="Arial" panose="020B0604020202020204" pitchFamily="34" charset="0"/>
                <a:ea typeface="+mn-ea"/>
                <a:cs typeface="+mn-cs"/>
              </a:rPr>
              <a:t>nd</a:t>
            </a:r>
            <a:r>
              <a:rPr lang="en-US" sz="1200" b="0" i="1" kern="1200" baseline="0" dirty="0">
                <a:solidFill>
                  <a:schemeClr val="tx1"/>
                </a:solidFill>
                <a:effectLst/>
                <a:latin typeface="Arial" panose="020B0604020202020204" pitchFamily="34" charset="0"/>
                <a:ea typeface="+mn-ea"/>
                <a:cs typeface="+mn-cs"/>
              </a:rPr>
              <a:t> increase transparency, raising trust</a:t>
            </a:r>
          </a:p>
          <a:p>
            <a:endParaRPr lang="en-US" sz="120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428596" cy="215444"/>
          </a:xfrm>
          <a:prstGeom prst="rect">
            <a:avLst/>
          </a:prstGeom>
          <a:noFill/>
        </p:spPr>
        <p:txBody>
          <a:bodyPr wrap="none" rtlCol="0">
            <a:spAutoFit/>
          </a:bodyPr>
          <a:lstStyle/>
          <a:p>
            <a:r>
              <a:rPr lang="en-US" sz="800" dirty="0">
                <a:solidFill>
                  <a:schemeClr val="tx1">
                    <a:lumMod val="50000"/>
                    <a:lumOff val="50000"/>
                  </a:schemeClr>
                </a:solidFill>
              </a:rPr>
              <a:t>Fidelity Internal Information</a:t>
            </a: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ev-tom.fmr.com:8080/pages/socia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crowdsourcing </a:t>
            </a:r>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471" y="2615267"/>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13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p>
        </p:txBody>
      </p:sp>
    </p:spTree>
    <p:extLst>
      <p:ext uri="{BB962C8B-B14F-4D97-AF65-F5344CB8AC3E}">
        <p14:creationId xmlns:p14="http://schemas.microsoft.com/office/powerpoint/2010/main" val="1300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App</a:t>
            </a:r>
          </a:p>
          <a:p>
            <a:pPr>
              <a:lnSpc>
                <a:spcPct val="150000"/>
              </a:lnSpc>
            </a:pPr>
            <a:r>
              <a:rPr lang="en-US" dirty="0"/>
              <a:t>Multiple user collaboration on an idea</a:t>
            </a:r>
          </a:p>
          <a:p>
            <a:pPr>
              <a:lnSpc>
                <a:spcPct val="150000"/>
              </a:lnSpc>
            </a:pPr>
            <a:r>
              <a:rPr lang="en-US" dirty="0"/>
              <a:t>Further data pulled about proposed portfolio</a:t>
            </a:r>
          </a:p>
          <a:p>
            <a:pPr>
              <a:lnSpc>
                <a:spcPct val="150000"/>
              </a:lnSpc>
            </a:pPr>
            <a:r>
              <a:rPr lang="en-US" dirty="0"/>
              <a:t>Integrated customization platform</a:t>
            </a:r>
          </a:p>
          <a:p>
            <a:pPr>
              <a:lnSpc>
                <a:spcPct val="150000"/>
              </a:lnSpc>
            </a:pPr>
            <a:r>
              <a:rPr lang="en-US" dirty="0"/>
              <a:t>Compare to existing Fidelity funds</a:t>
            </a:r>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t>Questions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Trend</a:t>
            </a:r>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Trend Toward Customization</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Crowdsourced 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087493" y="4282429"/>
            <a:ext cx="2113772"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Product Focused</a:t>
            </a:r>
            <a:endParaRPr lang="en-US" sz="1800" dirty="0"/>
          </a:p>
        </p:txBody>
      </p:sp>
      <p:sp>
        <p:nvSpPr>
          <p:cNvPr id="9" name="Title 1"/>
          <p:cNvSpPr txBox="1">
            <a:spLocks/>
          </p:cNvSpPr>
          <p:nvPr/>
        </p:nvSpPr>
        <p:spPr>
          <a:xfrm>
            <a:off x="5742637" y="4313960"/>
            <a:ext cx="242189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Customer Focused</a:t>
            </a:r>
            <a:endParaRPr lang="en-US" sz="1800" dirty="0"/>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group, specifically an online community, 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hlinkClick r:id="rId3"/>
              </a:rPr>
              <a:t>Demo</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16957</TotalTime>
  <Words>495</Words>
  <Application>Microsoft Office PowerPoint</Application>
  <PresentationFormat>On-screen Show (16:10)</PresentationFormat>
  <Paragraphs>165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Basic</vt:lpstr>
      <vt:lpstr>Crowdsourced Mutual Funds</vt:lpstr>
      <vt:lpstr>Agenda </vt:lpstr>
      <vt:lpstr>Market Trend Toward Customization</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Blanchard, Sarah (Osgs2)</cp:lastModifiedBy>
  <cp:revision>1405</cp:revision>
  <cp:lastPrinted>2015-02-02T16:31:04Z</cp:lastPrinted>
  <dcterms:created xsi:type="dcterms:W3CDTF">2015-01-15T16:51:51Z</dcterms:created>
  <dcterms:modified xsi:type="dcterms:W3CDTF">2017-07-14T13:03:12Z</dcterms:modified>
</cp:coreProperties>
</file>