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1.xml" ContentType="application/vnd.openxmlformats-officedocument.drawingml.chart+xml"/>
  <Override PartName="/ppt/notesSlides/notesSlide13.xml" ContentType="application/vnd.openxmlformats-officedocument.presentationml.notesSlide+xml"/>
  <Override PartName="/ppt/charts/chart2.xml" ContentType="application/vnd.openxmlformats-officedocument.drawingml.chart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4" r:id="rId2"/>
  </p:sldMasterIdLst>
  <p:notesMasterIdLst>
    <p:notesMasterId r:id="rId19"/>
  </p:notesMasterIdLst>
  <p:sldIdLst>
    <p:sldId id="256" r:id="rId3"/>
    <p:sldId id="268" r:id="rId4"/>
    <p:sldId id="272" r:id="rId5"/>
    <p:sldId id="273" r:id="rId6"/>
    <p:sldId id="274" r:id="rId7"/>
    <p:sldId id="257" r:id="rId8"/>
    <p:sldId id="271" r:id="rId9"/>
    <p:sldId id="264" r:id="rId10"/>
    <p:sldId id="267" r:id="rId11"/>
    <p:sldId id="258" r:id="rId12"/>
    <p:sldId id="259" r:id="rId13"/>
    <p:sldId id="260" r:id="rId14"/>
    <p:sldId id="263" r:id="rId15"/>
    <p:sldId id="269" r:id="rId16"/>
    <p:sldId id="265" r:id="rId17"/>
    <p:sldId id="270" r:id="rId18"/>
  </p:sldIdLst>
  <p:sldSz cx="9906000" cy="6858000" type="A4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3500" autoAdjust="0"/>
  </p:normalViewPr>
  <p:slideViewPr>
    <p:cSldViewPr>
      <p:cViewPr varScale="1">
        <p:scale>
          <a:sx n="75" d="100"/>
          <a:sy n="75" d="100"/>
        </p:scale>
        <p:origin x="168" y="78"/>
      </p:cViewPr>
      <p:guideLst>
        <p:guide orient="horz" pos="2160"/>
        <p:guide pos="312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-197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3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第一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测试 1</c:v>
                </c:pt>
                <c:pt idx="1">
                  <c:v>测试 2</c:v>
                </c:pt>
                <c:pt idx="2">
                  <c:v>测试 3</c:v>
                </c:pt>
                <c:pt idx="3">
                  <c:v>测试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20.399999999999999</c:v>
                </c:pt>
                <c:pt idx="1">
                  <c:v>27.4</c:v>
                </c:pt>
                <c:pt idx="2">
                  <c:v>90</c:v>
                </c:pt>
                <c:pt idx="3">
                  <c:v>20.399999999999999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第二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测试 1</c:v>
                </c:pt>
                <c:pt idx="1">
                  <c:v>测试 2</c:v>
                </c:pt>
                <c:pt idx="2">
                  <c:v>测试 3</c:v>
                </c:pt>
                <c:pt idx="3">
                  <c:v>测试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30.6</c:v>
                </c:pt>
                <c:pt idx="1">
                  <c:v>38.6</c:v>
                </c:pt>
                <c:pt idx="2">
                  <c:v>34.6</c:v>
                </c:pt>
                <c:pt idx="3">
                  <c:v>31.6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第三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测试 1</c:v>
                </c:pt>
                <c:pt idx="1">
                  <c:v>测试 2</c:v>
                </c:pt>
                <c:pt idx="2">
                  <c:v>测试 3</c:v>
                </c:pt>
                <c:pt idx="3">
                  <c:v>测试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45.9</c:v>
                </c:pt>
                <c:pt idx="1">
                  <c:v>46.9</c:v>
                </c:pt>
                <c:pt idx="2">
                  <c:v>45</c:v>
                </c:pt>
                <c:pt idx="3">
                  <c:v>43.9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1305354656"/>
        <c:axId val="-1305359552"/>
      </c:barChart>
      <c:catAx>
        <c:axId val="-130535465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lang="en-US" baseline="0">
                <a:ea typeface="宋体" pitchFamily="2" charset="-122"/>
              </a:defRPr>
            </a:pPr>
            <a:endParaRPr lang="en-US"/>
          </a:p>
        </c:txPr>
        <c:crossAx val="-1305359552"/>
        <c:crosses val="autoZero"/>
        <c:auto val="1"/>
        <c:lblAlgn val="ctr"/>
        <c:lblOffset val="100"/>
        <c:noMultiLvlLbl val="0"/>
      </c:catAx>
      <c:valAx>
        <c:axId val="-130535955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-1305354656"/>
        <c:crosses val="autoZero"/>
        <c:crossBetween val="between"/>
      </c:valAx>
      <c:spPr>
        <a:solidFill>
          <a:srgbClr val="E8E8E8"/>
        </a:solidFill>
        <a:ln>
          <a:noFill/>
        </a:ln>
      </c:spPr>
    </c:plotArea>
    <c:legend>
      <c:legendPos val="r"/>
      <c:overlay val="0"/>
      <c:txPr>
        <a:bodyPr/>
        <a:lstStyle/>
        <a:p>
          <a:pPr>
            <a:defRPr lang="en-US" baseline="0">
              <a:ea typeface="宋体" pitchFamily="2" charset="-122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>
      <a:noFill/>
    </a:ln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34"/>
    </mc:Choice>
    <mc:Fallback>
      <c:style val="34"/>
    </mc:Fallback>
  </mc:AlternateContent>
  <c:chart>
    <c:title>
      <c:tx>
        <c:rich>
          <a:bodyPr/>
          <a:lstStyle/>
          <a:p>
            <a:pPr>
              <a:defRPr lang="en-US"/>
            </a:pPr>
            <a:r>
              <a:rPr lang="zh-CN" altLang="en-US" sz="2160" b="1" i="0" u="none" strike="noStrike" baseline="0" dirty="0" smtClean="0">
                <a:latin typeface="宋体" pitchFamily="2" charset="-122"/>
                <a:ea typeface="宋体" pitchFamily="2" charset="-122"/>
              </a:rPr>
              <a:t>项目</a:t>
            </a:r>
            <a:endParaRPr lang="en-US" dirty="0">
              <a:latin typeface="宋体" pitchFamily="2" charset="-122"/>
              <a:ea typeface="宋体" pitchFamily="2" charset="-122"/>
            </a:endParaRPr>
          </a:p>
        </c:rich>
      </c:tx>
      <c:overlay val="0"/>
    </c:title>
    <c:autoTitleDeleted val="0"/>
    <c:view3D>
      <c:rotX val="30"/>
      <c:rotY val="0"/>
      <c:rAngAx val="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项目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项 1</c:v>
                </c:pt>
                <c:pt idx="1">
                  <c:v>项 2</c:v>
                </c:pt>
                <c:pt idx="2">
                  <c:v>项 3</c:v>
                </c:pt>
                <c:pt idx="3">
                  <c:v>项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8.2000000000000011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layout>
        <c:manualLayout>
          <c:xMode val="edge"/>
          <c:yMode val="edge"/>
          <c:x val="0.8841735962911178"/>
          <c:y val="0.32131189109835973"/>
          <c:w val="0.10648060931635882"/>
          <c:h val="0.37456559455491861"/>
        </c:manualLayout>
      </c:layout>
      <c:overlay val="0"/>
      <c:txPr>
        <a:bodyPr/>
        <a:lstStyle/>
        <a:p>
          <a:pPr>
            <a:defRPr lang="en-US" baseline="0">
              <a:ea typeface="宋体" pitchFamily="2" charset="-122"/>
            </a:defRPr>
          </a:pPr>
          <a:endParaRPr lang="en-US"/>
        </a:p>
      </c:txPr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2447E72A-D913-4DC2-9E0A-E520CE8FCC86}" type="datetimeFigureOut">
              <a:rPr lang="en-US" smtClean="0"/>
              <a:pPr/>
              <a:t>5/22/2017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A5D78FC6-CE17-4259-A63C-DDFC12E048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346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A5D78FC6-CE17-4259-A63C-DDFC12E048FC}" type="slidenum">
              <a:rPr lang="en-US" sz="1200" b="0" i="0">
                <a:latin typeface="Calibri"/>
                <a:ea typeface="+mn-ea"/>
                <a:cs typeface="+mn-cs"/>
              </a:rPr>
              <a:pPr algn="r" defTabSz="914400">
                <a:buNone/>
              </a:pPr>
              <a:t>1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41664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algn="l" defTabSz="914400">
              <a:buNone/>
            </a:pPr>
            <a:r>
              <a:rPr lang="zh-CN" altLang="en-US" sz="1200" b="0" i="0" dirty="0" smtClean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相关</a:t>
            </a:r>
            <a:r>
              <a:rPr lang="zh-CN" altLang="en-US" sz="1200" b="0" i="0" baseline="0" dirty="0" smtClean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词汇表。 </a:t>
            </a:r>
            <a:endParaRPr lang="zh-CN" altLang="en-US" sz="1200" b="0" i="0" baseline="0" dirty="0">
              <a:solidFill>
                <a:schemeClr val="tx1"/>
              </a:solidFill>
              <a:latin typeface="Calibri"/>
              <a:ea typeface="宋体" pitchFamily="2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A5D78FC6-CE17-4259-A63C-DDFC12E048FC}" type="slidenum">
              <a:rPr lang="en-US" altLang="zh-CN" sz="1200" b="0" i="0" smtClean="0">
                <a:latin typeface="Calibri"/>
                <a:ea typeface="宋体" pitchFamily="2" charset="-122"/>
                <a:cs typeface="+mn-cs"/>
              </a:rPr>
              <a:pPr algn="r" defTabSz="914400">
                <a:buNone/>
              </a:pPr>
              <a:t>10</a:t>
            </a:fld>
            <a:endParaRPr lang="zh-CN" altLang="en-US" sz="1200" b="0" i="0">
              <a:latin typeface="Calibri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43750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algn="l" defTabSz="914400">
              <a:buNone/>
            </a:pPr>
            <a:r>
              <a:rPr lang="zh-CN" altLang="en-US" sz="1200" b="0" i="0" dirty="0" smtClean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过程和步骤的列表，</a:t>
            </a:r>
            <a:r>
              <a:rPr lang="zh-CN" altLang="en-US" sz="1200" b="0" i="0" baseline="0" dirty="0" smtClean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或者带有媒体的演讲幻灯片。</a:t>
            </a:r>
            <a:endParaRPr lang="zh-CN" altLang="en-US" sz="1200" b="0" i="0" baseline="0" dirty="0">
              <a:solidFill>
                <a:schemeClr val="tx1"/>
              </a:solidFill>
              <a:latin typeface="Calibri"/>
              <a:ea typeface="宋体" pitchFamily="2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A5D78FC6-CE17-4259-A63C-DDFC12E048FC}" type="slidenum">
              <a:rPr lang="en-US" altLang="zh-CN" sz="1200" b="0" i="0" smtClean="0">
                <a:latin typeface="Calibri"/>
                <a:ea typeface="宋体" pitchFamily="2" charset="-122"/>
                <a:cs typeface="+mn-cs"/>
              </a:rPr>
              <a:pPr algn="r" defTabSz="914400">
                <a:buNone/>
              </a:pPr>
              <a:t>11</a:t>
            </a:fld>
            <a:endParaRPr lang="zh-CN" altLang="en-US" sz="1200" b="0" i="0">
              <a:latin typeface="Calibri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55526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algn="l" defTabSz="914400">
              <a:buNone/>
            </a:pPr>
            <a:r>
              <a:rPr lang="zh-CN" altLang="en-US" sz="1200" b="0" i="0" smtClean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示例图形</a:t>
            </a:r>
            <a:r>
              <a:rPr lang="en-US" altLang="zh-CN" sz="1200" b="0" i="0" smtClean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/</a:t>
            </a:r>
            <a:r>
              <a:rPr lang="zh-CN" altLang="en-US" sz="1200" b="0" i="0" smtClean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图表。</a:t>
            </a:r>
            <a:endParaRPr lang="zh-CN" altLang="en-US" sz="1200" b="0" i="0">
              <a:solidFill>
                <a:schemeClr val="tx1"/>
              </a:solidFill>
              <a:latin typeface="Calibri"/>
              <a:ea typeface="宋体" pitchFamily="2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A5D78FC6-CE17-4259-A63C-DDFC12E048FC}" type="slidenum">
              <a:rPr lang="en-US" altLang="zh-CN" sz="1200" b="0" i="0" smtClean="0">
                <a:latin typeface="Calibri"/>
                <a:ea typeface="宋体" pitchFamily="2" charset="-122"/>
                <a:cs typeface="+mn-cs"/>
              </a:rPr>
              <a:pPr algn="r" defTabSz="914400">
                <a:buNone/>
              </a:pPr>
              <a:t>12</a:t>
            </a:fld>
            <a:endParaRPr lang="zh-CN" altLang="en-US" sz="1200" b="0" i="0">
              <a:latin typeface="Calibri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42306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200" b="0" i="0" dirty="0" smtClean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示例图形</a:t>
            </a:r>
            <a:r>
              <a:rPr lang="en-US" altLang="zh-CN" sz="1200" b="0" i="0" dirty="0" smtClean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/</a:t>
            </a:r>
            <a:r>
              <a:rPr lang="zh-CN" altLang="en-US" sz="1200" b="0" i="0" dirty="0" smtClean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图表。</a:t>
            </a:r>
          </a:p>
          <a:p>
            <a:pPr marL="0" algn="l" defTabSz="914400">
              <a:buNone/>
            </a:pPr>
            <a:endParaRPr lang="zh-CN" altLang="en-US" dirty="0" smtClean="0">
              <a:ea typeface="宋体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A5D78FC6-CE17-4259-A63C-DDFC12E048FC}" type="slidenum">
              <a:rPr lang="en-US" altLang="zh-CN" sz="1200" b="0" i="0" smtClean="0">
                <a:latin typeface="Calibri"/>
                <a:ea typeface="宋体" pitchFamily="2" charset="-122"/>
                <a:cs typeface="+mn-cs"/>
              </a:rPr>
              <a:pPr algn="r" defTabSz="914400">
                <a:buNone/>
              </a:pPr>
              <a:t>13</a:t>
            </a:fld>
            <a:endParaRPr lang="zh-CN" altLang="en-US" sz="1200" b="0" i="0">
              <a:latin typeface="Calibri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03729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algn="l" defTabSz="914400">
              <a:buNone/>
            </a:pPr>
            <a:r>
              <a:rPr lang="zh-CN" altLang="en-US" sz="1200" b="0" i="0" dirty="0" smtClean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课程、演讲等的</a:t>
            </a:r>
            <a:r>
              <a:rPr lang="zh-CN" altLang="en-US" sz="1200" b="0" i="0" baseline="0" dirty="0" smtClean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总结。 </a:t>
            </a:r>
            <a:endParaRPr lang="zh-CN" altLang="en-US" sz="1200" b="0" i="0" baseline="0" dirty="0">
              <a:solidFill>
                <a:schemeClr val="tx1"/>
              </a:solidFill>
              <a:latin typeface="Calibri"/>
              <a:ea typeface="宋体" pitchFamily="2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A5D78FC6-CE17-4259-A63C-DDFC12E048FC}" type="slidenum">
              <a:rPr lang="en-US" altLang="zh-CN" sz="1200" b="0" i="0" smtClean="0">
                <a:latin typeface="Calibri"/>
                <a:ea typeface="宋体" pitchFamily="2" charset="-122"/>
                <a:cs typeface="+mn-cs"/>
              </a:rPr>
              <a:pPr algn="r" defTabSz="914400">
                <a:buNone/>
              </a:pPr>
              <a:t>14</a:t>
            </a:fld>
            <a:endParaRPr lang="zh-CN" altLang="en-US" sz="1200" b="0" i="0">
              <a:latin typeface="Calibri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86689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algn="l" defTabSz="914400">
              <a:buNone/>
            </a:pPr>
            <a:r>
              <a:rPr lang="zh-CN" altLang="en-US" sz="1200" b="0" i="0" smtClean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提问和讨论的机会。</a:t>
            </a:r>
            <a:endParaRPr lang="zh-CN" altLang="en-US" sz="1200" b="0" i="0">
              <a:solidFill>
                <a:schemeClr val="tx1"/>
              </a:solidFill>
              <a:latin typeface="Calibri"/>
              <a:ea typeface="宋体" pitchFamily="2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A5D78FC6-CE17-4259-A63C-DDFC12E048FC}" type="slidenum">
              <a:rPr lang="en-US" altLang="zh-CN" sz="1200" b="0" i="0" smtClean="0">
                <a:latin typeface="Calibri"/>
                <a:ea typeface="宋体" pitchFamily="2" charset="-122"/>
                <a:cs typeface="+mn-cs"/>
              </a:rPr>
              <a:pPr algn="r" defTabSz="914400">
                <a:buNone/>
              </a:pPr>
              <a:t>15</a:t>
            </a:fld>
            <a:endParaRPr lang="zh-CN" altLang="en-US" sz="1200" b="0" i="0">
              <a:latin typeface="Calibri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79220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algn="l" defTabSz="914400">
              <a:buNone/>
            </a:pPr>
            <a:r>
              <a:rPr lang="zh-CN" altLang="en-US" sz="1200" b="0" i="0" smtClean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课程的目标</a:t>
            </a:r>
            <a:r>
              <a:rPr lang="zh-CN" altLang="en-US" sz="1200" b="0" i="0" baseline="0" smtClean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和预期结果，和</a:t>
            </a:r>
            <a:r>
              <a:rPr lang="en-US" altLang="zh-CN" sz="1200" b="0" i="0" baseline="0" smtClean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/</a:t>
            </a:r>
            <a:r>
              <a:rPr lang="zh-CN" altLang="en-US" sz="1200" b="0" i="0" baseline="0" smtClean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或通过学习培养的技能。 </a:t>
            </a:r>
            <a:endParaRPr lang="zh-CN" altLang="en-US" sz="1200" b="0" i="0" baseline="0">
              <a:solidFill>
                <a:schemeClr val="tx1"/>
              </a:solidFill>
              <a:latin typeface="Calibri"/>
              <a:ea typeface="宋体" pitchFamily="2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A5D78FC6-CE17-4259-A63C-DDFC12E048FC}" type="slidenum">
              <a:rPr lang="en-US" altLang="zh-CN" sz="1200" b="0" i="0" smtClean="0">
                <a:latin typeface="Calibri"/>
                <a:ea typeface="宋体" pitchFamily="2" charset="-122"/>
                <a:cs typeface="+mn-cs"/>
              </a:rPr>
              <a:pPr algn="r" defTabSz="914400">
                <a:buNone/>
              </a:pPr>
              <a:t>2</a:t>
            </a:fld>
            <a:endParaRPr lang="zh-CN" altLang="en-US" sz="1200" b="0" i="0">
              <a:latin typeface="Calibri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83757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algn="l" defTabSz="914400">
              <a:buNone/>
            </a:pPr>
            <a:r>
              <a:rPr lang="zh-CN" altLang="en-US" sz="1200" b="0" i="0" smtClean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课程的目标</a:t>
            </a:r>
            <a:r>
              <a:rPr lang="zh-CN" altLang="en-US" sz="1200" b="0" i="0" baseline="0" smtClean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和预期结果，和</a:t>
            </a:r>
            <a:r>
              <a:rPr lang="en-US" altLang="zh-CN" sz="1200" b="0" i="0" baseline="0" smtClean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/</a:t>
            </a:r>
            <a:r>
              <a:rPr lang="zh-CN" altLang="en-US" sz="1200" b="0" i="0" baseline="0" smtClean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或通过学习培养的技能。 </a:t>
            </a:r>
            <a:endParaRPr lang="zh-CN" altLang="en-US" sz="1200" b="0" i="0" baseline="0">
              <a:solidFill>
                <a:schemeClr val="tx1"/>
              </a:solidFill>
              <a:latin typeface="Calibri"/>
              <a:ea typeface="宋体" pitchFamily="2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A5D78FC6-CE17-4259-A63C-DDFC12E048FC}" type="slidenum">
              <a:rPr lang="en-US" altLang="zh-CN" sz="1200" b="0" i="0" smtClean="0">
                <a:latin typeface="Calibri"/>
                <a:ea typeface="宋体" pitchFamily="2" charset="-122"/>
                <a:cs typeface="+mn-cs"/>
              </a:rPr>
              <a:pPr algn="r" defTabSz="914400">
                <a:buNone/>
              </a:pPr>
              <a:t>3</a:t>
            </a:fld>
            <a:endParaRPr lang="zh-CN" altLang="en-US" sz="1200" b="0" i="0">
              <a:latin typeface="Calibri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43727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algn="l" defTabSz="914400">
              <a:buNone/>
            </a:pPr>
            <a:r>
              <a:rPr lang="zh-CN" altLang="en-US" sz="1200" b="0" i="0" smtClean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课程的目标</a:t>
            </a:r>
            <a:r>
              <a:rPr lang="zh-CN" altLang="en-US" sz="1200" b="0" i="0" baseline="0" smtClean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和预期结果，和</a:t>
            </a:r>
            <a:r>
              <a:rPr lang="en-US" altLang="zh-CN" sz="1200" b="0" i="0" baseline="0" smtClean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/</a:t>
            </a:r>
            <a:r>
              <a:rPr lang="zh-CN" altLang="en-US" sz="1200" b="0" i="0" baseline="0" smtClean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或通过学习培养的技能。 </a:t>
            </a:r>
            <a:endParaRPr lang="zh-CN" altLang="en-US" sz="1200" b="0" i="0" baseline="0">
              <a:solidFill>
                <a:schemeClr val="tx1"/>
              </a:solidFill>
              <a:latin typeface="Calibri"/>
              <a:ea typeface="宋体" pitchFamily="2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A5D78FC6-CE17-4259-A63C-DDFC12E048FC}" type="slidenum">
              <a:rPr lang="en-US" altLang="zh-CN" sz="1200" b="0" i="0" smtClean="0">
                <a:latin typeface="Calibri"/>
                <a:ea typeface="宋体" pitchFamily="2" charset="-122"/>
                <a:cs typeface="+mn-cs"/>
              </a:rPr>
              <a:pPr algn="r" defTabSz="914400">
                <a:buNone/>
              </a:pPr>
              <a:t>4</a:t>
            </a:fld>
            <a:endParaRPr lang="zh-CN" altLang="en-US" sz="1200" b="0" i="0">
              <a:latin typeface="Calibri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23196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algn="l" defTabSz="914400">
              <a:buNone/>
            </a:pPr>
            <a:r>
              <a:rPr lang="zh-CN" altLang="en-US" sz="1200" b="0" i="0" smtClean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课程的目标</a:t>
            </a:r>
            <a:r>
              <a:rPr lang="zh-CN" altLang="en-US" sz="1200" b="0" i="0" baseline="0" smtClean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和预期结果，和</a:t>
            </a:r>
            <a:r>
              <a:rPr lang="en-US" altLang="zh-CN" sz="1200" b="0" i="0" baseline="0" smtClean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/</a:t>
            </a:r>
            <a:r>
              <a:rPr lang="zh-CN" altLang="en-US" sz="1200" b="0" i="0" baseline="0" smtClean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或通过学习培养的技能。 </a:t>
            </a:r>
            <a:endParaRPr lang="zh-CN" altLang="en-US" sz="1200" b="0" i="0" baseline="0">
              <a:solidFill>
                <a:schemeClr val="tx1"/>
              </a:solidFill>
              <a:latin typeface="Calibri"/>
              <a:ea typeface="宋体" pitchFamily="2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A5D78FC6-CE17-4259-A63C-DDFC12E048FC}" type="slidenum">
              <a:rPr lang="en-US" altLang="zh-CN" sz="1200" b="0" i="0" smtClean="0">
                <a:latin typeface="Calibri"/>
                <a:ea typeface="宋体" pitchFamily="2" charset="-122"/>
                <a:cs typeface="+mn-cs"/>
              </a:rPr>
              <a:pPr algn="r" defTabSz="914400">
                <a:buNone/>
              </a:pPr>
              <a:t>5</a:t>
            </a:fld>
            <a:endParaRPr lang="zh-CN" altLang="en-US" sz="1200" b="0" i="0">
              <a:latin typeface="Calibri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4600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algn="l" defTabSz="914400">
              <a:buNone/>
            </a:pPr>
            <a:r>
              <a:rPr lang="zh-CN" altLang="en-US" sz="1200" b="0" i="0" dirty="0" smtClean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初级课程的详细信息</a:t>
            </a:r>
            <a:r>
              <a:rPr lang="zh-CN" altLang="en-US" sz="1200" b="0" i="0" baseline="0" dirty="0" smtClean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和</a:t>
            </a:r>
            <a:r>
              <a:rPr lang="en-US" altLang="zh-CN" sz="1200" b="0" i="0" baseline="0" dirty="0" smtClean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/</a:t>
            </a:r>
            <a:r>
              <a:rPr lang="zh-CN" altLang="en-US" sz="1200" b="0" i="0" baseline="0" dirty="0" smtClean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或课目</a:t>
            </a:r>
            <a:r>
              <a:rPr lang="en-US" altLang="zh-CN" sz="1200" b="0" i="0" baseline="0" dirty="0" smtClean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/</a:t>
            </a:r>
            <a:r>
              <a:rPr lang="zh-CN" altLang="en-US" sz="1200" b="0" i="0" baseline="0" dirty="0" smtClean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项目所需的书籍</a:t>
            </a:r>
            <a:r>
              <a:rPr lang="en-US" altLang="zh-CN" sz="1200" b="0" i="0" baseline="0" dirty="0" smtClean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/</a:t>
            </a:r>
            <a:r>
              <a:rPr lang="zh-CN" altLang="en-US" sz="1200" b="0" i="0" baseline="0" dirty="0" smtClean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资料。</a:t>
            </a:r>
            <a:endParaRPr lang="zh-CN" altLang="en-US" sz="1200" b="0" i="0" baseline="0" dirty="0">
              <a:solidFill>
                <a:schemeClr val="tx1"/>
              </a:solidFill>
              <a:latin typeface="Calibri"/>
              <a:ea typeface="宋体" pitchFamily="2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A5D78FC6-CE17-4259-A63C-DDFC12E048FC}" type="slidenum">
              <a:rPr lang="en-US" altLang="zh-CN" sz="1200" b="0" i="0" smtClean="0">
                <a:latin typeface="Calibri"/>
                <a:ea typeface="宋体" pitchFamily="2" charset="-122"/>
                <a:cs typeface="+mn-cs"/>
              </a:rPr>
              <a:pPr algn="r" defTabSz="914400">
                <a:buNone/>
              </a:pPr>
              <a:t>6</a:t>
            </a:fld>
            <a:endParaRPr lang="zh-CN" altLang="en-US" sz="1200" b="0" i="0">
              <a:latin typeface="Calibri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1752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algn="l" defTabSz="914400">
              <a:buNone/>
            </a:pPr>
            <a:r>
              <a:rPr lang="zh-CN" altLang="en-US" sz="1200" b="0" i="0" dirty="0" smtClean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初级课程的详细信息</a:t>
            </a:r>
            <a:r>
              <a:rPr lang="zh-CN" altLang="en-US" sz="1200" b="0" i="0" baseline="0" dirty="0" smtClean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和</a:t>
            </a:r>
            <a:r>
              <a:rPr lang="en-US" altLang="zh-CN" sz="1200" b="0" i="0" baseline="0" dirty="0" smtClean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/</a:t>
            </a:r>
            <a:r>
              <a:rPr lang="zh-CN" altLang="en-US" sz="1200" b="0" i="0" baseline="0" dirty="0" smtClean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或课目</a:t>
            </a:r>
            <a:r>
              <a:rPr lang="en-US" altLang="zh-CN" sz="1200" b="0" i="0" baseline="0" dirty="0" smtClean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/</a:t>
            </a:r>
            <a:r>
              <a:rPr lang="zh-CN" altLang="en-US" sz="1200" b="0" i="0" baseline="0" dirty="0" smtClean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项目所需的书籍</a:t>
            </a:r>
            <a:r>
              <a:rPr lang="en-US" altLang="zh-CN" sz="1200" b="0" i="0" baseline="0" dirty="0" smtClean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/</a:t>
            </a:r>
            <a:r>
              <a:rPr lang="zh-CN" altLang="en-US" sz="1200" b="0" i="0" baseline="0" dirty="0" smtClean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资料。</a:t>
            </a:r>
            <a:endParaRPr lang="zh-CN" altLang="en-US" sz="1200" b="0" i="0" baseline="0" dirty="0">
              <a:solidFill>
                <a:schemeClr val="tx1"/>
              </a:solidFill>
              <a:latin typeface="Calibri"/>
              <a:ea typeface="宋体" pitchFamily="2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A5D78FC6-CE17-4259-A63C-DDFC12E048FC}" type="slidenum">
              <a:rPr lang="en-US" altLang="zh-CN" sz="1200" b="0" i="0" smtClean="0">
                <a:latin typeface="Calibri"/>
                <a:ea typeface="宋体" pitchFamily="2" charset="-122"/>
                <a:cs typeface="+mn-cs"/>
              </a:rPr>
              <a:pPr algn="r" defTabSz="914400">
                <a:buNone/>
              </a:pPr>
              <a:t>7</a:t>
            </a:fld>
            <a:endParaRPr lang="zh-CN" altLang="en-US" sz="1200" b="0" i="0">
              <a:latin typeface="Calibri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92633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algn="l" defTabSz="914400">
              <a:buNone/>
            </a:pPr>
            <a:r>
              <a:rPr lang="zh-CN" altLang="en-US" sz="1200" b="0" i="0" dirty="0" smtClean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有关可选的时间</a:t>
            </a:r>
            <a:r>
              <a:rPr lang="en-US" altLang="zh-CN" sz="1200" b="0" i="0" dirty="0" smtClean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/</a:t>
            </a:r>
            <a:r>
              <a:rPr lang="zh-CN" altLang="en-US" sz="1200" b="0" i="0" dirty="0" smtClean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目标阶段的日程设计。 </a:t>
            </a:r>
            <a:endParaRPr lang="zh-CN" altLang="en-US" sz="1200" b="0" i="0" dirty="0">
              <a:solidFill>
                <a:schemeClr val="tx1"/>
              </a:solidFill>
              <a:latin typeface="Calibri"/>
              <a:ea typeface="宋体" pitchFamily="2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A5D78FC6-CE17-4259-A63C-DDFC12E048FC}" type="slidenum">
              <a:rPr lang="en-US" altLang="zh-CN" sz="1200" b="0" i="0" smtClean="0">
                <a:latin typeface="Calibri"/>
                <a:ea typeface="宋体" pitchFamily="2" charset="-122"/>
                <a:cs typeface="+mn-cs"/>
              </a:rPr>
              <a:pPr algn="r" defTabSz="914400">
                <a:buNone/>
              </a:pPr>
              <a:t>8</a:t>
            </a:fld>
            <a:endParaRPr lang="zh-CN" altLang="en-US" sz="1200" b="0" i="0">
              <a:latin typeface="Calibri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62395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algn="l" defTabSz="914400">
              <a:buNone/>
            </a:pPr>
            <a:r>
              <a:rPr lang="zh-CN" altLang="en-US" sz="1200" b="0" i="0" dirty="0" smtClean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介绍性注释。</a:t>
            </a:r>
            <a:endParaRPr lang="zh-CN" altLang="en-US" sz="1200" b="0" i="0" dirty="0">
              <a:solidFill>
                <a:schemeClr val="tx1"/>
              </a:solidFill>
              <a:latin typeface="Calibri"/>
              <a:ea typeface="宋体" pitchFamily="2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A5D78FC6-CE17-4259-A63C-DDFC12E048FC}" type="slidenum">
              <a:rPr lang="en-US" altLang="zh-CN" sz="1200" b="0" i="0" smtClean="0">
                <a:latin typeface="Calibri"/>
                <a:ea typeface="宋体" pitchFamily="2" charset="-122"/>
                <a:cs typeface="+mn-cs"/>
              </a:rPr>
              <a:pPr algn="r" defTabSz="914400">
                <a:buNone/>
              </a:pPr>
              <a:t>9</a:t>
            </a:fld>
            <a:endParaRPr lang="zh-CN" altLang="en-US" sz="1200" b="0" i="0">
              <a:latin typeface="Calibri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3818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blipFill dpi="0" rotWithShape="1">
          <a:blip r:embed="rId2">
            <a:lum bright="42000" contrast="-68000"/>
          </a:blip>
          <a:srcRect/>
          <a:stretch>
            <a:fillRect l="-30000" t="-20000" r="-2000" b="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906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906" y="6053328"/>
            <a:ext cx="2436876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555748" y="6044184"/>
            <a:ext cx="7350252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559050" y="4038600"/>
            <a:ext cx="701675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559050" y="6050037"/>
            <a:ext cx="72644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82550" y="6068699"/>
            <a:ext cx="222885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/>
            <a:fld id="{743653DA-8BF4-4869-96FE-9BCF43372D46}" type="datetime8">
              <a:rPr lang="en-US" smtClean="0"/>
              <a:pPr algn="ctr"/>
              <a:t>5/22/2017 7:46 PM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259176" y="236541"/>
            <a:ext cx="635635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667750" y="228600"/>
            <a:ext cx="90805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AC53DF-4216-466D-99A7-94400E6C2A25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5/22/2017 7:46 PM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99300" y="609602"/>
            <a:ext cx="2228850" cy="55165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609600"/>
            <a:ext cx="6026150" cy="551656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99300" y="6248405"/>
            <a:ext cx="2393950" cy="365125"/>
          </a:xfrm>
        </p:spPr>
        <p:txBody>
          <a:bodyPr/>
          <a:lstStyle/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5/22/2017 7:46 PM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95303" y="6248210"/>
            <a:ext cx="603794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604345" y="0"/>
            <a:ext cx="34671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653875" y="609600"/>
            <a:ext cx="24765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653875" y="0"/>
            <a:ext cx="24765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6511000" y="134277"/>
            <a:ext cx="533400" cy="264849"/>
          </a:xfrm>
        </p:spPr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702" y="228600"/>
            <a:ext cx="8832850" cy="990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29108-AC8D-4212-9283-60D9E99BF07A}" type="datetime8">
              <a:rPr lang="en-US" smtClean="0"/>
              <a:pPr/>
              <a:t>5/22/2017 7:46 PM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63702" y="1600200"/>
            <a:ext cx="8832850" cy="4495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5900" y="2743200"/>
            <a:ext cx="7716706" cy="1673225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906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40335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485900" y="1600200"/>
            <a:ext cx="84201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00" y="1600200"/>
            <a:ext cx="8255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ED3D3-6235-4F4C-B439-DF277FB555A7}" type="datetime8">
              <a:rPr lang="en-US" smtClean="0"/>
              <a:pPr/>
              <a:t>5/22/2017 7:46 PM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40335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60400" y="1589567"/>
            <a:ext cx="4210050" cy="4572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5248643" y="1589567"/>
            <a:ext cx="4210050" cy="4572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B5F1E3E-4B2F-4895-B65E-28B2E64F39F6}" type="datetime8">
              <a:rPr lang="en-US" smtClean="0"/>
              <a:pPr/>
              <a:t>5/22/2017 7:46 PM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273050"/>
            <a:ext cx="883285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60400" y="2438400"/>
            <a:ext cx="4210050" cy="3581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5200650" y="2438400"/>
            <a:ext cx="4210050" cy="3581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63085435-8225-4333-BFFA-0096413F0D76}" type="datetime8">
              <a:rPr lang="en-US" smtClean="0"/>
              <a:pPr/>
              <a:t>5/22/2017 7:46 PM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60400" y="1752600"/>
            <a:ext cx="421005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5200650" y="1752600"/>
            <a:ext cx="421005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3C494-2A87-468C-A21B-CB14FB9ABB00}" type="datetime8">
              <a:rPr lang="en-US" smtClean="0"/>
              <a:pPr/>
              <a:t>5/22/2017 7:46 PM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80FA0-5B31-4864-A2BB-719EA5A679C6}" type="datetime8">
              <a:rPr lang="en-US" smtClean="0"/>
              <a:pPr/>
              <a:t>5/22/2017 7:46 PM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7785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00" y="273050"/>
            <a:ext cx="87503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CC0C8-36B8-442A-833D-B6AACE86BB77}" type="datetime8">
              <a:rPr lang="en-US" smtClean="0"/>
              <a:pPr/>
              <a:t>5/22/2017 7:46 PM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559050" y="1752600"/>
            <a:ext cx="6934200" cy="4419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pic>
        <p:nvPicPr>
          <p:cNvPr id="8" name="Picture 7" descr="sm_pencil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63702" y="1755650"/>
            <a:ext cx="1749916" cy="2145615"/>
          </a:xfrm>
          <a:prstGeom prst="rect">
            <a:avLst/>
          </a:prstGeom>
          <a:ln w="50800" cap="sq" cmpd="dbl">
            <a:solidFill>
              <a:schemeClr val="accent2"/>
            </a:solidFill>
            <a:miter lim="800000"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3550" y="5486400"/>
            <a:ext cx="79248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906" y="4572000"/>
            <a:ext cx="9906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906" y="4663440"/>
            <a:ext cx="158496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674114" y="4654296"/>
            <a:ext cx="8231886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3550" y="4648200"/>
            <a:ext cx="79248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 bwMode="white">
          <a:xfrm>
            <a:off x="1568450" y="0"/>
            <a:ext cx="108966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769100" y="6248403"/>
            <a:ext cx="2889250" cy="365125"/>
          </a:xfrm>
        </p:spPr>
        <p:txBody>
          <a:bodyPr rtlCol="0"/>
          <a:lstStyle/>
          <a:p>
            <a:fld id="{51E20EC5-AC53-4169-941E-EDF10CD23748}" type="datetime8">
              <a:rPr lang="en-US" smtClean="0"/>
              <a:pPr/>
              <a:t>5/22/2017 7:46 PM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56845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733550" y="6248209"/>
            <a:ext cx="4953000" cy="365125"/>
          </a:xfrm>
        </p:spPr>
        <p:txBody>
          <a:bodyPr rtlCol="0"/>
          <a:lstStyle/>
          <a:p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90624" y="0"/>
            <a:ext cx="8215376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60400" y="228600"/>
            <a:ext cx="883285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63702" y="1600200"/>
            <a:ext cx="883285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604000" y="6248403"/>
            <a:ext cx="2889250" cy="365125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</a:lstStyle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5/22/2017 7:46 PM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60402" y="6248209"/>
            <a:ext cx="5872840" cy="365125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906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7785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39762" y="1280160"/>
            <a:ext cx="9266238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7785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</a:lstStyle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7" Type="http://schemas.openxmlformats.org/officeDocument/2006/relationships/image" Target="../media/image9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7" Type="http://schemas.openxmlformats.org/officeDocument/2006/relationships/image" Target="../media/image9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7" Type="http://schemas.openxmlformats.org/officeDocument/2006/relationships/image" Target="../media/image9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7" Type="http://schemas.openxmlformats.org/officeDocument/2006/relationships/image" Target="../media/image9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13" Type="http://schemas.openxmlformats.org/officeDocument/2006/relationships/oleObject" Target="../embeddings/oleObject3.bin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4.emf"/><Relationship Id="rId12" Type="http://schemas.openxmlformats.org/officeDocument/2006/relationships/image" Target="../media/image16.e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wmf"/><Relationship Id="rId11" Type="http://schemas.openxmlformats.org/officeDocument/2006/relationships/image" Target="../media/image11.emf"/><Relationship Id="rId5" Type="http://schemas.openxmlformats.org/officeDocument/2006/relationships/oleObject" Target="../embeddings/oleObject1.bin"/><Relationship Id="rId15" Type="http://schemas.openxmlformats.org/officeDocument/2006/relationships/image" Target="../media/image12.emf"/><Relationship Id="rId10" Type="http://schemas.openxmlformats.org/officeDocument/2006/relationships/package" Target="../embeddings/Microsoft_Word___1.docx"/><Relationship Id="rId4" Type="http://schemas.openxmlformats.org/officeDocument/2006/relationships/image" Target="../media/image13.png"/><Relationship Id="rId9" Type="http://schemas.openxmlformats.org/officeDocument/2006/relationships/oleObject" Target="../embeddings/oleObject2.bin"/><Relationship Id="rId14" Type="http://schemas.openxmlformats.org/officeDocument/2006/relationships/package" Target="../embeddings/Microsoft_Word___2.docx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7.e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file:///D:\bs\AES_C\AES_C\Debug\AES_C.exe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2476500" y="4343400"/>
            <a:ext cx="7016750" cy="1447800"/>
          </a:xfrm>
        </p:spPr>
        <p:txBody>
          <a:bodyPr>
            <a:normAutofit/>
          </a:bodyPr>
          <a:lstStyle/>
          <a:p>
            <a:pPr algn="l" defTabSz="914400">
              <a:spcBef>
                <a:spcPts val="0"/>
              </a:spcBef>
              <a:buNone/>
            </a:pPr>
            <a:r>
              <a:rPr lang="zh-CN" altLang="en-US" sz="4400" b="0" i="0" dirty="0" smtClean="0">
                <a:solidFill>
                  <a:srgbClr val="3891A7">
                    <a:lumMod val="75000"/>
                  </a:srgbClr>
                </a:solidFill>
                <a:latin typeface="Tw Cen MT"/>
                <a:ea typeface="宋体" pitchFamily="2" charset="-122"/>
                <a:cs typeface="+mj-cs"/>
              </a:rPr>
              <a:t>演示文稿标题</a:t>
            </a:r>
            <a:r>
              <a:rPr lang="zh-CN" altLang="en-US" sz="3600" b="0" i="0" dirty="0" smtClean="0">
                <a:solidFill>
                  <a:srgbClr val="3891A7">
                    <a:lumMod val="75000"/>
                  </a:srgbClr>
                </a:solidFill>
                <a:latin typeface="Tw Cen MT"/>
                <a:ea typeface="宋体" pitchFamily="2" charset="-122"/>
                <a:cs typeface="+mj-cs"/>
              </a:rPr>
              <a:t/>
            </a:r>
            <a:br>
              <a:rPr lang="zh-CN" altLang="en-US" sz="3600" b="0" i="0" dirty="0" smtClean="0">
                <a:solidFill>
                  <a:srgbClr val="3891A7">
                    <a:lumMod val="75000"/>
                  </a:srgbClr>
                </a:solidFill>
                <a:latin typeface="Tw Cen MT"/>
                <a:ea typeface="宋体" pitchFamily="2" charset="-122"/>
                <a:cs typeface="+mj-cs"/>
              </a:rPr>
            </a:br>
            <a:r>
              <a:rPr lang="zh-CN" altLang="en-US" sz="3600" b="0" i="0" dirty="0" smtClean="0">
                <a:solidFill>
                  <a:srgbClr val="3891A7">
                    <a:lumMod val="75000"/>
                  </a:srgbClr>
                </a:solidFill>
                <a:latin typeface="Tw Cen MT"/>
                <a:ea typeface="宋体" pitchFamily="2" charset="-122"/>
                <a:cs typeface="+mj-cs"/>
              </a:rPr>
              <a:t>演示文稿副标题</a:t>
            </a:r>
            <a:endParaRPr lang="zh-CN" altLang="en-US" sz="3600" b="0" i="0" dirty="0">
              <a:solidFill>
                <a:srgbClr val="3891A7">
                  <a:lumMod val="75000"/>
                </a:srgbClr>
              </a:solidFill>
              <a:latin typeface="Tw Cen MT"/>
              <a:ea typeface="宋体" pitchFamily="2" charset="-122"/>
              <a:cs typeface="+mj-cs"/>
            </a:endParaRPr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marL="0" indent="0" algn="l">
              <a:buNone/>
            </a:pPr>
            <a:r>
              <a:rPr lang="zh-CN" altLang="en-US" sz="2400" b="0" i="0" dirty="0" smtClean="0">
                <a:solidFill>
                  <a:srgbClr val="FFFFFF"/>
                </a:solidFill>
                <a:ea typeface="宋体" pitchFamily="2" charset="-122"/>
              </a:rPr>
              <a:t>讲师</a:t>
            </a:r>
            <a:br>
              <a:rPr lang="zh-CN" altLang="en-US" sz="2400" b="0" i="0" dirty="0" smtClean="0">
                <a:solidFill>
                  <a:srgbClr val="FFFFFF"/>
                </a:solidFill>
                <a:ea typeface="宋体" pitchFamily="2" charset="-122"/>
              </a:rPr>
            </a:br>
            <a:r>
              <a:rPr lang="zh-CN" altLang="en-US" sz="2400" b="0" i="0" dirty="0" smtClean="0">
                <a:solidFill>
                  <a:srgbClr val="FFFFFF"/>
                </a:solidFill>
                <a:ea typeface="宋体" pitchFamily="2" charset="-122"/>
              </a:rPr>
              <a:t>课程</a:t>
            </a:r>
            <a:endParaRPr lang="zh-CN" altLang="en-US" sz="2400" b="0" i="0" dirty="0">
              <a:solidFill>
                <a:srgbClr val="FFFFFF"/>
              </a:solidFill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spcBef>
                <a:spcPts val="0"/>
              </a:spcBef>
              <a:buNone/>
            </a:pPr>
            <a:r>
              <a:rPr lang="zh-CN" altLang="en-US" sz="4400" b="0" i="0" dirty="0" smtClean="0">
                <a:solidFill>
                  <a:srgbClr val="4F271C"/>
                </a:solidFill>
                <a:latin typeface="Tw Cen MT"/>
                <a:ea typeface="宋体" pitchFamily="2" charset="-122"/>
                <a:cs typeface="+mj-cs"/>
              </a:rPr>
              <a:t>词汇</a:t>
            </a:r>
            <a:endParaRPr lang="zh-CN" altLang="en-US" sz="4400" b="0" i="0" dirty="0">
              <a:solidFill>
                <a:srgbClr val="4F271C"/>
              </a:solidFill>
              <a:latin typeface="Tw Cen MT"/>
              <a:ea typeface="宋体" pitchFamily="2" charset="-122"/>
              <a:cs typeface="+mj-cs"/>
            </a:endParaRPr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320040" indent="-320040" algn="l" defTabSz="914400">
              <a:spcBef>
                <a:spcPts val="700"/>
              </a:spcBef>
              <a:buClr>
                <a:srgbClr val="FEB80A"/>
              </a:buClr>
              <a:buSzPct val="60000"/>
              <a:buFont typeface="Wingdings"/>
              <a:buChar char="Ø"/>
            </a:pPr>
            <a:r>
              <a:rPr lang="zh-CN" altLang="en-US" sz="2900" b="0" i="0" dirty="0" smtClean="0">
                <a:solidFill>
                  <a:schemeClr val="tx1"/>
                </a:solidFill>
                <a:latin typeface="Tw Cen MT"/>
                <a:ea typeface="宋体" pitchFamily="2" charset="-122"/>
                <a:cs typeface="+mn-cs"/>
              </a:rPr>
              <a:t>术语 </a:t>
            </a:r>
            <a:r>
              <a:rPr lang="en-US" altLang="zh-CN" sz="2900" b="0" i="0" dirty="0" smtClean="0">
                <a:solidFill>
                  <a:schemeClr val="tx1"/>
                </a:solidFill>
                <a:latin typeface="Tw Cen MT"/>
                <a:ea typeface="宋体" pitchFamily="2" charset="-122"/>
                <a:cs typeface="+mn-cs"/>
              </a:rPr>
              <a:t>1</a:t>
            </a:r>
          </a:p>
          <a:p>
            <a:pPr marL="640080" lvl="1" indent="-274320" algn="l" defTabSz="914400">
              <a:spcBef>
                <a:spcPts val="550"/>
              </a:spcBef>
              <a:buClr>
                <a:srgbClr val="3891A7"/>
              </a:buClr>
              <a:buSzPct val="70000"/>
              <a:buFont typeface="Wingdings"/>
              <a:buChar char="Ø"/>
            </a:pPr>
            <a:r>
              <a:rPr lang="zh-CN" altLang="en-US" sz="2600" b="0" i="0" dirty="0" smtClean="0">
                <a:solidFill>
                  <a:schemeClr val="tx1"/>
                </a:solidFill>
                <a:latin typeface="Tw Cen MT"/>
                <a:ea typeface="宋体" pitchFamily="2" charset="-122"/>
                <a:cs typeface="+mn-cs"/>
              </a:rPr>
              <a:t>定义 </a:t>
            </a:r>
            <a:r>
              <a:rPr lang="en-US" altLang="zh-CN" sz="2600" b="0" i="0" dirty="0" smtClean="0">
                <a:solidFill>
                  <a:schemeClr val="tx1"/>
                </a:solidFill>
                <a:latin typeface="Tw Cen MT"/>
                <a:ea typeface="宋体" pitchFamily="2" charset="-122"/>
                <a:cs typeface="+mn-cs"/>
              </a:rPr>
              <a:t>A</a:t>
            </a:r>
            <a:endParaRPr lang="zh-CN" altLang="en-US" sz="2600" b="0" i="0" dirty="0" smtClean="0">
              <a:solidFill>
                <a:schemeClr val="tx1"/>
              </a:solidFill>
              <a:latin typeface="Tw Cen MT"/>
              <a:ea typeface="宋体" pitchFamily="2" charset="-122"/>
              <a:cs typeface="+mn-cs"/>
            </a:endParaRPr>
          </a:p>
          <a:p>
            <a:pPr marL="640080" lvl="1" indent="-274320" algn="l" defTabSz="914400">
              <a:spcBef>
                <a:spcPts val="550"/>
              </a:spcBef>
              <a:buClr>
                <a:srgbClr val="3891A7"/>
              </a:buClr>
              <a:buSzPct val="70000"/>
              <a:buFont typeface="Wingdings"/>
              <a:buChar char="Ø"/>
            </a:pPr>
            <a:r>
              <a:rPr lang="zh-CN" altLang="en-US" sz="2600" b="0" i="0" dirty="0" smtClean="0">
                <a:solidFill>
                  <a:schemeClr val="tx1"/>
                </a:solidFill>
                <a:latin typeface="Tw Cen MT"/>
                <a:ea typeface="宋体" pitchFamily="2" charset="-122"/>
                <a:cs typeface="+mn-cs"/>
              </a:rPr>
              <a:t>定义 </a:t>
            </a:r>
            <a:r>
              <a:rPr lang="en-US" altLang="zh-CN" sz="2600" b="0" i="0" dirty="0" smtClean="0">
                <a:solidFill>
                  <a:schemeClr val="tx1"/>
                </a:solidFill>
                <a:latin typeface="Tw Cen MT"/>
                <a:ea typeface="宋体" pitchFamily="2" charset="-122"/>
                <a:cs typeface="+mn-cs"/>
              </a:rPr>
              <a:t>B</a:t>
            </a:r>
            <a:endParaRPr lang="zh-CN" altLang="en-US" sz="2600" b="0" i="0" dirty="0" smtClean="0">
              <a:solidFill>
                <a:schemeClr val="tx1"/>
              </a:solidFill>
              <a:latin typeface="Tw Cen MT"/>
              <a:ea typeface="宋体" pitchFamily="2" charset="-122"/>
              <a:cs typeface="+mn-cs"/>
            </a:endParaRPr>
          </a:p>
          <a:p>
            <a:pPr marL="320040" indent="-320040" algn="l" defTabSz="914400">
              <a:spcBef>
                <a:spcPts val="700"/>
              </a:spcBef>
              <a:buClr>
                <a:srgbClr val="FEB80A"/>
              </a:buClr>
              <a:buSzPct val="60000"/>
              <a:buFont typeface="Wingdings"/>
              <a:buChar char="Ø"/>
            </a:pPr>
            <a:r>
              <a:rPr lang="zh-CN" altLang="en-US" sz="2900" b="0" i="0" dirty="0" smtClean="0">
                <a:solidFill>
                  <a:schemeClr val="tx1"/>
                </a:solidFill>
                <a:latin typeface="Tw Cen MT"/>
                <a:ea typeface="宋体" pitchFamily="2" charset="-122"/>
                <a:cs typeface="+mn-cs"/>
              </a:rPr>
              <a:t>术语 </a:t>
            </a:r>
            <a:r>
              <a:rPr lang="en-US" altLang="zh-CN" sz="2900" b="0" i="0" dirty="0" smtClean="0">
                <a:solidFill>
                  <a:schemeClr val="tx1"/>
                </a:solidFill>
                <a:latin typeface="Tw Cen MT"/>
                <a:ea typeface="宋体" pitchFamily="2" charset="-122"/>
                <a:cs typeface="+mn-cs"/>
              </a:rPr>
              <a:t>2</a:t>
            </a:r>
            <a:endParaRPr lang="zh-CN" altLang="en-US" sz="2900" b="0" i="0" dirty="0" smtClean="0">
              <a:solidFill>
                <a:schemeClr val="tx1"/>
              </a:solidFill>
              <a:latin typeface="Tw Cen MT"/>
              <a:ea typeface="宋体" pitchFamily="2" charset="-122"/>
              <a:cs typeface="+mn-cs"/>
            </a:endParaRPr>
          </a:p>
          <a:p>
            <a:pPr marL="640080" lvl="1" indent="-274320" algn="l" defTabSz="914400">
              <a:spcBef>
                <a:spcPts val="550"/>
              </a:spcBef>
              <a:buClr>
                <a:srgbClr val="3891A7"/>
              </a:buClr>
              <a:buSzPct val="70000"/>
              <a:buFont typeface="Wingdings"/>
              <a:buChar char="Ø"/>
            </a:pPr>
            <a:r>
              <a:rPr lang="zh-CN" altLang="en-US" sz="2600" b="0" i="0" dirty="0" smtClean="0">
                <a:solidFill>
                  <a:schemeClr val="tx1"/>
                </a:solidFill>
                <a:latin typeface="Tw Cen MT"/>
                <a:ea typeface="宋体" pitchFamily="2" charset="-122"/>
                <a:cs typeface="+mn-cs"/>
              </a:rPr>
              <a:t>定义</a:t>
            </a:r>
          </a:p>
          <a:p>
            <a:pPr marL="320040" indent="-320040" algn="l" defTabSz="914400">
              <a:spcBef>
                <a:spcPts val="700"/>
              </a:spcBef>
              <a:buClr>
                <a:srgbClr val="FEB80A"/>
              </a:buClr>
              <a:buSzPct val="60000"/>
              <a:buFont typeface="Wingdings"/>
              <a:buChar char="Ø"/>
            </a:pPr>
            <a:r>
              <a:rPr lang="zh-CN" altLang="en-US" sz="2900" b="0" i="0" dirty="0" smtClean="0">
                <a:solidFill>
                  <a:schemeClr val="tx1"/>
                </a:solidFill>
                <a:latin typeface="Tw Cen MT"/>
                <a:ea typeface="宋体" pitchFamily="2" charset="-122"/>
                <a:cs typeface="+mn-cs"/>
              </a:rPr>
              <a:t>术语 </a:t>
            </a:r>
            <a:r>
              <a:rPr lang="en-US" altLang="zh-CN" sz="2900" b="0" i="0" dirty="0" smtClean="0">
                <a:solidFill>
                  <a:schemeClr val="tx1"/>
                </a:solidFill>
                <a:latin typeface="Tw Cen MT"/>
                <a:ea typeface="宋体" pitchFamily="2" charset="-122"/>
                <a:cs typeface="+mn-cs"/>
              </a:rPr>
              <a:t>3</a:t>
            </a:r>
            <a:endParaRPr lang="zh-CN" altLang="en-US" sz="2900" b="0" i="0" dirty="0" smtClean="0">
              <a:solidFill>
                <a:schemeClr val="tx1"/>
              </a:solidFill>
              <a:latin typeface="Tw Cen MT"/>
              <a:ea typeface="宋体" pitchFamily="2" charset="-122"/>
              <a:cs typeface="+mn-cs"/>
            </a:endParaRPr>
          </a:p>
          <a:p>
            <a:pPr marL="640080" lvl="1" indent="-274320" algn="l" defTabSz="914400">
              <a:spcBef>
                <a:spcPts val="550"/>
              </a:spcBef>
              <a:buClr>
                <a:srgbClr val="3891A7"/>
              </a:buClr>
              <a:buSzPct val="70000"/>
              <a:buFont typeface="Wingdings"/>
              <a:buChar char="Ø"/>
            </a:pPr>
            <a:r>
              <a:rPr lang="zh-CN" altLang="en-US" sz="2600" b="0" i="0" dirty="0" smtClean="0">
                <a:solidFill>
                  <a:schemeClr val="tx1"/>
                </a:solidFill>
                <a:latin typeface="Tw Cen MT"/>
                <a:ea typeface="宋体" pitchFamily="2" charset="-122"/>
                <a:cs typeface="+mn-cs"/>
              </a:rPr>
              <a:t>定义</a:t>
            </a:r>
          </a:p>
          <a:p>
            <a:pPr marL="640080" lvl="1" indent="-274320" algn="l" defTabSz="914400">
              <a:spcBef>
                <a:spcPts val="550"/>
              </a:spcBef>
              <a:buClr>
                <a:srgbClr val="3891A7"/>
              </a:buClr>
              <a:buSzPct val="70000"/>
              <a:buFont typeface="Wingdings"/>
              <a:buChar char="Ø"/>
            </a:pPr>
            <a:endParaRPr lang="zh-CN" altLang="en-US" dirty="0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spcBef>
                <a:spcPts val="0"/>
              </a:spcBef>
              <a:buNone/>
            </a:pPr>
            <a:r>
              <a:rPr lang="zh-CN" altLang="en-US" sz="4400" b="0" i="0" dirty="0" smtClean="0">
                <a:solidFill>
                  <a:srgbClr val="4F271C"/>
                </a:solidFill>
                <a:latin typeface="Tw Cen MT"/>
                <a:ea typeface="宋体" pitchFamily="2" charset="-122"/>
                <a:cs typeface="+mj-cs"/>
              </a:rPr>
              <a:t>过程</a:t>
            </a:r>
            <a:r>
              <a:rPr lang="en-US" altLang="zh-CN" sz="4400" b="0" i="0" dirty="0" smtClean="0">
                <a:solidFill>
                  <a:srgbClr val="4F271C"/>
                </a:solidFill>
                <a:latin typeface="Tw Cen MT"/>
                <a:ea typeface="宋体" pitchFamily="2" charset="-122"/>
                <a:cs typeface="+mj-cs"/>
              </a:rPr>
              <a:t>/</a:t>
            </a:r>
            <a:r>
              <a:rPr lang="zh-CN" altLang="en-US" sz="4400" b="0" i="0" dirty="0" smtClean="0">
                <a:solidFill>
                  <a:srgbClr val="4F271C"/>
                </a:solidFill>
                <a:latin typeface="Tw Cen MT"/>
                <a:ea typeface="宋体" pitchFamily="2" charset="-122"/>
                <a:cs typeface="+mj-cs"/>
              </a:rPr>
              <a:t>演讲幻灯片</a:t>
            </a:r>
            <a:endParaRPr lang="zh-CN" altLang="en-US" sz="4400" b="0" i="0" dirty="0">
              <a:solidFill>
                <a:srgbClr val="4F271C"/>
              </a:solidFill>
              <a:latin typeface="Tw Cen MT"/>
              <a:ea typeface="宋体" pitchFamily="2" charset="-122"/>
              <a:cs typeface="+mj-cs"/>
            </a:endParaRPr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320040" indent="-320040" algn="l" defTabSz="914400">
              <a:spcBef>
                <a:spcPts val="700"/>
              </a:spcBef>
              <a:buClr>
                <a:srgbClr val="FEB80A"/>
              </a:buClr>
              <a:buSzPct val="60000"/>
              <a:buFont typeface="Wingdings"/>
              <a:buChar char="Ø"/>
            </a:pPr>
            <a:r>
              <a:rPr lang="zh-CN" altLang="en-US" sz="2900" b="0" i="0" dirty="0" smtClean="0">
                <a:solidFill>
                  <a:schemeClr val="tx1"/>
                </a:solidFill>
                <a:latin typeface="Tw Cen MT"/>
                <a:ea typeface="宋体" pitchFamily="2" charset="-122"/>
                <a:cs typeface="+mn-cs"/>
              </a:rPr>
              <a:t>在此处添加过程</a:t>
            </a:r>
          </a:p>
          <a:p>
            <a:pPr marL="640080" lvl="1" indent="-274320" algn="l" defTabSz="914400">
              <a:spcBef>
                <a:spcPts val="550"/>
              </a:spcBef>
              <a:buClr>
                <a:srgbClr val="3891A7"/>
              </a:buClr>
              <a:buSzPct val="70000"/>
              <a:buFont typeface="Wingdings"/>
              <a:buChar char="Ø"/>
            </a:pPr>
            <a:r>
              <a:rPr lang="zh-CN" altLang="en-US" sz="2600" b="0" i="0" dirty="0" smtClean="0">
                <a:solidFill>
                  <a:schemeClr val="tx1"/>
                </a:solidFill>
                <a:latin typeface="Tw Cen MT"/>
                <a:ea typeface="宋体" pitchFamily="2" charset="-122"/>
                <a:cs typeface="+mn-cs"/>
              </a:rPr>
              <a:t>步骤 </a:t>
            </a:r>
            <a:r>
              <a:rPr lang="en-US" altLang="zh-CN" sz="2600" b="0" i="0" dirty="0" smtClean="0">
                <a:solidFill>
                  <a:schemeClr val="tx1"/>
                </a:solidFill>
                <a:latin typeface="Tw Cen MT"/>
                <a:ea typeface="宋体" pitchFamily="2" charset="-122"/>
                <a:cs typeface="+mn-cs"/>
              </a:rPr>
              <a:t>1</a:t>
            </a:r>
            <a:endParaRPr lang="zh-CN" altLang="en-US" sz="2600" b="0" i="0" dirty="0" smtClean="0">
              <a:solidFill>
                <a:schemeClr val="tx1"/>
              </a:solidFill>
              <a:latin typeface="Tw Cen MT"/>
              <a:ea typeface="宋体" pitchFamily="2" charset="-122"/>
              <a:cs typeface="+mn-cs"/>
            </a:endParaRPr>
          </a:p>
          <a:p>
            <a:pPr marL="640080" lvl="1" indent="-274320" algn="l" defTabSz="914400">
              <a:spcBef>
                <a:spcPts val="550"/>
              </a:spcBef>
              <a:buClr>
                <a:srgbClr val="3891A7"/>
              </a:buClr>
              <a:buSzPct val="70000"/>
              <a:buFont typeface="Wingdings"/>
              <a:buChar char="Ø"/>
            </a:pPr>
            <a:r>
              <a:rPr lang="zh-CN" altLang="en-US" sz="2600" b="0" i="0" dirty="0" smtClean="0">
                <a:solidFill>
                  <a:schemeClr val="tx1"/>
                </a:solidFill>
                <a:latin typeface="Tw Cen MT"/>
                <a:ea typeface="宋体" pitchFamily="2" charset="-122"/>
                <a:cs typeface="+mn-cs"/>
              </a:rPr>
              <a:t>步骤 </a:t>
            </a:r>
            <a:r>
              <a:rPr lang="en-US" altLang="zh-CN" sz="2600" b="0" i="0" dirty="0" smtClean="0">
                <a:solidFill>
                  <a:schemeClr val="tx1"/>
                </a:solidFill>
                <a:latin typeface="Tw Cen MT"/>
                <a:ea typeface="宋体" pitchFamily="2" charset="-122"/>
                <a:cs typeface="+mn-cs"/>
              </a:rPr>
              <a:t>2</a:t>
            </a:r>
            <a:endParaRPr lang="zh-CN" altLang="en-US" sz="2600" b="0" i="0" dirty="0">
              <a:solidFill>
                <a:schemeClr val="tx1"/>
              </a:solidFill>
              <a:latin typeface="Tw Cen MT"/>
              <a:ea typeface="宋体" pitchFamily="2" charset="-122"/>
              <a:cs typeface="+mn-cs"/>
            </a:endParaRPr>
          </a:p>
        </p:txBody>
      </p:sp>
      <p:pic>
        <p:nvPicPr>
          <p:cNvPr id="5" name="Content Placeholder 4" descr="compassPencilRuler_bg.png"/>
          <p:cNvPicPr>
            <a:picLocks noGrp="1" noChangeAspect="1"/>
          </p:cNvPicPr>
          <p:nvPr>
            <p:ph sz="quarter" idx="2"/>
          </p:nvPr>
        </p:nvPicPr>
        <p:blipFill>
          <a:blip r:embed="rId3">
            <a:lum bright="28000" contrast="-63000"/>
          </a:blip>
          <a:stretch>
            <a:fillRect/>
          </a:stretch>
        </p:blipFill>
        <p:spPr>
          <a:xfrm>
            <a:off x="4953000" y="1600200"/>
            <a:ext cx="4787900" cy="4572000"/>
          </a:xfrm>
          <a:ln w="50800" cmpd="dbl">
            <a:solidFill>
              <a:schemeClr val="accent2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spcBef>
                <a:spcPts val="0"/>
              </a:spcBef>
              <a:buNone/>
            </a:pPr>
            <a:r>
              <a:rPr lang="zh-CN" altLang="en-US" sz="4400" b="0" i="0" dirty="0" smtClean="0">
                <a:solidFill>
                  <a:srgbClr val="4F271C"/>
                </a:solidFill>
                <a:latin typeface="Tw Cen MT"/>
                <a:ea typeface="宋体" pitchFamily="2" charset="-122"/>
                <a:cs typeface="+mj-cs"/>
              </a:rPr>
              <a:t>图形</a:t>
            </a:r>
            <a:r>
              <a:rPr lang="en-US" altLang="zh-CN" sz="4400" b="0" i="0" dirty="0" smtClean="0">
                <a:solidFill>
                  <a:srgbClr val="4F271C"/>
                </a:solidFill>
                <a:latin typeface="Tw Cen MT"/>
                <a:ea typeface="宋体" pitchFamily="2" charset="-122"/>
                <a:cs typeface="+mj-cs"/>
              </a:rPr>
              <a:t>/</a:t>
            </a:r>
            <a:r>
              <a:rPr lang="zh-CN" altLang="en-US" sz="4400" b="0" i="0" dirty="0" smtClean="0">
                <a:solidFill>
                  <a:srgbClr val="4F271C"/>
                </a:solidFill>
                <a:latin typeface="Tw Cen MT"/>
                <a:ea typeface="宋体" pitchFamily="2" charset="-122"/>
                <a:cs typeface="+mj-cs"/>
              </a:rPr>
              <a:t>图表 </a:t>
            </a:r>
            <a:r>
              <a:rPr lang="en-US" altLang="zh-CN" sz="4400" b="0" i="0" dirty="0" smtClean="0">
                <a:solidFill>
                  <a:srgbClr val="4F271C"/>
                </a:solidFill>
                <a:latin typeface="Tw Cen MT"/>
                <a:ea typeface="宋体" pitchFamily="2" charset="-122"/>
                <a:cs typeface="+mj-cs"/>
              </a:rPr>
              <a:t>1</a:t>
            </a:r>
            <a:endParaRPr lang="en-US" altLang="zh-CN" sz="4400" b="0" i="0" dirty="0">
              <a:solidFill>
                <a:srgbClr val="4F271C"/>
              </a:solidFill>
              <a:latin typeface="Tw Cen MT"/>
              <a:ea typeface="宋体" pitchFamily="2" charset="-122"/>
              <a:cs typeface="+mj-cs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</p:nvPr>
        </p:nvGraphicFramePr>
        <p:xfrm>
          <a:off x="663575" y="1600200"/>
          <a:ext cx="8832850" cy="4495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spcBef>
                <a:spcPts val="0"/>
              </a:spcBef>
              <a:buNone/>
            </a:pPr>
            <a:r>
              <a:rPr lang="zh-CN" altLang="en-US" sz="4400" b="0" i="0" dirty="0" smtClean="0">
                <a:solidFill>
                  <a:srgbClr val="4F271C"/>
                </a:solidFill>
                <a:latin typeface="Tw Cen MT"/>
                <a:ea typeface="宋体" pitchFamily="2" charset="-122"/>
                <a:cs typeface="+mj-cs"/>
              </a:rPr>
              <a:t>图形</a:t>
            </a:r>
            <a:r>
              <a:rPr lang="en-US" altLang="zh-CN" sz="4400" b="0" i="0" dirty="0" smtClean="0">
                <a:solidFill>
                  <a:srgbClr val="4F271C"/>
                </a:solidFill>
                <a:latin typeface="Tw Cen MT"/>
                <a:ea typeface="宋体" pitchFamily="2" charset="-122"/>
                <a:cs typeface="+mj-cs"/>
              </a:rPr>
              <a:t>/</a:t>
            </a:r>
            <a:r>
              <a:rPr lang="zh-CN" altLang="en-US" sz="4400" b="0" i="0" dirty="0" smtClean="0">
                <a:solidFill>
                  <a:srgbClr val="4F271C"/>
                </a:solidFill>
                <a:latin typeface="Tw Cen MT"/>
                <a:ea typeface="宋体" pitchFamily="2" charset="-122"/>
                <a:cs typeface="+mj-cs"/>
              </a:rPr>
              <a:t>图表 </a:t>
            </a:r>
            <a:r>
              <a:rPr lang="en-US" altLang="zh-CN" sz="4400" b="0" i="0" dirty="0" smtClean="0">
                <a:solidFill>
                  <a:srgbClr val="4F271C"/>
                </a:solidFill>
                <a:latin typeface="Tw Cen MT"/>
                <a:ea typeface="宋体" pitchFamily="2" charset="-122"/>
                <a:cs typeface="+mj-cs"/>
              </a:rPr>
              <a:t>2</a:t>
            </a:r>
            <a:endParaRPr lang="en-US" altLang="zh-CN" sz="4400" b="0" i="0" dirty="0">
              <a:solidFill>
                <a:srgbClr val="4F271C"/>
              </a:solidFill>
              <a:latin typeface="Tw Cen MT"/>
              <a:ea typeface="宋体" pitchFamily="2" charset="-122"/>
              <a:cs typeface="+mj-cs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8" name="Content Placeholder 3"/>
          <p:cNvGraphicFramePr>
            <a:graphicFrameLocks/>
          </p:cNvGraphicFramePr>
          <p:nvPr/>
        </p:nvGraphicFramePr>
        <p:xfrm>
          <a:off x="663840" y="1600200"/>
          <a:ext cx="8832850" cy="4495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spcBef>
                <a:spcPts val="0"/>
              </a:spcBef>
              <a:buNone/>
            </a:pPr>
            <a:r>
              <a:rPr lang="zh-CN" altLang="en-US" sz="4400" b="0" i="0" smtClean="0">
                <a:solidFill>
                  <a:srgbClr val="4F271C"/>
                </a:solidFill>
                <a:latin typeface="Tw Cen MT"/>
                <a:ea typeface="宋体" pitchFamily="2" charset="-122"/>
                <a:cs typeface="+mj-cs"/>
              </a:rPr>
              <a:t>总结</a:t>
            </a:r>
            <a:endParaRPr lang="zh-CN" altLang="en-US" sz="4400" b="0" i="0">
              <a:solidFill>
                <a:srgbClr val="4F271C"/>
              </a:solidFill>
              <a:latin typeface="Tw Cen MT"/>
              <a:ea typeface="宋体" pitchFamily="2" charset="-122"/>
              <a:cs typeface="+mj-cs"/>
            </a:endParaRPr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320040" indent="-320040" algn="l" defTabSz="914400">
              <a:spcBef>
                <a:spcPts val="700"/>
              </a:spcBef>
              <a:buClr>
                <a:srgbClr val="FEB80A"/>
              </a:buClr>
              <a:buSzPct val="60000"/>
              <a:buFont typeface="Wingdings"/>
              <a:buChar char="Ø"/>
            </a:pPr>
            <a:r>
              <a:rPr lang="zh-CN" altLang="en-US" sz="2900" b="0" i="0" dirty="0" smtClean="0">
                <a:solidFill>
                  <a:schemeClr val="tx1"/>
                </a:solidFill>
                <a:latin typeface="Tw Cen MT"/>
                <a:ea typeface="宋体" pitchFamily="2" charset="-122"/>
                <a:cs typeface="+mn-cs"/>
              </a:rPr>
              <a:t>在此处添加总结。</a:t>
            </a:r>
            <a:endParaRPr lang="zh-CN" altLang="en-US" sz="2900" b="0" i="0" dirty="0">
              <a:solidFill>
                <a:schemeClr val="tx1"/>
              </a:solidFill>
              <a:latin typeface="Tw Cen MT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spcBef>
                <a:spcPts val="0"/>
              </a:spcBef>
              <a:buNone/>
            </a:pPr>
            <a:r>
              <a:rPr lang="zh-CN" altLang="en-US" sz="4400" b="0" i="0" smtClean="0">
                <a:solidFill>
                  <a:srgbClr val="4F271C"/>
                </a:solidFill>
                <a:latin typeface="Tw Cen MT"/>
                <a:ea typeface="宋体" pitchFamily="2" charset="-122"/>
                <a:cs typeface="+mj-cs"/>
              </a:rPr>
              <a:t>问题</a:t>
            </a:r>
            <a:r>
              <a:rPr lang="en-US" altLang="zh-CN" sz="4400" b="0" i="0" smtClean="0">
                <a:solidFill>
                  <a:srgbClr val="4F271C"/>
                </a:solidFill>
                <a:latin typeface="Tw Cen MT"/>
                <a:ea typeface="宋体" pitchFamily="2" charset="-122"/>
                <a:cs typeface="+mj-cs"/>
              </a:rPr>
              <a:t>/</a:t>
            </a:r>
            <a:r>
              <a:rPr lang="zh-CN" altLang="en-US" sz="4400" b="0" i="0" smtClean="0">
                <a:solidFill>
                  <a:srgbClr val="4F271C"/>
                </a:solidFill>
                <a:latin typeface="Tw Cen MT"/>
                <a:ea typeface="宋体" pitchFamily="2" charset="-122"/>
                <a:cs typeface="+mj-cs"/>
              </a:rPr>
              <a:t>讨论</a:t>
            </a:r>
            <a:endParaRPr lang="zh-CN" altLang="en-US" sz="4400" b="0" i="0">
              <a:solidFill>
                <a:srgbClr val="4F271C"/>
              </a:solidFill>
              <a:latin typeface="Tw Cen MT"/>
              <a:ea typeface="宋体" pitchFamily="2" charset="-122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320040" indent="-320040" algn="l" defTabSz="914400">
              <a:spcBef>
                <a:spcPts val="700"/>
              </a:spcBef>
              <a:buClr>
                <a:srgbClr val="FEB80A"/>
              </a:buClr>
              <a:buSzPct val="60000"/>
              <a:buFont typeface="Wingdings"/>
              <a:buChar char="Ø"/>
            </a:pPr>
            <a:r>
              <a:rPr lang="zh-CN" altLang="en-US" sz="2900" b="0" i="0" dirty="0" smtClean="0">
                <a:solidFill>
                  <a:schemeClr val="tx1"/>
                </a:solidFill>
                <a:latin typeface="Tw Cen MT"/>
                <a:ea typeface="宋体" pitchFamily="2" charset="-122"/>
                <a:cs typeface="+mn-cs"/>
              </a:rPr>
              <a:t>问题 </a:t>
            </a:r>
            <a:r>
              <a:rPr lang="en-US" altLang="zh-CN" sz="2900" b="0" i="0" dirty="0" smtClean="0">
                <a:solidFill>
                  <a:schemeClr val="tx1"/>
                </a:solidFill>
                <a:latin typeface="Tw Cen MT"/>
                <a:ea typeface="宋体" pitchFamily="2" charset="-122"/>
                <a:cs typeface="+mn-cs"/>
              </a:rPr>
              <a:t>1</a:t>
            </a:r>
          </a:p>
          <a:p>
            <a:pPr marL="640080" lvl="1" indent="-274320" algn="l" defTabSz="914400">
              <a:spcBef>
                <a:spcPts val="550"/>
              </a:spcBef>
              <a:buClr>
                <a:srgbClr val="3891A7"/>
              </a:buClr>
              <a:buSzPct val="70000"/>
              <a:buFont typeface="Wingdings"/>
              <a:buChar char="Ø"/>
            </a:pPr>
            <a:r>
              <a:rPr lang="zh-CN" altLang="en-US" sz="2600" b="0" i="0" dirty="0" smtClean="0">
                <a:solidFill>
                  <a:schemeClr val="tx1"/>
                </a:solidFill>
                <a:latin typeface="Tw Cen MT"/>
                <a:ea typeface="宋体" pitchFamily="2" charset="-122"/>
                <a:cs typeface="+mn-cs"/>
              </a:rPr>
              <a:t>讨论</a:t>
            </a:r>
          </a:p>
          <a:p>
            <a:pPr marL="640080" lvl="1" indent="-274320" algn="l" defTabSz="914400">
              <a:spcBef>
                <a:spcPts val="550"/>
              </a:spcBef>
              <a:buClr>
                <a:srgbClr val="3891A7"/>
              </a:buClr>
              <a:buSzPct val="70000"/>
              <a:buFont typeface="Wingdings"/>
              <a:buChar char="Ø"/>
            </a:pPr>
            <a:r>
              <a:rPr lang="zh-CN" altLang="en-US" sz="2600" b="0" i="0" dirty="0" smtClean="0">
                <a:solidFill>
                  <a:schemeClr val="tx1"/>
                </a:solidFill>
                <a:latin typeface="Tw Cen MT"/>
                <a:ea typeface="宋体" pitchFamily="2" charset="-122"/>
                <a:cs typeface="+mn-cs"/>
              </a:rPr>
              <a:t>讨论</a:t>
            </a:r>
          </a:p>
          <a:p>
            <a:pPr marL="320040" indent="-320040" algn="l" defTabSz="914400">
              <a:spcBef>
                <a:spcPts val="700"/>
              </a:spcBef>
              <a:buClr>
                <a:srgbClr val="FEB80A"/>
              </a:buClr>
              <a:buSzPct val="60000"/>
              <a:buFont typeface="Wingdings"/>
              <a:buChar char="Ø"/>
            </a:pPr>
            <a:r>
              <a:rPr lang="zh-CN" altLang="en-US" sz="2900" b="0" i="0" dirty="0" smtClean="0">
                <a:solidFill>
                  <a:schemeClr val="tx1"/>
                </a:solidFill>
                <a:latin typeface="Tw Cen MT"/>
                <a:ea typeface="宋体" pitchFamily="2" charset="-122"/>
                <a:cs typeface="+mn-cs"/>
              </a:rPr>
              <a:t>问题 </a:t>
            </a:r>
            <a:r>
              <a:rPr lang="en-US" altLang="zh-CN" sz="2900" b="0" i="0" dirty="0" smtClean="0">
                <a:solidFill>
                  <a:schemeClr val="tx1"/>
                </a:solidFill>
                <a:latin typeface="Tw Cen MT"/>
                <a:ea typeface="宋体" pitchFamily="2" charset="-122"/>
                <a:cs typeface="+mn-cs"/>
              </a:rPr>
              <a:t>2</a:t>
            </a:r>
            <a:endParaRPr lang="zh-CN" altLang="en-US" sz="2900" b="0" i="0" dirty="0" smtClean="0">
              <a:solidFill>
                <a:schemeClr val="tx1"/>
              </a:solidFill>
              <a:latin typeface="Tw Cen MT"/>
              <a:ea typeface="宋体" pitchFamily="2" charset="-122"/>
              <a:cs typeface="+mn-cs"/>
            </a:endParaRPr>
          </a:p>
          <a:p>
            <a:pPr marL="640080" lvl="1" indent="-274320" algn="l" defTabSz="914400">
              <a:spcBef>
                <a:spcPts val="550"/>
              </a:spcBef>
              <a:buClr>
                <a:srgbClr val="3891A7"/>
              </a:buClr>
              <a:buSzPct val="70000"/>
              <a:buFont typeface="Wingdings"/>
              <a:buChar char="Ø"/>
            </a:pPr>
            <a:r>
              <a:rPr lang="zh-CN" altLang="en-US" sz="2600" b="0" i="0" dirty="0" smtClean="0">
                <a:solidFill>
                  <a:schemeClr val="tx1"/>
                </a:solidFill>
                <a:latin typeface="Tw Cen MT"/>
                <a:ea typeface="宋体" pitchFamily="2" charset="-122"/>
                <a:cs typeface="+mn-cs"/>
              </a:rPr>
              <a:t>讨论</a:t>
            </a:r>
          </a:p>
          <a:p>
            <a:pPr marL="320040" indent="-320040" algn="l" defTabSz="914400">
              <a:spcBef>
                <a:spcPts val="700"/>
              </a:spcBef>
              <a:buClr>
                <a:srgbClr val="FEB80A"/>
              </a:buClr>
              <a:buSzPct val="60000"/>
              <a:buFont typeface="Wingdings"/>
              <a:buChar char="Ø"/>
            </a:pPr>
            <a:r>
              <a:rPr lang="zh-CN" altLang="en-US" sz="2900" b="0" i="0" dirty="0" smtClean="0">
                <a:solidFill>
                  <a:schemeClr val="tx1"/>
                </a:solidFill>
                <a:latin typeface="Tw Cen MT"/>
                <a:ea typeface="宋体" pitchFamily="2" charset="-122"/>
                <a:cs typeface="+mn-cs"/>
              </a:rPr>
              <a:t>问题 </a:t>
            </a:r>
            <a:r>
              <a:rPr lang="en-US" altLang="zh-CN" sz="2900" b="0" i="0" dirty="0" smtClean="0">
                <a:solidFill>
                  <a:schemeClr val="tx1"/>
                </a:solidFill>
                <a:latin typeface="Tw Cen MT"/>
                <a:ea typeface="宋体" pitchFamily="2" charset="-122"/>
                <a:cs typeface="+mn-cs"/>
              </a:rPr>
              <a:t>3</a:t>
            </a:r>
            <a:endParaRPr lang="zh-CN" altLang="en-US" sz="2900" b="0" i="0" dirty="0" smtClean="0">
              <a:solidFill>
                <a:schemeClr val="tx1"/>
              </a:solidFill>
              <a:latin typeface="Tw Cen MT"/>
              <a:ea typeface="宋体" pitchFamily="2" charset="-122"/>
              <a:cs typeface="+mn-cs"/>
            </a:endParaRPr>
          </a:p>
          <a:p>
            <a:pPr marL="640080" lvl="1" indent="-274320" algn="l" defTabSz="914400">
              <a:spcBef>
                <a:spcPts val="550"/>
              </a:spcBef>
              <a:buClr>
                <a:srgbClr val="3891A7"/>
              </a:buClr>
              <a:buSzPct val="70000"/>
              <a:buFont typeface="Wingdings"/>
              <a:buChar char="Ø"/>
            </a:pPr>
            <a:r>
              <a:rPr lang="zh-CN" altLang="en-US" sz="2600" b="0" i="0" dirty="0" smtClean="0">
                <a:solidFill>
                  <a:schemeClr val="tx1"/>
                </a:solidFill>
                <a:latin typeface="Tw Cen MT"/>
                <a:ea typeface="宋体" pitchFamily="2" charset="-122"/>
                <a:cs typeface="+mn-cs"/>
              </a:rPr>
              <a:t>讨论</a:t>
            </a:r>
            <a:endParaRPr lang="zh-CN" altLang="en-US" sz="2600" b="0" i="0" dirty="0">
              <a:solidFill>
                <a:schemeClr val="tx1"/>
              </a:solidFill>
              <a:latin typeface="Tw Cen MT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263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椭圆形标注 9"/>
          <p:cNvSpPr/>
          <p:nvPr/>
        </p:nvSpPr>
        <p:spPr>
          <a:xfrm>
            <a:off x="2668781" y="2474071"/>
            <a:ext cx="1534830" cy="705438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密文（</a:t>
            </a:r>
            <a:r>
              <a:rPr lang="en-US" altLang="zh-CN" dirty="0" smtClean="0"/>
              <a:t>k</a:t>
            </a:r>
            <a:r>
              <a:rPr lang="zh-CN" altLang="en-US" dirty="0" smtClean="0"/>
              <a:t>）</a:t>
            </a:r>
            <a:endParaRPr lang="en-US" dirty="0"/>
          </a:p>
        </p:txBody>
      </p:sp>
      <p:sp>
        <p:nvSpPr>
          <p:cNvPr id="15" name="椭圆形标注 14"/>
          <p:cNvSpPr/>
          <p:nvPr/>
        </p:nvSpPr>
        <p:spPr>
          <a:xfrm>
            <a:off x="7808474" y="2519893"/>
            <a:ext cx="1534830" cy="705438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明文（</a:t>
            </a:r>
            <a:r>
              <a:rPr lang="en-US" altLang="zh-CN" dirty="0" smtClean="0"/>
              <a:t>k</a:t>
            </a:r>
            <a:r>
              <a:rPr lang="zh-CN" altLang="en-US" dirty="0" smtClean="0"/>
              <a:t>）</a:t>
            </a:r>
            <a:endParaRPr lang="en-US" dirty="0"/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defTabSz="914400">
              <a:spcBef>
                <a:spcPts val="0"/>
              </a:spcBef>
              <a:buNone/>
            </a:pPr>
            <a:r>
              <a:rPr lang="zh-CN" altLang="en-US" sz="4400" b="0" i="0" dirty="0" smtClean="0">
                <a:solidFill>
                  <a:srgbClr val="4F271C"/>
                </a:solidFill>
                <a:latin typeface="Tw Cen MT"/>
                <a:ea typeface="宋体" pitchFamily="2" charset="-122"/>
                <a:cs typeface="+mj-cs"/>
              </a:rPr>
              <a:t>系统工作原理</a:t>
            </a:r>
            <a:endParaRPr lang="zh-CN" altLang="en-US" sz="4400" b="0" i="0" dirty="0">
              <a:solidFill>
                <a:srgbClr val="4F271C"/>
              </a:solidFill>
              <a:latin typeface="Tw Cen MT"/>
              <a:ea typeface="宋体" pitchFamily="2" charset="-122"/>
              <a:cs typeface="+mj-cs"/>
            </a:endParaRPr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>
          <a:xfrm>
            <a:off x="660400" y="1600200"/>
            <a:ext cx="8832850" cy="4495800"/>
          </a:xfrm>
        </p:spPr>
        <p:txBody>
          <a:bodyPr>
            <a:normAutofit/>
          </a:bodyPr>
          <a:lstStyle/>
          <a:p>
            <a:pPr marL="640080" lvl="1" indent="-274320" algn="l" defTabSz="914400">
              <a:spcBef>
                <a:spcPts val="550"/>
              </a:spcBef>
              <a:buClr>
                <a:srgbClr val="3891A7"/>
              </a:buClr>
              <a:buSzPct val="70000"/>
              <a:buFont typeface="Wingdings"/>
              <a:buChar char="Ø"/>
            </a:pPr>
            <a:r>
              <a:rPr lang="zh-CN" altLang="en-US" dirty="0" smtClean="0">
                <a:ea typeface="宋体" pitchFamily="2" charset="-122"/>
              </a:rPr>
              <a:t>传统工作方式：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782" y="3319129"/>
            <a:ext cx="724770" cy="86456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2658" y="5702156"/>
            <a:ext cx="871353" cy="774844"/>
          </a:xfrm>
          <a:prstGeom prst="rect">
            <a:avLst/>
          </a:prstGeom>
        </p:spPr>
      </p:pic>
      <p:sp>
        <p:nvSpPr>
          <p:cNvPr id="6" name="椭圆形标注 5"/>
          <p:cNvSpPr/>
          <p:nvPr/>
        </p:nvSpPr>
        <p:spPr>
          <a:xfrm>
            <a:off x="432782" y="2393635"/>
            <a:ext cx="1534830" cy="705438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明文（</a:t>
            </a:r>
            <a:r>
              <a:rPr lang="en-US" altLang="zh-CN" dirty="0" smtClean="0"/>
              <a:t>k</a:t>
            </a:r>
            <a:r>
              <a:rPr lang="zh-CN" altLang="en-US" dirty="0" smtClean="0"/>
              <a:t>）</a:t>
            </a:r>
            <a:endParaRPr 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4600" y="3225332"/>
            <a:ext cx="1335532" cy="105215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08856" y="3584523"/>
            <a:ext cx="3734943" cy="33391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32901" y="3584455"/>
            <a:ext cx="1447800" cy="333913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68839" y="3225332"/>
            <a:ext cx="1758993" cy="95836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7589101" y="4775969"/>
            <a:ext cx="1518463" cy="333913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271756" y="427350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用户端</a:t>
            </a:r>
            <a:endParaRPr 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7808474" y="64770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服务器端</a:t>
            </a:r>
            <a:endParaRPr lang="en-US" dirty="0"/>
          </a:p>
        </p:txBody>
      </p:sp>
      <p:sp>
        <p:nvSpPr>
          <p:cNvPr id="18" name="矩形 17"/>
          <p:cNvSpPr/>
          <p:nvPr/>
        </p:nvSpPr>
        <p:spPr>
          <a:xfrm rot="1639328">
            <a:off x="7372992" y="5056360"/>
            <a:ext cx="22621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解锁！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4615E-6 -2.96296E-6 L 0.225 0.01181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50" y="5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87179E-6 2.96296E-6 L 0.52244 0.00602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122" y="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53 -0.00069 L 0.03077 -0.00069 C 0.04295 -0.00069 0.05801 0.10139 0.05801 0.18426 L 0.05801 0.36945 " pathEditMode="relative" rAng="0" ptsTypes="AAAA">
                                      <p:cBhvr>
                                        <p:cTn id="6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24" y="184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0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 override="childStyle">
                                        <p:cTn id="69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normal"/>
                                          </p:val>
                                        </p:tav>
                                        <p:tav tm="50000">
                                          <p:val>
                                            <p:strVal val="bold"/>
                                          </p:val>
                                        </p:tav>
                                        <p:tav tm="60000">
                                          <p:val>
                                            <p:strVal val="normal"/>
                                          </p:val>
                                        </p:tav>
                                        <p:tav tm="100000">
                                          <p:val>
                                            <p:strVal val="normal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0" grpId="2" animBg="1"/>
      <p:bldP spid="15" grpId="0" animBg="1"/>
      <p:bldP spid="15" grpId="1" animBg="1"/>
      <p:bldP spid="6" grpId="0" animBg="1"/>
      <p:bldP spid="6" grpId="1" animBg="1"/>
      <p:bldP spid="6" grpId="2" animBg="1"/>
      <p:bldP spid="16" grpId="0"/>
      <p:bldP spid="17" grpId="0"/>
      <p:bldP spid="18" grpId="0"/>
      <p:bldP spid="18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defTabSz="914400">
              <a:spcBef>
                <a:spcPts val="0"/>
              </a:spcBef>
              <a:buNone/>
            </a:pPr>
            <a:r>
              <a:rPr lang="zh-CN" altLang="en-US" sz="4400" b="0" i="0" dirty="0" smtClean="0">
                <a:solidFill>
                  <a:srgbClr val="4F271C"/>
                </a:solidFill>
                <a:latin typeface="Tw Cen MT"/>
                <a:ea typeface="宋体" pitchFamily="2" charset="-122"/>
                <a:cs typeface="+mj-cs"/>
              </a:rPr>
              <a:t>系统工作原理</a:t>
            </a:r>
            <a:endParaRPr lang="zh-CN" altLang="en-US" sz="4400" b="0" i="0" dirty="0">
              <a:solidFill>
                <a:srgbClr val="4F271C"/>
              </a:solidFill>
              <a:latin typeface="Tw Cen MT"/>
              <a:ea typeface="宋体" pitchFamily="2" charset="-122"/>
              <a:cs typeface="+mj-cs"/>
            </a:endParaRPr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>
          <a:xfrm>
            <a:off x="660400" y="1600200"/>
            <a:ext cx="8832850" cy="4495800"/>
          </a:xfrm>
        </p:spPr>
        <p:txBody>
          <a:bodyPr>
            <a:normAutofit/>
          </a:bodyPr>
          <a:lstStyle/>
          <a:p>
            <a:pPr marL="640080" lvl="1" indent="-274320" algn="l" defTabSz="914400">
              <a:spcBef>
                <a:spcPts val="550"/>
              </a:spcBef>
              <a:buClr>
                <a:srgbClr val="3891A7"/>
              </a:buClr>
              <a:buSzPct val="70000"/>
              <a:buFont typeface="Wingdings"/>
              <a:buChar char="Ø"/>
            </a:pPr>
            <a:r>
              <a:rPr lang="zh-CN" altLang="en-US" dirty="0" smtClean="0">
                <a:ea typeface="宋体" pitchFamily="2" charset="-122"/>
              </a:rPr>
              <a:t>传统工作方式的重放攻击方式：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782" y="3319129"/>
            <a:ext cx="724770" cy="86456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2658" y="5702156"/>
            <a:ext cx="871353" cy="77484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4600" y="3225332"/>
            <a:ext cx="1335532" cy="105215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08856" y="3584523"/>
            <a:ext cx="3734943" cy="33391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32901" y="3584455"/>
            <a:ext cx="1447800" cy="333913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68839" y="3225332"/>
            <a:ext cx="1758993" cy="95836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7589101" y="4775969"/>
            <a:ext cx="1518463" cy="333913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1593" y="5491320"/>
            <a:ext cx="871353" cy="774844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928311">
            <a:off x="3300286" y="4891818"/>
            <a:ext cx="2379970" cy="333913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8683554">
            <a:off x="5588179" y="4803178"/>
            <a:ext cx="2379970" cy="333913"/>
          </a:xfrm>
          <a:prstGeom prst="rect">
            <a:avLst/>
          </a:prstGeom>
        </p:spPr>
      </p:pic>
      <p:sp>
        <p:nvSpPr>
          <p:cNvPr id="15" name="椭圆形标注 14"/>
          <p:cNvSpPr/>
          <p:nvPr/>
        </p:nvSpPr>
        <p:spPr>
          <a:xfrm>
            <a:off x="7808474" y="2519893"/>
            <a:ext cx="1534830" cy="705438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明文（</a:t>
            </a:r>
            <a:r>
              <a:rPr lang="en-US" altLang="zh-CN" dirty="0" smtClean="0"/>
              <a:t>k</a:t>
            </a:r>
            <a:r>
              <a:rPr lang="zh-CN" altLang="en-US" dirty="0" smtClean="0"/>
              <a:t>）</a:t>
            </a:r>
            <a:endParaRPr lang="en-US" dirty="0"/>
          </a:p>
        </p:txBody>
      </p:sp>
      <p:sp>
        <p:nvSpPr>
          <p:cNvPr id="6" name="椭圆形标注 5"/>
          <p:cNvSpPr/>
          <p:nvPr/>
        </p:nvSpPr>
        <p:spPr>
          <a:xfrm>
            <a:off x="360071" y="2443527"/>
            <a:ext cx="1534830" cy="705438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明文（</a:t>
            </a:r>
            <a:r>
              <a:rPr lang="en-US" altLang="zh-CN" dirty="0" smtClean="0"/>
              <a:t>k</a:t>
            </a:r>
            <a:r>
              <a:rPr lang="zh-CN" altLang="en-US" dirty="0" smtClean="0"/>
              <a:t>）</a:t>
            </a:r>
            <a:endParaRPr lang="en-US" dirty="0"/>
          </a:p>
        </p:txBody>
      </p:sp>
      <p:sp>
        <p:nvSpPr>
          <p:cNvPr id="10" name="椭圆形标注 9"/>
          <p:cNvSpPr/>
          <p:nvPr/>
        </p:nvSpPr>
        <p:spPr>
          <a:xfrm>
            <a:off x="2668781" y="2474071"/>
            <a:ext cx="1534830" cy="705438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密文（</a:t>
            </a:r>
            <a:r>
              <a:rPr lang="en-US" altLang="zh-CN" dirty="0" smtClean="0"/>
              <a:t>k</a:t>
            </a:r>
            <a:r>
              <a:rPr lang="zh-CN" altLang="en-US" dirty="0" smtClean="0"/>
              <a:t>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273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5128E-6 1.11111E-6 L 0.23237 0.00717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19" y="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87179E-6 2.96296E-6 L 0.23718 0.3331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59" y="16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718 0.3331 L 0.52244 0.00277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10" y="-164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87179E-6 0 L 0.00352 0.35718 " pathEditMode="relative" rAng="0" ptsTypes="AA">
                                      <p:cBhvr>
                                        <p:cTn id="7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6" y="178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6" grpId="0" animBg="1"/>
      <p:bldP spid="6" grpId="1" animBg="1"/>
      <p:bldP spid="6" grpId="2" animBg="1"/>
      <p:bldP spid="10" grpId="0" animBg="1"/>
      <p:bldP spid="10" grpId="1" animBg="1"/>
      <p:bldP spid="10" grpId="2" animBg="1"/>
      <p:bldP spid="10" grpId="3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椭圆形标注 9"/>
          <p:cNvSpPr/>
          <p:nvPr/>
        </p:nvSpPr>
        <p:spPr>
          <a:xfrm>
            <a:off x="2668781" y="2474071"/>
            <a:ext cx="1534830" cy="705438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密文</a:t>
            </a:r>
            <a:r>
              <a:rPr lang="en-US" altLang="zh-CN" sz="1400" dirty="0" smtClean="0"/>
              <a:t>(k</a:t>
            </a:r>
            <a:r>
              <a:rPr lang="zh-CN" altLang="en-US" sz="1400" dirty="0" smtClean="0"/>
              <a:t>，</a:t>
            </a:r>
            <a:r>
              <a:rPr lang="en-US" altLang="zh-CN" sz="1400" dirty="0" smtClean="0"/>
              <a:t>t)</a:t>
            </a:r>
            <a:endParaRPr lang="en-US" sz="1400" dirty="0"/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defTabSz="914400">
              <a:spcBef>
                <a:spcPts val="0"/>
              </a:spcBef>
              <a:buNone/>
            </a:pPr>
            <a:r>
              <a:rPr lang="zh-CN" altLang="en-US" sz="4400" b="0" i="0" dirty="0" smtClean="0">
                <a:solidFill>
                  <a:srgbClr val="4F271C"/>
                </a:solidFill>
                <a:latin typeface="Tw Cen MT"/>
                <a:ea typeface="宋体" pitchFamily="2" charset="-122"/>
                <a:cs typeface="+mj-cs"/>
              </a:rPr>
              <a:t>系统工作原理</a:t>
            </a:r>
            <a:endParaRPr lang="zh-CN" altLang="en-US" sz="4400" b="0" i="0" dirty="0">
              <a:solidFill>
                <a:srgbClr val="4F271C"/>
              </a:solidFill>
              <a:latin typeface="Tw Cen MT"/>
              <a:ea typeface="宋体" pitchFamily="2" charset="-122"/>
              <a:cs typeface="+mj-cs"/>
            </a:endParaRPr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>
          <a:xfrm>
            <a:off x="660400" y="1600200"/>
            <a:ext cx="8832850" cy="4495800"/>
          </a:xfrm>
        </p:spPr>
        <p:txBody>
          <a:bodyPr>
            <a:normAutofit/>
          </a:bodyPr>
          <a:lstStyle/>
          <a:p>
            <a:pPr marL="640080" lvl="1" indent="-274320" algn="l" defTabSz="914400">
              <a:spcBef>
                <a:spcPts val="550"/>
              </a:spcBef>
              <a:buClr>
                <a:srgbClr val="3891A7"/>
              </a:buClr>
              <a:buSzPct val="70000"/>
              <a:buFont typeface="Wingdings"/>
              <a:buChar char="Ø"/>
            </a:pPr>
            <a:r>
              <a:rPr lang="zh-CN" altLang="en-US" dirty="0" smtClean="0">
                <a:ea typeface="宋体" pitchFamily="2" charset="-122"/>
              </a:rPr>
              <a:t>基于时间工作方式：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782" y="3319129"/>
            <a:ext cx="724770" cy="86456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2658" y="5702156"/>
            <a:ext cx="871353" cy="774844"/>
          </a:xfrm>
          <a:prstGeom prst="rect">
            <a:avLst/>
          </a:prstGeom>
        </p:spPr>
      </p:pic>
      <p:sp>
        <p:nvSpPr>
          <p:cNvPr id="6" name="椭圆形标注 5"/>
          <p:cNvSpPr/>
          <p:nvPr/>
        </p:nvSpPr>
        <p:spPr>
          <a:xfrm>
            <a:off x="432782" y="2393635"/>
            <a:ext cx="1534830" cy="705438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明文（</a:t>
            </a:r>
            <a:r>
              <a:rPr lang="en-US" altLang="zh-CN" dirty="0" smtClean="0"/>
              <a:t>k</a:t>
            </a:r>
            <a:r>
              <a:rPr lang="zh-CN" altLang="en-US" dirty="0" smtClean="0"/>
              <a:t>）</a:t>
            </a:r>
            <a:endParaRPr 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4600" y="3225332"/>
            <a:ext cx="1335532" cy="105215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08856" y="3584523"/>
            <a:ext cx="3734943" cy="33391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32901" y="3584455"/>
            <a:ext cx="1447800" cy="333913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68839" y="3225332"/>
            <a:ext cx="1758993" cy="95836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7589101" y="4775969"/>
            <a:ext cx="1518463" cy="333913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1383437" y="422966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用户端</a:t>
            </a:r>
            <a:endParaRPr 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7808474" y="64770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服务器端</a:t>
            </a:r>
            <a:endParaRPr lang="en-US" dirty="0"/>
          </a:p>
        </p:txBody>
      </p:sp>
      <p:sp>
        <p:nvSpPr>
          <p:cNvPr id="18" name="矩形 17"/>
          <p:cNvSpPr/>
          <p:nvPr/>
        </p:nvSpPr>
        <p:spPr>
          <a:xfrm rot="1639328">
            <a:off x="7372992" y="5056360"/>
            <a:ext cx="22621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解锁！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云形标注 13"/>
          <p:cNvSpPr/>
          <p:nvPr/>
        </p:nvSpPr>
        <p:spPr>
          <a:xfrm>
            <a:off x="929555" y="5092803"/>
            <a:ext cx="1585045" cy="914400"/>
          </a:xfrm>
          <a:prstGeom prst="cloudCallout">
            <a:avLst>
              <a:gd name="adj1" fmla="val -4808"/>
              <a:gd name="adj2" fmla="val -944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时间（</a:t>
            </a:r>
            <a:r>
              <a:rPr lang="en-US" altLang="zh-CN" dirty="0" smtClean="0"/>
              <a:t>t</a:t>
            </a:r>
            <a:r>
              <a:rPr lang="zh-CN" altLang="en-US" dirty="0" smtClean="0"/>
              <a:t>）</a:t>
            </a:r>
            <a:endParaRPr lang="en-US" dirty="0"/>
          </a:p>
        </p:txBody>
      </p:sp>
      <p:sp>
        <p:nvSpPr>
          <p:cNvPr id="19" name="矩形 18"/>
          <p:cNvSpPr/>
          <p:nvPr/>
        </p:nvSpPr>
        <p:spPr>
          <a:xfrm>
            <a:off x="152400" y="1600200"/>
            <a:ext cx="4267200" cy="30426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矩形 19"/>
          <p:cNvSpPr/>
          <p:nvPr/>
        </p:nvSpPr>
        <p:spPr>
          <a:xfrm>
            <a:off x="7010400" y="3179508"/>
            <a:ext cx="2710468" cy="366682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云形标注 20"/>
          <p:cNvSpPr/>
          <p:nvPr/>
        </p:nvSpPr>
        <p:spPr>
          <a:xfrm>
            <a:off x="5005178" y="5714712"/>
            <a:ext cx="1585045" cy="914400"/>
          </a:xfrm>
          <a:prstGeom prst="cloudCallout">
            <a:avLst>
              <a:gd name="adj1" fmla="val 60092"/>
              <a:gd name="adj2" fmla="val -847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时间（</a:t>
            </a:r>
            <a:r>
              <a:rPr lang="en-US" altLang="zh-CN" dirty="0" smtClean="0"/>
              <a:t>t</a:t>
            </a:r>
            <a:r>
              <a:rPr lang="zh-CN" altLang="en-US" dirty="0" smtClean="0"/>
              <a:t>）</a:t>
            </a:r>
            <a:endParaRPr lang="en-US" dirty="0"/>
          </a:p>
        </p:txBody>
      </p:sp>
      <p:sp>
        <p:nvSpPr>
          <p:cNvPr id="15" name="椭圆形标注 14"/>
          <p:cNvSpPr/>
          <p:nvPr/>
        </p:nvSpPr>
        <p:spPr>
          <a:xfrm>
            <a:off x="7808474" y="2519893"/>
            <a:ext cx="1534830" cy="705438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明文（</a:t>
            </a:r>
            <a:r>
              <a:rPr lang="en-US" altLang="zh-CN" dirty="0" smtClean="0"/>
              <a:t>k</a:t>
            </a:r>
            <a:r>
              <a:rPr lang="zh-CN" altLang="en-US" dirty="0" smtClean="0"/>
              <a:t>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453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4615E-6 -2.96296E-6 L 0.225 0.01181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50" y="5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87179E-6 2.96296E-6 L 0.52244 0.00602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122" y="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53 -0.00069 L 0.03077 -0.00069 C 0.04295 -0.00069 0.05801 0.10139 0.05801 0.18426 L 0.05801 0.36945 " pathEditMode="relative" rAng="0" ptsTypes="AAAA">
                                      <p:cBhvr>
                                        <p:cTn id="7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24" y="184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10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 override="childStyle">
                                        <p:cTn id="81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normal"/>
                                          </p:val>
                                        </p:tav>
                                        <p:tav tm="50000">
                                          <p:val>
                                            <p:strVal val="bold"/>
                                          </p:val>
                                        </p:tav>
                                        <p:tav tm="60000">
                                          <p:val>
                                            <p:strVal val="normal"/>
                                          </p:val>
                                        </p:tav>
                                        <p:tav tm="100000">
                                          <p:val>
                                            <p:strVal val="normal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0" grpId="2" animBg="1"/>
      <p:bldP spid="6" grpId="0" animBg="1"/>
      <p:bldP spid="6" grpId="1" animBg="1"/>
      <p:bldP spid="6" grpId="2" animBg="1"/>
      <p:bldP spid="16" grpId="0"/>
      <p:bldP spid="17" grpId="0"/>
      <p:bldP spid="18" grpId="0"/>
      <p:bldP spid="18" grpId="1"/>
      <p:bldP spid="14" grpId="0" animBg="1"/>
      <p:bldP spid="19" grpId="0" animBg="1"/>
      <p:bldP spid="20" grpId="0" animBg="1"/>
      <p:bldP spid="21" grpId="0" animBg="1"/>
      <p:bldP spid="15" grpId="0" animBg="1"/>
      <p:bldP spid="15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7290154" y="3135630"/>
            <a:ext cx="2450270" cy="332803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矩形 10"/>
          <p:cNvSpPr/>
          <p:nvPr/>
        </p:nvSpPr>
        <p:spPr>
          <a:xfrm>
            <a:off x="76200" y="2778817"/>
            <a:ext cx="4038600" cy="18693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defTabSz="914400">
              <a:spcBef>
                <a:spcPts val="0"/>
              </a:spcBef>
              <a:buNone/>
            </a:pPr>
            <a:r>
              <a:rPr lang="zh-CN" altLang="en-US" sz="4400" b="0" i="0" dirty="0" smtClean="0">
                <a:solidFill>
                  <a:srgbClr val="4F271C"/>
                </a:solidFill>
                <a:latin typeface="Tw Cen MT"/>
                <a:ea typeface="宋体" pitchFamily="2" charset="-122"/>
                <a:cs typeface="+mj-cs"/>
              </a:rPr>
              <a:t>系统工作原理</a:t>
            </a:r>
            <a:endParaRPr lang="zh-CN" altLang="en-US" sz="4400" b="0" i="0" dirty="0">
              <a:solidFill>
                <a:srgbClr val="4F271C"/>
              </a:solidFill>
              <a:latin typeface="Tw Cen MT"/>
              <a:ea typeface="宋体" pitchFamily="2" charset="-122"/>
              <a:cs typeface="+mj-cs"/>
            </a:endParaRPr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>
          <a:xfrm>
            <a:off x="660400" y="1600200"/>
            <a:ext cx="8832850" cy="4495800"/>
          </a:xfrm>
        </p:spPr>
        <p:txBody>
          <a:bodyPr>
            <a:normAutofit/>
          </a:bodyPr>
          <a:lstStyle/>
          <a:p>
            <a:pPr marL="640080" lvl="1" indent="-274320" algn="l" defTabSz="914400">
              <a:spcBef>
                <a:spcPts val="550"/>
              </a:spcBef>
              <a:buClr>
                <a:srgbClr val="3891A7"/>
              </a:buClr>
              <a:buSzPct val="70000"/>
              <a:buFont typeface="Wingdings"/>
              <a:buChar char="Ø"/>
            </a:pPr>
            <a:r>
              <a:rPr lang="zh-CN" altLang="en-US" dirty="0" smtClean="0">
                <a:ea typeface="宋体" pitchFamily="2" charset="-122"/>
              </a:rPr>
              <a:t>传统工作方式的重放攻击方式：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782" y="3319129"/>
            <a:ext cx="724770" cy="86456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2658" y="5702156"/>
            <a:ext cx="871353" cy="77484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4600" y="3225332"/>
            <a:ext cx="1335532" cy="105215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08856" y="3584523"/>
            <a:ext cx="3734943" cy="33391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32901" y="3584455"/>
            <a:ext cx="1447800" cy="333913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68839" y="3225332"/>
            <a:ext cx="1758993" cy="95836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7589101" y="4775969"/>
            <a:ext cx="1518463" cy="333913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1593" y="5491320"/>
            <a:ext cx="871353" cy="774844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928311">
            <a:off x="3300286" y="4891818"/>
            <a:ext cx="2379970" cy="333913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8683554">
            <a:off x="5588179" y="4803178"/>
            <a:ext cx="2379970" cy="333913"/>
          </a:xfrm>
          <a:prstGeom prst="rect">
            <a:avLst/>
          </a:prstGeom>
        </p:spPr>
      </p:pic>
      <p:sp>
        <p:nvSpPr>
          <p:cNvPr id="15" name="椭圆形标注 14"/>
          <p:cNvSpPr/>
          <p:nvPr/>
        </p:nvSpPr>
        <p:spPr>
          <a:xfrm>
            <a:off x="7808474" y="2519893"/>
            <a:ext cx="1534830" cy="705438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明文（</a:t>
            </a:r>
            <a:r>
              <a:rPr lang="en-US" altLang="zh-CN" dirty="0" smtClean="0"/>
              <a:t>k</a:t>
            </a:r>
            <a:r>
              <a:rPr lang="zh-CN" altLang="en-US" dirty="0" smtClean="0"/>
              <a:t>）</a:t>
            </a:r>
            <a:endParaRPr lang="en-US" dirty="0"/>
          </a:p>
        </p:txBody>
      </p:sp>
      <p:sp>
        <p:nvSpPr>
          <p:cNvPr id="19" name="云形标注 18"/>
          <p:cNvSpPr/>
          <p:nvPr/>
        </p:nvSpPr>
        <p:spPr>
          <a:xfrm>
            <a:off x="535547" y="5415066"/>
            <a:ext cx="1457666" cy="985680"/>
          </a:xfrm>
          <a:prstGeom prst="cloudCallout">
            <a:avLst>
              <a:gd name="adj1" fmla="val -19091"/>
              <a:gd name="adj2" fmla="val -1165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时间（</a:t>
            </a:r>
            <a:r>
              <a:rPr lang="en-US" altLang="zh-CN" dirty="0" smtClean="0"/>
              <a:t>t</a:t>
            </a:r>
            <a:r>
              <a:rPr lang="zh-CN" altLang="en-US" dirty="0" smtClean="0"/>
              <a:t>）</a:t>
            </a:r>
            <a:endParaRPr 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1243482" y="427376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用户端</a:t>
            </a:r>
            <a:endParaRPr lang="en-US" dirty="0"/>
          </a:p>
        </p:txBody>
      </p:sp>
      <p:sp>
        <p:nvSpPr>
          <p:cNvPr id="6" name="椭圆形标注 5"/>
          <p:cNvSpPr/>
          <p:nvPr/>
        </p:nvSpPr>
        <p:spPr>
          <a:xfrm>
            <a:off x="360071" y="2443527"/>
            <a:ext cx="1534830" cy="705438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明文（</a:t>
            </a:r>
            <a:r>
              <a:rPr lang="en-US" altLang="zh-CN" dirty="0" smtClean="0"/>
              <a:t>k</a:t>
            </a:r>
            <a:r>
              <a:rPr lang="zh-CN" altLang="en-US" dirty="0" smtClean="0"/>
              <a:t>）</a:t>
            </a:r>
            <a:endParaRPr lang="en-US" dirty="0"/>
          </a:p>
        </p:txBody>
      </p:sp>
      <p:sp>
        <p:nvSpPr>
          <p:cNvPr id="10" name="椭圆形标注 9"/>
          <p:cNvSpPr/>
          <p:nvPr/>
        </p:nvSpPr>
        <p:spPr>
          <a:xfrm>
            <a:off x="2668781" y="2474071"/>
            <a:ext cx="1534830" cy="705438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密文（</a:t>
            </a:r>
            <a:r>
              <a:rPr lang="en-US" altLang="zh-CN" sz="1400" dirty="0" smtClean="0"/>
              <a:t>k</a:t>
            </a:r>
            <a:r>
              <a:rPr lang="zh-CN" altLang="en-US" sz="1400" dirty="0" smtClean="0"/>
              <a:t>，</a:t>
            </a:r>
            <a:r>
              <a:rPr lang="en-US" altLang="zh-CN" sz="1400" dirty="0" smtClean="0"/>
              <a:t>t</a:t>
            </a:r>
            <a:r>
              <a:rPr lang="zh-CN" altLang="en-US" sz="1400" dirty="0" smtClean="0"/>
              <a:t>）</a:t>
            </a:r>
            <a:endParaRPr lang="en-US" sz="1400" dirty="0"/>
          </a:p>
        </p:txBody>
      </p:sp>
      <p:sp>
        <p:nvSpPr>
          <p:cNvPr id="21" name="云形标注 20"/>
          <p:cNvSpPr/>
          <p:nvPr/>
        </p:nvSpPr>
        <p:spPr>
          <a:xfrm>
            <a:off x="5791264" y="2267204"/>
            <a:ext cx="1360971" cy="980843"/>
          </a:xfrm>
          <a:prstGeom prst="cloudCallout">
            <a:avLst>
              <a:gd name="adj1" fmla="val 51243"/>
              <a:gd name="adj2" fmla="val 1285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时间（</a:t>
            </a:r>
            <a:r>
              <a:rPr lang="en-US" altLang="zh-CN" dirty="0" smtClean="0"/>
              <a:t>t</a:t>
            </a:r>
            <a:r>
              <a:rPr lang="zh-CN" altLang="en-US" dirty="0" smtClean="0"/>
              <a:t>）</a:t>
            </a:r>
            <a:endParaRPr lang="en-US" dirty="0"/>
          </a:p>
        </p:txBody>
      </p:sp>
      <p:sp>
        <p:nvSpPr>
          <p:cNvPr id="22" name="云形标注 21"/>
          <p:cNvSpPr/>
          <p:nvPr/>
        </p:nvSpPr>
        <p:spPr>
          <a:xfrm>
            <a:off x="535547" y="5409960"/>
            <a:ext cx="1457666" cy="985680"/>
          </a:xfrm>
          <a:prstGeom prst="cloudCallout">
            <a:avLst>
              <a:gd name="adj1" fmla="val -19091"/>
              <a:gd name="adj2" fmla="val -1165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时间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t+k</a:t>
            </a:r>
            <a:r>
              <a:rPr lang="en-US" altLang="zh-CN" dirty="0" smtClean="0"/>
              <a:t>)</a:t>
            </a:r>
            <a:endParaRPr lang="en-US" dirty="0"/>
          </a:p>
        </p:txBody>
      </p:sp>
      <p:sp>
        <p:nvSpPr>
          <p:cNvPr id="23" name="云形标注 22"/>
          <p:cNvSpPr/>
          <p:nvPr/>
        </p:nvSpPr>
        <p:spPr>
          <a:xfrm>
            <a:off x="5775610" y="2256723"/>
            <a:ext cx="1360971" cy="980843"/>
          </a:xfrm>
          <a:prstGeom prst="cloudCallout">
            <a:avLst>
              <a:gd name="adj1" fmla="val 51243"/>
              <a:gd name="adj2" fmla="val 1285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时间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t+k</a:t>
            </a:r>
            <a:r>
              <a:rPr lang="en-US" altLang="zh-CN" dirty="0" smtClean="0"/>
              <a:t>)</a:t>
            </a:r>
            <a:endParaRPr lang="en-US" dirty="0"/>
          </a:p>
        </p:txBody>
      </p:sp>
      <p:sp>
        <p:nvSpPr>
          <p:cNvPr id="24" name="矩形 23"/>
          <p:cNvSpPr/>
          <p:nvPr/>
        </p:nvSpPr>
        <p:spPr>
          <a:xfrm rot="1752306">
            <a:off x="7062850" y="4984749"/>
            <a:ext cx="2492990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时间不匹配</a:t>
            </a:r>
            <a:endParaRPr lang="en-US" altLang="zh-CN" sz="36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zh-CN" alt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解锁失败</a:t>
            </a:r>
            <a:endParaRPr lang="zh-CN" alt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10819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5128E-6 1.11111E-6 L 0.23237 0.00717 " pathEditMode="relative" rAng="0" ptsTypes="AA">
                                      <p:cBhvr>
                                        <p:cTn id="6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19" y="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87179E-6 2.96296E-6 L 0.23718 0.3331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59" y="16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718 0.3331 L 0.52244 0.00277 " pathEditMode="relative" rAng="0" ptsTypes="AA">
                                      <p:cBhvr>
                                        <p:cTn id="8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10" y="-164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87179E-6 0 L 0.00352 0.35718 " pathEditMode="relative" rAng="0" ptsTypes="AA">
                                      <p:cBhvr>
                                        <p:cTn id="10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6" y="17847"/>
                                    </p:animMotion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1" grpId="0" animBg="1"/>
      <p:bldP spid="15" grpId="0" animBg="1"/>
      <p:bldP spid="15" grpId="1" animBg="1"/>
      <p:bldP spid="19" grpId="0" animBg="1"/>
      <p:bldP spid="19" grpId="1" animBg="1"/>
      <p:bldP spid="20" grpId="0"/>
      <p:bldP spid="6" grpId="0" animBg="1"/>
      <p:bldP spid="6" grpId="1" animBg="1"/>
      <p:bldP spid="6" grpId="2" animBg="1"/>
      <p:bldP spid="10" grpId="0" animBg="1"/>
      <p:bldP spid="10" grpId="1" animBg="1"/>
      <p:bldP spid="10" grpId="2" animBg="1"/>
      <p:bldP spid="10" grpId="3" animBg="1"/>
      <p:bldP spid="21" grpId="0" animBg="1"/>
      <p:bldP spid="21" grpId="1" animBg="1"/>
      <p:bldP spid="22" grpId="0" animBg="1"/>
      <p:bldP spid="23" grpId="0" animBg="1"/>
      <p:bldP spid="2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rgbClr val="4F271C"/>
                </a:solidFill>
                <a:latin typeface="Tw Cen MT"/>
                <a:ea typeface="宋体" pitchFamily="2" charset="-122"/>
              </a:rPr>
              <a:t>AES</a:t>
            </a:r>
            <a:r>
              <a:rPr lang="zh-CN" altLang="en-US" dirty="0" smtClean="0">
                <a:solidFill>
                  <a:srgbClr val="4F271C"/>
                </a:solidFill>
                <a:latin typeface="Tw Cen MT"/>
                <a:ea typeface="宋体" pitchFamily="2" charset="-122"/>
              </a:rPr>
              <a:t>加密</a:t>
            </a:r>
            <a:endParaRPr lang="zh-CN" altLang="en-US" sz="4400" b="0" i="0" dirty="0">
              <a:solidFill>
                <a:srgbClr val="4F271C"/>
              </a:solidFill>
              <a:latin typeface="Tw Cen MT"/>
              <a:ea typeface="宋体" pitchFamily="2" charset="-122"/>
              <a:cs typeface="+mj-cs"/>
            </a:endParaRPr>
          </a:p>
        </p:txBody>
      </p:sp>
      <p:pic>
        <p:nvPicPr>
          <p:cNvPr id="14" name="内容占位符 13"/>
          <p:cNvPicPr>
            <a:picLocks noGrp="1" noChangeAspect="1"/>
          </p:cNvPicPr>
          <p:nvPr>
            <p:ph sz="quarter" idx="1"/>
          </p:nvPr>
        </p:nvPicPr>
        <p:blipFill>
          <a:blip r:embed="rId4"/>
          <a:stretch>
            <a:fillRect/>
          </a:stretch>
        </p:blipFill>
        <p:spPr>
          <a:xfrm>
            <a:off x="123321" y="1511300"/>
            <a:ext cx="3914286" cy="4724399"/>
          </a:xfrm>
          <a:prstGeom prst="rect">
            <a:avLst/>
          </a:prstGeom>
        </p:spPr>
      </p:pic>
      <p:sp>
        <p:nvSpPr>
          <p:cNvPr id="15" name="右箭头 14"/>
          <p:cNvSpPr/>
          <p:nvPr/>
        </p:nvSpPr>
        <p:spPr>
          <a:xfrm>
            <a:off x="990600" y="1828800"/>
            <a:ext cx="6096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矩形 86"/>
          <p:cNvSpPr/>
          <p:nvPr/>
        </p:nvSpPr>
        <p:spPr>
          <a:xfrm>
            <a:off x="6096000" y="2514600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88" name="Rectangle 72"/>
          <p:cNvSpPr>
            <a:spLocks noChangeArrowheads="1"/>
          </p:cNvSpPr>
          <p:nvPr/>
        </p:nvSpPr>
        <p:spPr bwMode="auto">
          <a:xfrm>
            <a:off x="4997450" y="1524000"/>
            <a:ext cx="899160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1" name="Rectangle 76"/>
          <p:cNvSpPr>
            <a:spLocks noChangeArrowheads="1"/>
          </p:cNvSpPr>
          <p:nvPr/>
        </p:nvSpPr>
        <p:spPr bwMode="auto">
          <a:xfrm>
            <a:off x="5486400" y="664482"/>
            <a:ext cx="9906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3" name="对象 9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7415584"/>
              </p:ext>
            </p:extLst>
          </p:nvPr>
        </p:nvGraphicFramePr>
        <p:xfrm>
          <a:off x="4895850" y="3338513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9" name="Equation" r:id="rId5" imgW="114120" imgH="177480" progId="Equation.DSMT4">
                  <p:embed/>
                </p:oleObj>
              </mc:Choice>
              <mc:Fallback>
                <p:oleObj name="Equation" r:id="rId5" imgW="11412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895850" y="3338513"/>
                        <a:ext cx="1143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5" name="图片 9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48590" y="2187091"/>
            <a:ext cx="6157410" cy="1393682"/>
          </a:xfrm>
          <a:prstGeom prst="rect">
            <a:avLst/>
          </a:prstGeom>
        </p:spPr>
      </p:pic>
      <p:pic>
        <p:nvPicPr>
          <p:cNvPr id="97" name="图片 9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95802" y="3494643"/>
            <a:ext cx="5761864" cy="1190062"/>
          </a:xfrm>
          <a:prstGeom prst="rect">
            <a:avLst/>
          </a:prstGeom>
        </p:spPr>
      </p:pic>
      <p:graphicFrame>
        <p:nvGraphicFramePr>
          <p:cNvPr id="103" name="对象 10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3792826"/>
              </p:ext>
            </p:extLst>
          </p:nvPr>
        </p:nvGraphicFramePr>
        <p:xfrm>
          <a:off x="4117504" y="2274404"/>
          <a:ext cx="5657798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0" name="文档" r:id="rId10" imgW="5579216" imgH="1140313" progId="Word.Document.12">
                  <p:embed/>
                </p:oleObj>
              </mc:Choice>
              <mc:Fallback>
                <p:oleObj name="文档" r:id="rId10" imgW="5579216" imgH="114031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117504" y="2274404"/>
                        <a:ext cx="5657798" cy="1047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" name="文本框 103"/>
          <p:cNvSpPr txBox="1"/>
          <p:nvPr/>
        </p:nvSpPr>
        <p:spPr>
          <a:xfrm>
            <a:off x="3955243" y="1962025"/>
            <a:ext cx="58200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使用一个表</a:t>
            </a:r>
            <a:r>
              <a:rPr lang="en-US" altLang="zh-CN" sz="1600" dirty="0"/>
              <a:t>(</a:t>
            </a:r>
            <a:r>
              <a:rPr lang="zh-CN" altLang="en-US" sz="1600" dirty="0"/>
              <a:t>被称为</a:t>
            </a:r>
            <a:r>
              <a:rPr lang="en-US" altLang="zh-CN" sz="1600" dirty="0"/>
              <a:t>S</a:t>
            </a:r>
            <a:r>
              <a:rPr lang="zh-CN" altLang="en-US" sz="1600" dirty="0"/>
              <a:t>盒</a:t>
            </a:r>
            <a:r>
              <a:rPr lang="en-US" altLang="zh-CN" sz="1600" dirty="0"/>
              <a:t>)</a:t>
            </a:r>
            <a:r>
              <a:rPr lang="zh-CN" altLang="en-US" sz="1600" dirty="0"/>
              <a:t>对分组进行逐一字节替换。</a:t>
            </a:r>
            <a:r>
              <a:rPr lang="en-US" altLang="zh-CN" sz="1600" dirty="0"/>
              <a:t>S</a:t>
            </a:r>
            <a:r>
              <a:rPr lang="zh-CN" altLang="en-US" sz="1600" dirty="0"/>
              <a:t>盒是</a:t>
            </a:r>
            <a:r>
              <a:rPr lang="en-US" altLang="zh-CN" sz="1600" dirty="0"/>
              <a:t>AES</a:t>
            </a:r>
            <a:r>
              <a:rPr lang="zh-CN" altLang="en-US" sz="1600" dirty="0"/>
              <a:t>算法定义的矩阵，把</a:t>
            </a:r>
            <a:r>
              <a:rPr lang="en-US" altLang="zh-CN" sz="1600" dirty="0"/>
              <a:t>State</a:t>
            </a:r>
            <a:r>
              <a:rPr lang="zh-CN" altLang="en-US" sz="1600" dirty="0"/>
              <a:t>中每个字节的高</a:t>
            </a:r>
            <a:r>
              <a:rPr lang="en-US" altLang="zh-CN" sz="1600" dirty="0"/>
              <a:t>4</a:t>
            </a:r>
            <a:r>
              <a:rPr lang="zh-CN" altLang="en-US" sz="1600" dirty="0"/>
              <a:t>位作为行值，低</a:t>
            </a:r>
            <a:r>
              <a:rPr lang="en-US" altLang="zh-CN" sz="1600" dirty="0"/>
              <a:t>4</a:t>
            </a:r>
            <a:r>
              <a:rPr lang="zh-CN" altLang="en-US" sz="1600" dirty="0"/>
              <a:t>位作为列值，然后取出</a:t>
            </a:r>
            <a:r>
              <a:rPr lang="en-US" altLang="zh-CN" sz="1600" dirty="0"/>
              <a:t>S</a:t>
            </a:r>
            <a:r>
              <a:rPr lang="zh-CN" altLang="en-US" sz="1600" dirty="0"/>
              <a:t>一盒中对应行列的元素作为输出。</a:t>
            </a:r>
            <a:endParaRPr lang="en-US" sz="1600" dirty="0"/>
          </a:p>
        </p:txBody>
      </p:sp>
      <p:pic>
        <p:nvPicPr>
          <p:cNvPr id="105" name="图片 10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130204" y="3170536"/>
            <a:ext cx="5761864" cy="596553"/>
          </a:xfrm>
          <a:prstGeom prst="rect">
            <a:avLst/>
          </a:prstGeom>
        </p:spPr>
      </p:pic>
      <p:graphicFrame>
        <p:nvGraphicFramePr>
          <p:cNvPr id="106" name="对象 10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1913155"/>
              </p:ext>
            </p:extLst>
          </p:nvPr>
        </p:nvGraphicFramePr>
        <p:xfrm>
          <a:off x="4051930" y="2667000"/>
          <a:ext cx="5849608" cy="39086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1" name="文档" r:id="rId14" imgW="6597904" imgH="4408391" progId="Word.Document.12">
                  <p:embed/>
                </p:oleObj>
              </mc:Choice>
              <mc:Fallback>
                <p:oleObj name="文档" r:id="rId14" imgW="6597904" imgH="440839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4051930" y="2667000"/>
                        <a:ext cx="5849608" cy="39086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69231E-7 -3.33333E-6 L -0.10769 0.04838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5" y="2407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0769 0.04838 L -0.10513 0.08334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8" y="1736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0513 0.08334 L -0.10513 0.12778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67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0513 0.12778 L -0.10769 0.16111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8" y="1852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15" grpId="2" animBg="1"/>
      <p:bldP spid="15" grpId="3" animBg="1"/>
      <p:bldP spid="15" grpId="4" animBg="1"/>
      <p:bldP spid="104" grpId="0"/>
      <p:bldP spid="104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spcBef>
                <a:spcPts val="0"/>
              </a:spcBef>
              <a:buNone/>
            </a:pPr>
            <a:r>
              <a:rPr lang="en-US" altLang="zh-CN" sz="4400" b="0" i="0" dirty="0" smtClean="0">
                <a:solidFill>
                  <a:srgbClr val="4F271C"/>
                </a:solidFill>
                <a:latin typeface="Tw Cen MT"/>
                <a:ea typeface="宋体" pitchFamily="2" charset="-122"/>
                <a:cs typeface="+mj-cs"/>
              </a:rPr>
              <a:t>AES</a:t>
            </a:r>
            <a:r>
              <a:rPr lang="zh-CN" altLang="en-US" sz="4400" b="0" i="0" dirty="0" smtClean="0">
                <a:solidFill>
                  <a:srgbClr val="4F271C"/>
                </a:solidFill>
                <a:latin typeface="Tw Cen MT"/>
                <a:ea typeface="宋体" pitchFamily="2" charset="-122"/>
                <a:cs typeface="+mj-cs"/>
              </a:rPr>
              <a:t>解密</a:t>
            </a:r>
            <a:endParaRPr lang="zh-CN" altLang="en-US" sz="4400" b="0" i="0" dirty="0">
              <a:solidFill>
                <a:srgbClr val="4F271C"/>
              </a:solidFill>
              <a:latin typeface="Tw Cen MT"/>
              <a:ea typeface="宋体" pitchFamily="2" charset="-122"/>
              <a:cs typeface="+mj-cs"/>
            </a:endParaRPr>
          </a:p>
        </p:txBody>
      </p:sp>
      <p:pic>
        <p:nvPicPr>
          <p:cNvPr id="14" name="内容占位符 13"/>
          <p:cNvPicPr>
            <a:picLocks noGrp="1" noChangeAspect="1"/>
          </p:cNvPicPr>
          <p:nvPr>
            <p:ph sz="quarter" idx="1"/>
          </p:nvPr>
        </p:nvPicPr>
        <p:blipFill>
          <a:blip r:embed="rId4"/>
          <a:stretch>
            <a:fillRect/>
          </a:stretch>
        </p:blipFill>
        <p:spPr>
          <a:xfrm>
            <a:off x="123321" y="1511300"/>
            <a:ext cx="3914286" cy="4724399"/>
          </a:xfrm>
          <a:prstGeom prst="rect">
            <a:avLst/>
          </a:prstGeom>
        </p:spPr>
      </p:pic>
      <p:sp>
        <p:nvSpPr>
          <p:cNvPr id="15" name="右箭头 14"/>
          <p:cNvSpPr/>
          <p:nvPr/>
        </p:nvSpPr>
        <p:spPr>
          <a:xfrm flipH="1">
            <a:off x="3581400" y="2189956"/>
            <a:ext cx="6096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矩形 86"/>
          <p:cNvSpPr/>
          <p:nvPr/>
        </p:nvSpPr>
        <p:spPr>
          <a:xfrm>
            <a:off x="6096000" y="2514600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88" name="Rectangle 72"/>
          <p:cNvSpPr>
            <a:spLocks noChangeArrowheads="1"/>
          </p:cNvSpPr>
          <p:nvPr/>
        </p:nvSpPr>
        <p:spPr bwMode="auto">
          <a:xfrm>
            <a:off x="4997450" y="1524000"/>
            <a:ext cx="899160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1" name="Rectangle 76"/>
          <p:cNvSpPr>
            <a:spLocks noChangeArrowheads="1"/>
          </p:cNvSpPr>
          <p:nvPr/>
        </p:nvSpPr>
        <p:spPr bwMode="auto">
          <a:xfrm>
            <a:off x="5486400" y="664482"/>
            <a:ext cx="9906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3" name="对象 92"/>
          <p:cNvGraphicFramePr>
            <a:graphicFrameLocks noChangeAspect="1"/>
          </p:cNvGraphicFramePr>
          <p:nvPr/>
        </p:nvGraphicFramePr>
        <p:xfrm>
          <a:off x="4895850" y="3338513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" name="Equation" r:id="rId5" imgW="114120" imgH="177480" progId="Equation.DSMT4">
                  <p:embed/>
                </p:oleObj>
              </mc:Choice>
              <mc:Fallback>
                <p:oleObj name="Equation" r:id="rId5" imgW="11412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895850" y="3338513"/>
                        <a:ext cx="1143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4191000" y="1909524"/>
            <a:ext cx="5715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AES</a:t>
            </a:r>
            <a:r>
              <a:rPr lang="zh-CN" altLang="en-US" dirty="0" smtClean="0"/>
              <a:t>逆向字节替换：与正向字节替换相反</a:t>
            </a:r>
            <a:r>
              <a:rPr lang="en-US" altLang="zh-CN" dirty="0" smtClean="0"/>
              <a:t>,</a:t>
            </a:r>
            <a:r>
              <a:rPr lang="zh-CN" altLang="en-US" dirty="0" smtClean="0"/>
              <a:t>即将矩阵中的每一个元素使用与字节替换相同的方法在</a:t>
            </a:r>
            <a:r>
              <a:rPr lang="en-US" dirty="0" smtClean="0"/>
              <a:t>S</a:t>
            </a:r>
            <a:r>
              <a:rPr lang="en-US" baseline="30000" dirty="0" smtClean="0"/>
              <a:t>-1</a:t>
            </a:r>
            <a:r>
              <a:rPr lang="zh-CN" altLang="en-US" dirty="0"/>
              <a:t>矩阵中进行代换</a:t>
            </a:r>
            <a:endParaRPr lang="en-US" dirty="0"/>
          </a:p>
          <a:p>
            <a:endParaRPr 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203700" y="2119590"/>
            <a:ext cx="3371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轮密钥加与上一张</a:t>
            </a:r>
            <a:r>
              <a:rPr lang="en-US" altLang="zh-CN" dirty="0" smtClean="0"/>
              <a:t>PPT</a:t>
            </a:r>
            <a:r>
              <a:rPr lang="zh-CN" altLang="en-US" dirty="0" smtClean="0"/>
              <a:t>相同</a:t>
            </a:r>
            <a:endParaRPr lang="en-US" dirty="0"/>
          </a:p>
        </p:txBody>
      </p:sp>
      <p:sp>
        <p:nvSpPr>
          <p:cNvPr id="5" name="矩形 4"/>
          <p:cNvSpPr/>
          <p:nvPr/>
        </p:nvSpPr>
        <p:spPr>
          <a:xfrm>
            <a:off x="4191000" y="2396530"/>
            <a:ext cx="563979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行移位的逆变换就是将状态矩阵的每一列执行相反的移位操作。即，在</a:t>
            </a:r>
            <a:r>
              <a:rPr lang="en-US" altLang="zh-CN" dirty="0"/>
              <a:t>AES-128</a:t>
            </a:r>
            <a:r>
              <a:rPr lang="zh-CN" altLang="en-US" dirty="0"/>
              <a:t>中，状态矩阵的</a:t>
            </a:r>
            <a:r>
              <a:rPr lang="zh-CN" altLang="en-US" dirty="0" smtClean="0"/>
              <a:t>第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行右移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 </a:t>
            </a:r>
            <a:r>
              <a:rPr lang="zh-CN" altLang="en-US" dirty="0"/>
              <a:t>个字节。</a:t>
            </a:r>
            <a:endParaRPr 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14800" y="1937544"/>
            <a:ext cx="7452067" cy="2436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395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0769E-6 3.7037E-7 L 2.30769E-6 0.03079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0769E-6 0.03079 L 2.30769E-6 0.07523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67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0769E-6 0.07523 L 2.30769E-6 0.11574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14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0" presetClass="exit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" grpId="0" animBg="1"/>
      <p:bldP spid="15" grpId="1" animBg="1"/>
      <p:bldP spid="15" grpId="2" animBg="1"/>
      <p:bldP spid="15" grpId="3" animBg="1"/>
      <p:bldP spid="15" grpId="4" animBg="1"/>
      <p:bldP spid="3" grpId="0"/>
      <p:bldP spid="3" grpId="2"/>
      <p:bldP spid="4" grpId="0"/>
      <p:bldP spid="4" grpId="1"/>
      <p:bldP spid="5" grpId="0"/>
      <p:bldP spid="5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spcBef>
                <a:spcPts val="0"/>
              </a:spcBef>
              <a:buNone/>
            </a:pPr>
            <a:r>
              <a:rPr lang="zh-CN" altLang="en-US" sz="4400" b="0" i="0" dirty="0" smtClean="0">
                <a:solidFill>
                  <a:srgbClr val="4F271C"/>
                </a:solidFill>
                <a:latin typeface="Tw Cen MT"/>
                <a:ea typeface="宋体" pitchFamily="2" charset="-122"/>
                <a:cs typeface="+mj-cs"/>
              </a:rPr>
              <a:t>在</a:t>
            </a:r>
            <a:r>
              <a:rPr lang="en-US" altLang="zh-CN" sz="4400" b="0" i="0" dirty="0" smtClean="0">
                <a:solidFill>
                  <a:srgbClr val="4F271C"/>
                </a:solidFill>
                <a:latin typeface="Tw Cen MT"/>
                <a:ea typeface="宋体" pitchFamily="2" charset="-122"/>
                <a:cs typeface="+mj-cs"/>
              </a:rPr>
              <a:t>VS2010</a:t>
            </a:r>
            <a:r>
              <a:rPr lang="zh-CN" altLang="en-US" sz="4400" b="0" i="0" dirty="0" smtClean="0">
                <a:solidFill>
                  <a:srgbClr val="4F271C"/>
                </a:solidFill>
                <a:latin typeface="Tw Cen MT"/>
                <a:ea typeface="宋体" pitchFamily="2" charset="-122"/>
                <a:cs typeface="+mj-cs"/>
              </a:rPr>
              <a:t>环境下运行</a:t>
            </a:r>
            <a:endParaRPr lang="zh-CN" altLang="en-US" sz="4400" b="0" i="0" dirty="0">
              <a:solidFill>
                <a:srgbClr val="4F271C"/>
              </a:solidFill>
              <a:latin typeface="Tw Cen MT"/>
              <a:ea typeface="宋体" pitchFamily="2" charset="-122"/>
              <a:cs typeface="+mj-cs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228600" y="1524000"/>
            <a:ext cx="4961905" cy="3866667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410200" y="2057400"/>
            <a:ext cx="28104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使用密钥</a:t>
            </a:r>
            <a:r>
              <a:rPr lang="en-US" altLang="zh-CN" dirty="0" smtClean="0"/>
              <a:t>18435132958</a:t>
            </a:r>
            <a:r>
              <a:rPr lang="zh-CN" altLang="en-US" dirty="0" smtClean="0"/>
              <a:t>对</a:t>
            </a:r>
            <a:endParaRPr lang="en-US" altLang="zh-CN" dirty="0" smtClean="0"/>
          </a:p>
          <a:p>
            <a:r>
              <a:rPr lang="en-US" altLang="zh-CN" dirty="0" smtClean="0"/>
              <a:t>1305054145jrd</a:t>
            </a:r>
            <a:r>
              <a:rPr lang="zh-CN" altLang="en-US" dirty="0" smtClean="0"/>
              <a:t>进行加密，如左图所示。</a:t>
            </a:r>
            <a:endParaRPr lang="en-US" dirty="0"/>
          </a:p>
        </p:txBody>
      </p:sp>
      <p:sp>
        <p:nvSpPr>
          <p:cNvPr id="6" name="动作按钮: 前进或下一项 5">
            <a:hlinkClick r:id="rId4" action="ppaction://program" highlightClick="1"/>
          </p:cNvPr>
          <p:cNvSpPr/>
          <p:nvPr/>
        </p:nvSpPr>
        <p:spPr>
          <a:xfrm>
            <a:off x="913998" y="2616895"/>
            <a:ext cx="753095" cy="694730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文本框 6"/>
          <p:cNvSpPr txBox="1"/>
          <p:nvPr/>
        </p:nvSpPr>
        <p:spPr>
          <a:xfrm>
            <a:off x="228600" y="1868964"/>
            <a:ext cx="46858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使用</a:t>
            </a:r>
            <a:r>
              <a:rPr lang="en-US" altLang="zh-CN" dirty="0" smtClean="0"/>
              <a:t>AES</a:t>
            </a:r>
            <a:r>
              <a:rPr lang="zh-CN" altLang="en-US" dirty="0" smtClean="0"/>
              <a:t>算法对时间进行加密，所得到的密文</a:t>
            </a:r>
            <a:endParaRPr lang="en-US" altLang="zh-CN" dirty="0" smtClean="0"/>
          </a:p>
          <a:p>
            <a:r>
              <a:rPr lang="zh-CN" altLang="en-US" dirty="0" smtClean="0"/>
              <a:t>如下程序所示：</a:t>
            </a:r>
            <a:endParaRPr 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077835" y="1868964"/>
            <a:ext cx="767332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可以看到时间只有秒变化时，仅仅变化一个数字</a:t>
            </a:r>
            <a:endParaRPr lang="en-US" altLang="zh-CN" dirty="0" smtClean="0"/>
          </a:p>
          <a:p>
            <a:r>
              <a:rPr lang="zh-CN" altLang="en-US" dirty="0" smtClean="0"/>
              <a:t>密文也几乎全部改变，这是由于</a:t>
            </a:r>
            <a:r>
              <a:rPr lang="en-US" altLang="zh-CN" dirty="0" smtClean="0"/>
              <a:t>AES</a:t>
            </a:r>
            <a:r>
              <a:rPr lang="zh-CN" altLang="en-US" dirty="0" smtClean="0"/>
              <a:t>的非线性代换特性决定的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>
                <a:solidFill>
                  <a:srgbClr val="362E2B"/>
                </a:solidFill>
                <a:latin typeface="Arial" panose="020B0604020202020204" pitchFamily="34" charset="0"/>
              </a:rPr>
              <a:t>AES</a:t>
            </a:r>
            <a:r>
              <a:rPr lang="zh-CN" altLang="en-US" dirty="0">
                <a:solidFill>
                  <a:srgbClr val="362E2B"/>
                </a:solidFill>
                <a:latin typeface="Arial" panose="020B0604020202020204" pitchFamily="34" charset="0"/>
              </a:rPr>
              <a:t>能够抵抗目前所有的已知攻击：</a:t>
            </a:r>
          </a:p>
          <a:p>
            <a:r>
              <a:rPr lang="en-US" altLang="zh-CN" dirty="0">
                <a:solidFill>
                  <a:srgbClr val="362E2B"/>
                </a:solidFill>
                <a:latin typeface="Arial" panose="020B0604020202020204" pitchFamily="34" charset="0"/>
              </a:rPr>
              <a:t>a. </a:t>
            </a:r>
            <a:r>
              <a:rPr lang="zh-CN" altLang="en-US" dirty="0">
                <a:solidFill>
                  <a:srgbClr val="362E2B"/>
                </a:solidFill>
                <a:latin typeface="Arial" panose="020B0604020202020204" pitchFamily="34" charset="0"/>
              </a:rPr>
              <a:t>穷举攻击</a:t>
            </a:r>
          </a:p>
          <a:p>
            <a:r>
              <a:rPr lang="en-US" altLang="zh-CN" dirty="0">
                <a:solidFill>
                  <a:srgbClr val="362E2B"/>
                </a:solidFill>
                <a:latin typeface="Arial" panose="020B0604020202020204" pitchFamily="34" charset="0"/>
              </a:rPr>
              <a:t>b. </a:t>
            </a:r>
            <a:r>
              <a:rPr lang="zh-CN" altLang="en-US" dirty="0">
                <a:solidFill>
                  <a:srgbClr val="362E2B"/>
                </a:solidFill>
                <a:latin typeface="Arial" panose="020B0604020202020204" pitchFamily="34" charset="0"/>
              </a:rPr>
              <a:t>差分攻击</a:t>
            </a:r>
          </a:p>
          <a:p>
            <a:r>
              <a:rPr lang="en-US" altLang="zh-CN" dirty="0">
                <a:solidFill>
                  <a:srgbClr val="362E2B"/>
                </a:solidFill>
                <a:latin typeface="Arial" panose="020B0604020202020204" pitchFamily="34" charset="0"/>
              </a:rPr>
              <a:t>c. </a:t>
            </a:r>
            <a:r>
              <a:rPr lang="zh-CN" altLang="en-US" dirty="0">
                <a:solidFill>
                  <a:srgbClr val="362E2B"/>
                </a:solidFill>
                <a:latin typeface="Arial" panose="020B0604020202020204" pitchFamily="34" charset="0"/>
              </a:rPr>
              <a:t>线性攻击</a:t>
            </a:r>
          </a:p>
          <a:p>
            <a:r>
              <a:rPr lang="en-US" altLang="zh-CN" dirty="0">
                <a:solidFill>
                  <a:srgbClr val="362E2B"/>
                </a:solidFill>
                <a:latin typeface="Arial" panose="020B0604020202020204" pitchFamily="34" charset="0"/>
              </a:rPr>
              <a:t>d. </a:t>
            </a:r>
            <a:r>
              <a:rPr lang="zh-CN" altLang="en-US" dirty="0">
                <a:solidFill>
                  <a:srgbClr val="362E2B"/>
                </a:solidFill>
                <a:latin typeface="Arial" panose="020B0604020202020204" pitchFamily="34" charset="0"/>
              </a:rPr>
              <a:t>一致攻击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5" grpId="1"/>
      <p:bldP spid="6" grpId="0" animBg="1"/>
      <p:bldP spid="6" grpId="1" animBg="1"/>
      <p:bldP spid="7" grpId="0"/>
      <p:bldP spid="7" grpId="1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spcBef>
                <a:spcPts val="0"/>
              </a:spcBef>
              <a:buNone/>
            </a:pPr>
            <a:r>
              <a:rPr lang="zh-CN" altLang="en-US" sz="4400" b="0" i="0" dirty="0" smtClean="0">
                <a:solidFill>
                  <a:srgbClr val="4F271C"/>
                </a:solidFill>
                <a:latin typeface="Tw Cen MT"/>
                <a:ea typeface="宋体" pitchFamily="2" charset="-122"/>
                <a:cs typeface="+mj-cs"/>
              </a:rPr>
              <a:t>硬件系统说明</a:t>
            </a:r>
            <a:endParaRPr lang="zh-CN" altLang="en-US" sz="4400" b="0" i="0" dirty="0">
              <a:solidFill>
                <a:srgbClr val="4F271C"/>
              </a:solidFill>
              <a:latin typeface="Tw Cen MT"/>
              <a:ea typeface="宋体" pitchFamily="2" charset="-122"/>
              <a:cs typeface="+mj-cs"/>
            </a:endParaRPr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320040" indent="-320040" algn="l" defTabSz="914400">
              <a:spcBef>
                <a:spcPts val="700"/>
              </a:spcBef>
              <a:buClr>
                <a:srgbClr val="FEB80A"/>
              </a:buClr>
              <a:buSzPct val="60000"/>
              <a:buFont typeface="Wingdings"/>
              <a:buChar char="Ø"/>
            </a:pPr>
            <a:r>
              <a:rPr lang="zh-CN" altLang="en-US" sz="2900" b="0" i="0" dirty="0" smtClean="0">
                <a:solidFill>
                  <a:schemeClr val="tx1"/>
                </a:solidFill>
                <a:latin typeface="Tw Cen MT"/>
                <a:ea typeface="宋体" pitchFamily="2" charset="-122"/>
                <a:cs typeface="+mn-cs"/>
              </a:rPr>
              <a:t>简介</a:t>
            </a:r>
          </a:p>
          <a:p>
            <a:pPr marL="640080" lvl="1" indent="-274320" algn="l" defTabSz="914400">
              <a:spcBef>
                <a:spcPts val="550"/>
              </a:spcBef>
              <a:buClr>
                <a:srgbClr val="3891A7"/>
              </a:buClr>
              <a:buSzPct val="70000"/>
              <a:buFont typeface="Wingdings"/>
              <a:buChar char="Ø"/>
            </a:pPr>
            <a:r>
              <a:rPr lang="zh-CN" altLang="en-US" sz="2600" b="0" i="0" dirty="0" smtClean="0">
                <a:solidFill>
                  <a:schemeClr val="tx1"/>
                </a:solidFill>
                <a:latin typeface="Tw Cen MT"/>
                <a:ea typeface="宋体" pitchFamily="2" charset="-122"/>
                <a:cs typeface="+mn-cs"/>
              </a:rPr>
              <a:t>用户端：键盘、</a:t>
            </a:r>
            <a:r>
              <a:rPr lang="en-US" altLang="zh-CN" sz="2600" b="0" i="0" dirty="0" smtClean="0">
                <a:solidFill>
                  <a:schemeClr val="tx1"/>
                </a:solidFill>
                <a:latin typeface="Tw Cen MT"/>
                <a:ea typeface="宋体" pitchFamily="2" charset="-122"/>
                <a:cs typeface="+mn-cs"/>
              </a:rPr>
              <a:t>GPS</a:t>
            </a:r>
            <a:r>
              <a:rPr lang="zh-CN" altLang="en-US" sz="2600" b="0" i="0" dirty="0" smtClean="0">
                <a:solidFill>
                  <a:schemeClr val="tx1"/>
                </a:solidFill>
                <a:latin typeface="Tw Cen MT"/>
                <a:ea typeface="宋体" pitchFamily="2" charset="-122"/>
                <a:cs typeface="+mn-cs"/>
              </a:rPr>
              <a:t>、时钟模块、</a:t>
            </a:r>
            <a:r>
              <a:rPr lang="en-US" altLang="zh-CN" sz="2600" b="0" i="0" dirty="0" smtClean="0">
                <a:solidFill>
                  <a:schemeClr val="tx1"/>
                </a:solidFill>
                <a:latin typeface="Tw Cen MT"/>
                <a:ea typeface="宋体" pitchFamily="2" charset="-122"/>
                <a:cs typeface="+mn-cs"/>
              </a:rPr>
              <a:t>nRF2401</a:t>
            </a:r>
          </a:p>
          <a:p>
            <a:pPr marL="640080" lvl="1" indent="-274320" algn="l" defTabSz="914400">
              <a:spcBef>
                <a:spcPts val="550"/>
              </a:spcBef>
              <a:buClr>
                <a:srgbClr val="3891A7"/>
              </a:buClr>
              <a:buSzPct val="70000"/>
              <a:buFont typeface="Wingdings"/>
              <a:buChar char="Ø"/>
            </a:pPr>
            <a:endParaRPr lang="en-US" altLang="zh-CN" dirty="0">
              <a:latin typeface="Tw Cen MT"/>
              <a:ea typeface="宋体" pitchFamily="2" charset="-122"/>
            </a:endParaRPr>
          </a:p>
          <a:p>
            <a:pPr marL="365760" lvl="1" indent="0" algn="l" defTabSz="914400">
              <a:spcBef>
                <a:spcPts val="550"/>
              </a:spcBef>
              <a:buClr>
                <a:srgbClr val="3891A7"/>
              </a:buClr>
              <a:buSzPct val="70000"/>
              <a:buNone/>
            </a:pPr>
            <a:endParaRPr lang="zh-CN" altLang="en-US" dirty="0" smtClean="0">
              <a:ea typeface="宋体" pitchFamily="2" charset="-122"/>
            </a:endParaRPr>
          </a:p>
          <a:p>
            <a:pPr lvl="1">
              <a:buClr>
                <a:srgbClr val="3891A7"/>
              </a:buClr>
              <a:buFont typeface="Wingdings"/>
              <a:buChar char="Ø"/>
            </a:pPr>
            <a:r>
              <a:rPr lang="zh-CN" altLang="en-US" sz="2600" b="0" i="0" dirty="0" smtClean="0">
                <a:solidFill>
                  <a:schemeClr val="tx1"/>
                </a:solidFill>
                <a:latin typeface="Tw Cen MT"/>
                <a:ea typeface="宋体" pitchFamily="2" charset="-122"/>
                <a:cs typeface="+mn-cs"/>
              </a:rPr>
              <a:t>服务器端：</a:t>
            </a:r>
            <a:r>
              <a:rPr lang="en-US" altLang="zh-CN" dirty="0">
                <a:ea typeface="宋体" pitchFamily="2" charset="-122"/>
              </a:rPr>
              <a:t>GPS</a:t>
            </a:r>
            <a:r>
              <a:rPr lang="zh-CN" altLang="en-US" dirty="0" smtClean="0">
                <a:ea typeface="宋体" pitchFamily="2" charset="-122"/>
              </a:rPr>
              <a:t>、</a:t>
            </a:r>
            <a:r>
              <a:rPr lang="en-US" altLang="zh-CN" dirty="0" smtClean="0">
                <a:ea typeface="宋体" pitchFamily="2" charset="-122"/>
              </a:rPr>
              <a:t>GSM</a:t>
            </a:r>
            <a:r>
              <a:rPr lang="zh-CN" altLang="en-US" dirty="0" smtClean="0">
                <a:ea typeface="宋体" pitchFamily="2" charset="-122"/>
              </a:rPr>
              <a:t>、时钟模块、</a:t>
            </a:r>
            <a:r>
              <a:rPr lang="en-US" altLang="zh-CN" dirty="0">
                <a:ea typeface="宋体" pitchFamily="2" charset="-122"/>
              </a:rPr>
              <a:t>nRF2401</a:t>
            </a:r>
            <a:endParaRPr lang="zh-CN" altLang="en-US" dirty="0">
              <a:ea typeface="宋体" pitchFamily="2" charset="-122"/>
            </a:endParaRPr>
          </a:p>
          <a:p>
            <a:pPr lvl="1">
              <a:buClr>
                <a:srgbClr val="3891A7"/>
              </a:buClr>
              <a:buFont typeface="Wingdings"/>
              <a:buChar char="Ø"/>
            </a:pPr>
            <a:endParaRPr lang="zh-CN" altLang="en-US" dirty="0">
              <a:ea typeface="宋体" pitchFamily="2" charset="-122"/>
            </a:endParaRPr>
          </a:p>
          <a:p>
            <a:pPr marL="640080" lvl="1" indent="-274320" algn="l" defTabSz="914400">
              <a:spcBef>
                <a:spcPts val="550"/>
              </a:spcBef>
              <a:buClr>
                <a:srgbClr val="3891A7"/>
              </a:buClr>
              <a:buSzPct val="70000"/>
              <a:buFont typeface="Wingdings"/>
              <a:buChar char="Ø"/>
            </a:pPr>
            <a:endParaRPr lang="zh-CN" altLang="en-US" dirty="0" smtClean="0">
              <a:ea typeface="宋体" pitchFamily="2" charset="-122"/>
            </a:endParaRPr>
          </a:p>
          <a:p>
            <a:pPr marL="365760" lvl="1" indent="0" algn="l" defTabSz="914400">
              <a:spcBef>
                <a:spcPts val="550"/>
              </a:spcBef>
              <a:buClr>
                <a:srgbClr val="3891A7"/>
              </a:buClr>
              <a:buSzPct val="70000"/>
              <a:buNone/>
            </a:pPr>
            <a:endParaRPr lang="zh-CN" altLang="en-US" dirty="0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cademicPresentation1_TP10352479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470B6C7-96FA-4D84-90CD-07101C1F8BC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用于大学课程的学术演示文稿（纸张和铅笔设计）</Template>
  <TotalTime>0</TotalTime>
  <Words>598</Words>
  <Application>Microsoft Office PowerPoint</Application>
  <PresentationFormat>A4 纸张(210x297 毫米)</PresentationFormat>
  <Paragraphs>117</Paragraphs>
  <Slides>16</Slides>
  <Notes>15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26" baseType="lpstr">
      <vt:lpstr>Tw Cen MT</vt:lpstr>
      <vt:lpstr>华文仿宋</vt:lpstr>
      <vt:lpstr>宋体</vt:lpstr>
      <vt:lpstr>Arial</vt:lpstr>
      <vt:lpstr>Calibri</vt:lpstr>
      <vt:lpstr>Wingdings</vt:lpstr>
      <vt:lpstr>Wingdings 2</vt:lpstr>
      <vt:lpstr>AcademicPresentation1_TP10352479</vt:lpstr>
      <vt:lpstr>Equation</vt:lpstr>
      <vt:lpstr>文档</vt:lpstr>
      <vt:lpstr>演示文稿标题 演示文稿副标题</vt:lpstr>
      <vt:lpstr>系统工作原理</vt:lpstr>
      <vt:lpstr>系统工作原理</vt:lpstr>
      <vt:lpstr>系统工作原理</vt:lpstr>
      <vt:lpstr>系统工作原理</vt:lpstr>
      <vt:lpstr>AES加密</vt:lpstr>
      <vt:lpstr>AES解密</vt:lpstr>
      <vt:lpstr>在VS2010环境下运行</vt:lpstr>
      <vt:lpstr>硬件系统说明</vt:lpstr>
      <vt:lpstr>词汇</vt:lpstr>
      <vt:lpstr>过程/演讲幻灯片</vt:lpstr>
      <vt:lpstr>图形/图表 1</vt:lpstr>
      <vt:lpstr>图形/图表 2</vt:lpstr>
      <vt:lpstr>总结</vt:lpstr>
      <vt:lpstr>问题/讨论</vt:lpstr>
      <vt:lpstr>PowerPoint 演示文稿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2017-05-15T08:15:46Z</dcterms:created>
  <dcterms:modified xsi:type="dcterms:W3CDTF">2017-05-22T11:55:24Z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TC101671252052</vt:lpwstr>
  </property>
</Properties>
</file>