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16"/>
  </p:notesMasterIdLst>
  <p:sldIdLst>
    <p:sldId id="256" r:id="rId3"/>
    <p:sldId id="257" r:id="rId4"/>
    <p:sldId id="271" r:id="rId5"/>
    <p:sldId id="264" r:id="rId6"/>
    <p:sldId id="267" r:id="rId7"/>
    <p:sldId id="268" r:id="rId8"/>
    <p:sldId id="258" r:id="rId9"/>
    <p:sldId id="259" r:id="rId10"/>
    <p:sldId id="260" r:id="rId11"/>
    <p:sldId id="263" r:id="rId12"/>
    <p:sldId id="269" r:id="rId13"/>
    <p:sldId id="265" r:id="rId14"/>
    <p:sldId id="270" r:id="rId15"/>
  </p:sldIdLst>
  <p:sldSz cx="9906000" cy="6858000" type="A4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500" autoAdjust="0"/>
  </p:normalViewPr>
  <p:slideViewPr>
    <p:cSldViewPr>
      <p:cViewPr>
        <p:scale>
          <a:sx n="75" d="100"/>
          <a:sy n="75" d="100"/>
        </p:scale>
        <p:origin x="54" y="420"/>
      </p:cViewPr>
      <p:guideLst>
        <p:guide orient="horz" pos="2160"/>
        <p:guide pos="312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7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第一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测试 1</c:v>
                </c:pt>
                <c:pt idx="1">
                  <c:v>测试 2</c:v>
                </c:pt>
                <c:pt idx="2">
                  <c:v>测试 3</c:v>
                </c:pt>
                <c:pt idx="3">
                  <c:v>测试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20.399999999999999</c:v>
                </c:pt>
                <c:pt idx="1">
                  <c:v>27.4</c:v>
                </c:pt>
                <c:pt idx="2">
                  <c:v>90</c:v>
                </c:pt>
                <c:pt idx="3">
                  <c:v>20.399999999999999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第二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测试 1</c:v>
                </c:pt>
                <c:pt idx="1">
                  <c:v>测试 2</c:v>
                </c:pt>
                <c:pt idx="2">
                  <c:v>测试 3</c:v>
                </c:pt>
                <c:pt idx="3">
                  <c:v>测试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30.6</c:v>
                </c:pt>
                <c:pt idx="1">
                  <c:v>38.6</c:v>
                </c:pt>
                <c:pt idx="2">
                  <c:v>34.6</c:v>
                </c:pt>
                <c:pt idx="3">
                  <c:v>31.6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第三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测试 1</c:v>
                </c:pt>
                <c:pt idx="1">
                  <c:v>测试 2</c:v>
                </c:pt>
                <c:pt idx="2">
                  <c:v>测试 3</c:v>
                </c:pt>
                <c:pt idx="3">
                  <c:v>测试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45.9</c:v>
                </c:pt>
                <c:pt idx="1">
                  <c:v>46.9</c:v>
                </c:pt>
                <c:pt idx="2">
                  <c:v>45</c:v>
                </c:pt>
                <c:pt idx="3">
                  <c:v>43.9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792932624"/>
        <c:axId val="-792932080"/>
      </c:barChart>
      <c:catAx>
        <c:axId val="-7929326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lang="en-US" baseline="0">
                <a:ea typeface="宋体" pitchFamily="2" charset="-122"/>
              </a:defRPr>
            </a:pPr>
            <a:endParaRPr lang="en-US"/>
          </a:p>
        </c:txPr>
        <c:crossAx val="-792932080"/>
        <c:crosses val="autoZero"/>
        <c:auto val="1"/>
        <c:lblAlgn val="ctr"/>
        <c:lblOffset val="100"/>
        <c:noMultiLvlLbl val="0"/>
      </c:catAx>
      <c:valAx>
        <c:axId val="-7929320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-792932624"/>
        <c:crosses val="autoZero"/>
        <c:crossBetween val="between"/>
      </c:valAx>
      <c:spPr>
        <a:solidFill>
          <a:srgbClr val="E8E8E8"/>
        </a:solidFill>
        <a:ln>
          <a:noFill/>
        </a:ln>
      </c:spPr>
    </c:plotArea>
    <c:legend>
      <c:legendPos val="r"/>
      <c:layout/>
      <c:overlay val="0"/>
      <c:txPr>
        <a:bodyPr/>
        <a:lstStyle/>
        <a:p>
          <a:pPr>
            <a:defRPr lang="en-US" baseline="0">
              <a:ea typeface="宋体" pitchFamily="2" charset="-122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title>
      <c:tx>
        <c:rich>
          <a:bodyPr/>
          <a:lstStyle/>
          <a:p>
            <a:pPr>
              <a:defRPr lang="en-US"/>
            </a:pPr>
            <a:r>
              <a:rPr lang="zh-CN" altLang="en-US" sz="2160" b="1" i="0" u="none" strike="noStrike" baseline="0" dirty="0" smtClean="0">
                <a:latin typeface="宋体" pitchFamily="2" charset="-122"/>
                <a:ea typeface="宋体" pitchFamily="2" charset="-122"/>
              </a:rPr>
              <a:t>项目</a:t>
            </a:r>
            <a:endParaRPr lang="en-US" dirty="0">
              <a:latin typeface="宋体" pitchFamily="2" charset="-122"/>
              <a:ea typeface="宋体" pitchFamily="2" charset="-122"/>
            </a:endParaRPr>
          </a:p>
        </c:rich>
      </c:tx>
      <c:layout/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项目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项 1</c:v>
                </c:pt>
                <c:pt idx="1">
                  <c:v>项 2</c:v>
                </c:pt>
                <c:pt idx="2">
                  <c:v>项 3</c:v>
                </c:pt>
                <c:pt idx="3">
                  <c:v>项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>
        <c:manualLayout>
          <c:xMode val="edge"/>
          <c:yMode val="edge"/>
          <c:x val="0.8841735962911178"/>
          <c:y val="0.32131189109835973"/>
          <c:w val="0.10648060931635882"/>
          <c:h val="0.37456559455491861"/>
        </c:manualLayout>
      </c:layout>
      <c:overlay val="0"/>
      <c:txPr>
        <a:bodyPr/>
        <a:lstStyle/>
        <a:p>
          <a:pPr>
            <a:defRPr lang="en-US" baseline="0">
              <a:ea typeface="宋体" pitchFamily="2" charset="-122"/>
            </a:defRPr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46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41664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b="0" i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示例图形</a:t>
            </a:r>
            <a:r>
              <a:rPr lang="en-US" altLang="zh-CN" sz="1200" b="0" i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图表。</a:t>
            </a:r>
          </a:p>
          <a:p>
            <a:pPr marL="0" algn="l" defTabSz="914400">
              <a:buNone/>
            </a:pP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/>
                <a:ea typeface="宋体" pitchFamily="2" charset="-122"/>
                <a:cs typeface="+mn-cs"/>
              </a:rPr>
              <a:pPr algn="r" defTabSz="914400">
                <a:buNone/>
              </a:pPr>
              <a:t>10</a:t>
            </a:fld>
            <a:endParaRPr lang="zh-CN" altLang="en-US" sz="1200" b="0" i="0"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03729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zh-CN" altLang="en-US" sz="1200" b="0" i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课程、演讲等的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总结。 </a:t>
            </a:r>
            <a:endParaRPr lang="zh-CN" altLang="en-US" sz="1200" b="0" i="0" baseline="0" dirty="0">
              <a:solidFill>
                <a:schemeClr val="tx1"/>
              </a:solidFill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/>
                <a:ea typeface="宋体" pitchFamily="2" charset="-122"/>
                <a:cs typeface="+mn-cs"/>
              </a:rPr>
              <a:pPr algn="r" defTabSz="914400">
                <a:buNone/>
              </a:pPr>
              <a:t>11</a:t>
            </a:fld>
            <a:endParaRPr lang="zh-CN" altLang="en-US" sz="1200" b="0" i="0"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86689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zh-CN" altLang="en-US" sz="1200" b="0" i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提问和讨论的机会。</a:t>
            </a:r>
            <a:endParaRPr lang="zh-CN" altLang="en-US" sz="1200" b="0" i="0">
              <a:solidFill>
                <a:schemeClr val="tx1"/>
              </a:solidFill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/>
                <a:ea typeface="宋体" pitchFamily="2" charset="-122"/>
                <a:cs typeface="+mn-cs"/>
              </a:rPr>
              <a:pPr algn="r" defTabSz="914400">
                <a:buNone/>
              </a:pPr>
              <a:t>12</a:t>
            </a:fld>
            <a:endParaRPr lang="zh-CN" altLang="en-US" sz="1200" b="0" i="0"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7922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zh-CN" altLang="en-US" sz="1200" b="0" i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初级课程的详细信息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和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或课目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项目所需的书籍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资料。</a:t>
            </a:r>
            <a:endParaRPr lang="zh-CN" altLang="en-US" sz="1200" b="0" i="0" baseline="0" dirty="0">
              <a:solidFill>
                <a:schemeClr val="tx1"/>
              </a:solidFill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/>
                <a:ea typeface="宋体" pitchFamily="2" charset="-122"/>
                <a:cs typeface="+mn-cs"/>
              </a:rPr>
              <a:pPr algn="r" defTabSz="914400">
                <a:buNone/>
              </a:pPr>
              <a:t>2</a:t>
            </a:fld>
            <a:endParaRPr lang="zh-CN" altLang="en-US" sz="1200" b="0" i="0"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175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zh-CN" altLang="en-US" sz="1200" b="0" i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初级课程的详细信息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和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或课目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项目所需的书籍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资料。</a:t>
            </a:r>
            <a:endParaRPr lang="zh-CN" altLang="en-US" sz="1200" b="0" i="0" baseline="0" dirty="0">
              <a:solidFill>
                <a:schemeClr val="tx1"/>
              </a:solidFill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/>
                <a:ea typeface="宋体" pitchFamily="2" charset="-122"/>
                <a:cs typeface="+mn-cs"/>
              </a:rPr>
              <a:pPr algn="r" defTabSz="914400">
                <a:buNone/>
              </a:pPr>
              <a:t>3</a:t>
            </a:fld>
            <a:endParaRPr lang="zh-CN" altLang="en-US" sz="1200" b="0" i="0"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9263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zh-CN" altLang="en-US" sz="1200" b="0" i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有关可选的时间</a:t>
            </a:r>
            <a:r>
              <a:rPr lang="en-US" altLang="zh-CN" sz="1200" b="0" i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目标阶段的日程设计。 </a:t>
            </a:r>
            <a:endParaRPr lang="zh-CN" altLang="en-US" sz="1200" b="0" i="0" dirty="0">
              <a:solidFill>
                <a:schemeClr val="tx1"/>
              </a:solidFill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/>
                <a:ea typeface="宋体" pitchFamily="2" charset="-122"/>
                <a:cs typeface="+mn-cs"/>
              </a:rPr>
              <a:pPr algn="r" defTabSz="914400">
                <a:buNone/>
              </a:pPr>
              <a:t>4</a:t>
            </a:fld>
            <a:endParaRPr lang="zh-CN" altLang="en-US" sz="1200" b="0" i="0"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6239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zh-CN" altLang="en-US" sz="1200" b="0" i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介绍性注释。</a:t>
            </a:r>
            <a:endParaRPr lang="zh-CN" altLang="en-US" sz="1200" b="0" i="0" dirty="0">
              <a:solidFill>
                <a:schemeClr val="tx1"/>
              </a:solidFill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/>
                <a:ea typeface="宋体" pitchFamily="2" charset="-122"/>
                <a:cs typeface="+mn-cs"/>
              </a:rPr>
              <a:pPr algn="r" defTabSz="914400">
                <a:buNone/>
              </a:pPr>
              <a:t>5</a:t>
            </a:fld>
            <a:endParaRPr lang="zh-CN" altLang="en-US" sz="1200" b="0" i="0"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3818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zh-CN" altLang="en-US" sz="1200" b="0" i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课程的目标</a:t>
            </a:r>
            <a:r>
              <a:rPr lang="zh-CN" altLang="en-US" sz="1200" b="0" i="0" baseline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和预期结果，和</a:t>
            </a:r>
            <a:r>
              <a:rPr lang="en-US" altLang="zh-CN" sz="1200" b="0" i="0" baseline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baseline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或通过学习培养的技能。 </a:t>
            </a:r>
            <a:endParaRPr lang="zh-CN" altLang="en-US" sz="1200" b="0" i="0" baseline="0">
              <a:solidFill>
                <a:schemeClr val="tx1"/>
              </a:solidFill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/>
                <a:ea typeface="宋体" pitchFamily="2" charset="-122"/>
                <a:cs typeface="+mn-cs"/>
              </a:rPr>
              <a:pPr algn="r" defTabSz="914400">
                <a:buNone/>
              </a:pPr>
              <a:t>6</a:t>
            </a:fld>
            <a:endParaRPr lang="zh-CN" altLang="en-US" sz="1200" b="0" i="0"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8375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zh-CN" altLang="en-US" sz="1200" b="0" i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相关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词汇表。 </a:t>
            </a:r>
            <a:endParaRPr lang="zh-CN" altLang="en-US" sz="1200" b="0" i="0" baseline="0" dirty="0">
              <a:solidFill>
                <a:schemeClr val="tx1"/>
              </a:solidFill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/>
                <a:ea typeface="宋体" pitchFamily="2" charset="-122"/>
                <a:cs typeface="+mn-cs"/>
              </a:rPr>
              <a:pPr algn="r" defTabSz="914400">
                <a:buNone/>
              </a:pPr>
              <a:t>7</a:t>
            </a:fld>
            <a:endParaRPr lang="zh-CN" altLang="en-US" sz="1200" b="0" i="0"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4375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zh-CN" altLang="en-US" sz="1200" b="0" i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过程和步骤的列表，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或者带有媒体的演讲幻灯片。</a:t>
            </a:r>
            <a:endParaRPr lang="zh-CN" altLang="en-US" sz="1200" b="0" i="0" baseline="0" dirty="0">
              <a:solidFill>
                <a:schemeClr val="tx1"/>
              </a:solidFill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/>
                <a:ea typeface="宋体" pitchFamily="2" charset="-122"/>
                <a:cs typeface="+mn-cs"/>
              </a:rPr>
              <a:pPr algn="r" defTabSz="914400">
                <a:buNone/>
              </a:pPr>
              <a:t>8</a:t>
            </a:fld>
            <a:endParaRPr lang="zh-CN" altLang="en-US" sz="1200" b="0" i="0"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5552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zh-CN" altLang="en-US" sz="1200" b="0" i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示例图形</a:t>
            </a:r>
            <a:r>
              <a:rPr lang="en-US" altLang="zh-CN" sz="1200" b="0" i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图表。</a:t>
            </a:r>
            <a:endParaRPr lang="zh-CN" altLang="en-US" sz="1200" b="0" i="0">
              <a:solidFill>
                <a:schemeClr val="tx1"/>
              </a:solidFill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/>
                <a:ea typeface="宋体" pitchFamily="2" charset="-122"/>
                <a:cs typeface="+mn-cs"/>
              </a:rPr>
              <a:pPr algn="r" defTabSz="914400">
                <a:buNone/>
              </a:pPr>
              <a:t>9</a:t>
            </a:fld>
            <a:endParaRPr lang="zh-CN" altLang="en-US" sz="1200" b="0" i="0"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4230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lum bright="42000" contrast="-68000"/>
          </a:blip>
          <a:srcRect/>
          <a:stretch>
            <a:fillRect l="-30000" t="-20000" r="-2000" b="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906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906" y="6053328"/>
            <a:ext cx="2436876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55748" y="6044184"/>
            <a:ext cx="73502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559050" y="4038600"/>
            <a:ext cx="701675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559050" y="6050037"/>
            <a:ext cx="72644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2550" y="6068699"/>
            <a:ext cx="222885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5/15/2017 4:15 PM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259176" y="236541"/>
            <a:ext cx="635635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67750" y="228600"/>
            <a:ext cx="90805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5/15/2017 4:15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99300" y="609602"/>
            <a:ext cx="2228850" cy="55165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026150" cy="551656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99300" y="6248405"/>
            <a:ext cx="239395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5/15/2017 4:15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5303" y="6248210"/>
            <a:ext cx="603794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604345" y="0"/>
            <a:ext cx="34671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53875" y="609600"/>
            <a:ext cx="24765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53875" y="0"/>
            <a:ext cx="24765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6511000" y="134277"/>
            <a:ext cx="533400" cy="264849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702" y="228600"/>
            <a:ext cx="8832850" cy="990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5/15/2017 4:15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63702" y="1600200"/>
            <a:ext cx="883285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900" y="2743200"/>
            <a:ext cx="7716706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906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40335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85900" y="1600200"/>
            <a:ext cx="84201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1600200"/>
            <a:ext cx="8255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5/15/2017 4:15 PM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40335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60400" y="1589567"/>
            <a:ext cx="421005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248643" y="1589567"/>
            <a:ext cx="421005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en-US" smtClean="0"/>
              <a:pPr/>
              <a:t>5/15/2017 4:15 PM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273050"/>
            <a:ext cx="883285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60400" y="2438400"/>
            <a:ext cx="4210050" cy="3581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200650" y="2438400"/>
            <a:ext cx="4210050" cy="3581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en-US" smtClean="0"/>
              <a:pPr/>
              <a:t>5/15/2017 4:15 PM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60400" y="1752600"/>
            <a:ext cx="421005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5200650" y="1752600"/>
            <a:ext cx="421005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5/15/2017 4:15 PM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5/15/2017 4:15 PM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7785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273050"/>
            <a:ext cx="87503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5/15/2017 4:15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559050" y="1752600"/>
            <a:ext cx="693420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pic>
        <p:nvPicPr>
          <p:cNvPr id="8" name="Picture 7" descr="sm_penci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3702" y="1755650"/>
            <a:ext cx="1749916" cy="2145615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3550" y="5486400"/>
            <a:ext cx="79248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906" y="4572000"/>
            <a:ext cx="9906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906" y="4663440"/>
            <a:ext cx="158496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74114" y="4654296"/>
            <a:ext cx="8231886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0" y="4648200"/>
            <a:ext cx="79248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568450" y="0"/>
            <a:ext cx="108966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769100" y="6248403"/>
            <a:ext cx="288925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5/15/2017 4:15 PM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56845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733550" y="6248209"/>
            <a:ext cx="4953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0624" y="0"/>
            <a:ext cx="8215376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60400" y="228600"/>
            <a:ext cx="883285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63702" y="1600200"/>
            <a:ext cx="883285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604000" y="6248403"/>
            <a:ext cx="288925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5/15/2017 4:15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60402" y="6248209"/>
            <a:ext cx="5872840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906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7785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9762" y="1280160"/>
            <a:ext cx="9266238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7785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13" Type="http://schemas.openxmlformats.org/officeDocument/2006/relationships/image" Target="../media/image7.e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.emf"/><Relationship Id="rId12" Type="http://schemas.openxmlformats.org/officeDocument/2006/relationships/package" Target="../embeddings/Microsoft_Word___2.doc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image" Target="../media/image11.e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6.emf"/><Relationship Id="rId4" Type="http://schemas.openxmlformats.org/officeDocument/2006/relationships/image" Target="../media/image8.png"/><Relationship Id="rId9" Type="http://schemas.openxmlformats.org/officeDocument/2006/relationships/package" Target="../embeddings/Microsoft_Word___1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2476500" y="4343400"/>
            <a:ext cx="7016750" cy="1447800"/>
          </a:xfrm>
        </p:spPr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zh-CN" altLang="en-US" sz="4400" b="0" i="0" dirty="0" smtClean="0">
                <a:solidFill>
                  <a:srgbClr val="3891A7">
                    <a:lumMod val="75000"/>
                  </a:srgbClr>
                </a:solidFill>
                <a:latin typeface="Tw Cen MT"/>
                <a:ea typeface="宋体" pitchFamily="2" charset="-122"/>
                <a:cs typeface="+mj-cs"/>
              </a:rPr>
              <a:t>演示文稿标题</a:t>
            </a:r>
            <a:r>
              <a:rPr lang="zh-CN" altLang="en-US" sz="3600" b="0" i="0" dirty="0" smtClean="0">
                <a:solidFill>
                  <a:srgbClr val="3891A7">
                    <a:lumMod val="75000"/>
                  </a:srgbClr>
                </a:solidFill>
                <a:latin typeface="Tw Cen MT"/>
                <a:ea typeface="宋体" pitchFamily="2" charset="-122"/>
                <a:cs typeface="+mj-cs"/>
              </a:rPr>
              <a:t/>
            </a:r>
            <a:br>
              <a:rPr lang="zh-CN" altLang="en-US" sz="3600" b="0" i="0" dirty="0" smtClean="0">
                <a:solidFill>
                  <a:srgbClr val="3891A7">
                    <a:lumMod val="75000"/>
                  </a:srgbClr>
                </a:solidFill>
                <a:latin typeface="Tw Cen MT"/>
                <a:ea typeface="宋体" pitchFamily="2" charset="-122"/>
                <a:cs typeface="+mj-cs"/>
              </a:rPr>
            </a:br>
            <a:r>
              <a:rPr lang="zh-CN" altLang="en-US" sz="3600" b="0" i="0" dirty="0" smtClean="0">
                <a:solidFill>
                  <a:srgbClr val="3891A7">
                    <a:lumMod val="75000"/>
                  </a:srgbClr>
                </a:solidFill>
                <a:latin typeface="Tw Cen MT"/>
                <a:ea typeface="宋体" pitchFamily="2" charset="-122"/>
                <a:cs typeface="+mj-cs"/>
              </a:rPr>
              <a:t>演示文稿副标题</a:t>
            </a:r>
            <a:endParaRPr lang="zh-CN" altLang="en-US" sz="3600" b="0" i="0" dirty="0">
              <a:solidFill>
                <a:srgbClr val="3891A7">
                  <a:lumMod val="75000"/>
                </a:srgbClr>
              </a:solidFill>
              <a:latin typeface="Tw Cen MT"/>
              <a:ea typeface="宋体" pitchFamily="2" charset="-122"/>
              <a:cs typeface="+mj-cs"/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marL="0" indent="0" algn="l">
              <a:buNone/>
            </a:pPr>
            <a:r>
              <a:rPr lang="zh-CN" altLang="en-US" sz="2400" b="0" i="0" dirty="0" smtClean="0">
                <a:solidFill>
                  <a:srgbClr val="FFFFFF"/>
                </a:solidFill>
                <a:ea typeface="宋体" pitchFamily="2" charset="-122"/>
              </a:rPr>
              <a:t>讲师</a:t>
            </a:r>
            <a:br>
              <a:rPr lang="zh-CN" altLang="en-US" sz="2400" b="0" i="0" dirty="0" smtClean="0">
                <a:solidFill>
                  <a:srgbClr val="FFFFFF"/>
                </a:solidFill>
                <a:ea typeface="宋体" pitchFamily="2" charset="-122"/>
              </a:rPr>
            </a:br>
            <a:r>
              <a:rPr lang="zh-CN" altLang="en-US" sz="2400" b="0" i="0" dirty="0" smtClean="0">
                <a:solidFill>
                  <a:srgbClr val="FFFFFF"/>
                </a:solidFill>
                <a:ea typeface="宋体" pitchFamily="2" charset="-122"/>
              </a:rPr>
              <a:t>课程</a:t>
            </a:r>
            <a:endParaRPr lang="zh-CN" altLang="en-US" sz="2400" b="0" i="0" dirty="0">
              <a:solidFill>
                <a:srgbClr val="FFFFFF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zh-CN" altLang="en-US" sz="4400" b="0" i="0" dirty="0" smtClean="0">
                <a:solidFill>
                  <a:srgbClr val="4F271C"/>
                </a:solidFill>
                <a:latin typeface="Tw Cen MT"/>
                <a:ea typeface="宋体" pitchFamily="2" charset="-122"/>
                <a:cs typeface="+mj-cs"/>
              </a:rPr>
              <a:t>图形</a:t>
            </a:r>
            <a:r>
              <a:rPr lang="en-US" altLang="zh-CN" sz="4400" b="0" i="0" dirty="0" smtClean="0">
                <a:solidFill>
                  <a:srgbClr val="4F271C"/>
                </a:solidFill>
                <a:latin typeface="Tw Cen MT"/>
                <a:ea typeface="宋体" pitchFamily="2" charset="-122"/>
                <a:cs typeface="+mj-cs"/>
              </a:rPr>
              <a:t>/</a:t>
            </a:r>
            <a:r>
              <a:rPr lang="zh-CN" altLang="en-US" sz="4400" b="0" i="0" dirty="0" smtClean="0">
                <a:solidFill>
                  <a:srgbClr val="4F271C"/>
                </a:solidFill>
                <a:latin typeface="Tw Cen MT"/>
                <a:ea typeface="宋体" pitchFamily="2" charset="-122"/>
                <a:cs typeface="+mj-cs"/>
              </a:rPr>
              <a:t>图表 </a:t>
            </a:r>
            <a:r>
              <a:rPr lang="en-US" altLang="zh-CN" sz="4400" b="0" i="0" dirty="0" smtClean="0">
                <a:solidFill>
                  <a:srgbClr val="4F271C"/>
                </a:solidFill>
                <a:latin typeface="Tw Cen MT"/>
                <a:ea typeface="宋体" pitchFamily="2" charset="-122"/>
                <a:cs typeface="+mj-cs"/>
              </a:rPr>
              <a:t>2</a:t>
            </a:r>
            <a:endParaRPr lang="en-US" altLang="zh-CN" sz="4400" b="0" i="0" dirty="0">
              <a:solidFill>
                <a:srgbClr val="4F271C"/>
              </a:solidFill>
              <a:latin typeface="Tw Cen MT"/>
              <a:ea typeface="宋体" pitchFamily="2" charset="-122"/>
              <a:cs typeface="+mj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663840" y="1600200"/>
          <a:ext cx="883285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zh-CN" altLang="en-US" sz="4400" b="0" i="0" smtClean="0">
                <a:solidFill>
                  <a:srgbClr val="4F271C"/>
                </a:solidFill>
                <a:latin typeface="Tw Cen MT"/>
                <a:ea typeface="宋体" pitchFamily="2" charset="-122"/>
                <a:cs typeface="+mj-cs"/>
              </a:rPr>
              <a:t>总结</a:t>
            </a:r>
            <a:endParaRPr lang="zh-CN" altLang="en-US" sz="4400" b="0" i="0">
              <a:solidFill>
                <a:srgbClr val="4F271C"/>
              </a:solidFill>
              <a:latin typeface="Tw Cen MT"/>
              <a:ea typeface="宋体" pitchFamily="2" charset="-122"/>
              <a:cs typeface="+mj-cs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sz="29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在此处添加总结。</a:t>
            </a:r>
            <a:endParaRPr lang="zh-CN" altLang="en-US" sz="2900" b="0" i="0" dirty="0">
              <a:solidFill>
                <a:schemeClr val="tx1"/>
              </a:solidFill>
              <a:latin typeface="Tw Cen M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zh-CN" altLang="en-US" sz="4400" b="0" i="0" smtClean="0">
                <a:solidFill>
                  <a:srgbClr val="4F271C"/>
                </a:solidFill>
                <a:latin typeface="Tw Cen MT"/>
                <a:ea typeface="宋体" pitchFamily="2" charset="-122"/>
                <a:cs typeface="+mj-cs"/>
              </a:rPr>
              <a:t>问题</a:t>
            </a:r>
            <a:r>
              <a:rPr lang="en-US" altLang="zh-CN" sz="4400" b="0" i="0" smtClean="0">
                <a:solidFill>
                  <a:srgbClr val="4F271C"/>
                </a:solidFill>
                <a:latin typeface="Tw Cen MT"/>
                <a:ea typeface="宋体" pitchFamily="2" charset="-122"/>
                <a:cs typeface="+mj-cs"/>
              </a:rPr>
              <a:t>/</a:t>
            </a:r>
            <a:r>
              <a:rPr lang="zh-CN" altLang="en-US" sz="4400" b="0" i="0" smtClean="0">
                <a:solidFill>
                  <a:srgbClr val="4F271C"/>
                </a:solidFill>
                <a:latin typeface="Tw Cen MT"/>
                <a:ea typeface="宋体" pitchFamily="2" charset="-122"/>
                <a:cs typeface="+mj-cs"/>
              </a:rPr>
              <a:t>讨论</a:t>
            </a:r>
            <a:endParaRPr lang="zh-CN" altLang="en-US" sz="4400" b="0" i="0">
              <a:solidFill>
                <a:srgbClr val="4F271C"/>
              </a:solidFill>
              <a:latin typeface="Tw Cen MT"/>
              <a:ea typeface="宋体" pitchFamily="2" charset="-122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sz="29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问题 </a:t>
            </a:r>
            <a:r>
              <a:rPr lang="en-US" altLang="zh-CN" sz="29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1</a:t>
            </a: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26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讨论</a:t>
            </a: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26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讨论</a:t>
            </a:r>
          </a:p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sz="29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问题 </a:t>
            </a:r>
            <a:r>
              <a:rPr lang="en-US" altLang="zh-CN" sz="29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2</a:t>
            </a:r>
            <a:endParaRPr lang="zh-CN" altLang="en-US" sz="2900" b="0" i="0" dirty="0" smtClean="0">
              <a:solidFill>
                <a:schemeClr val="tx1"/>
              </a:solidFill>
              <a:latin typeface="Tw Cen MT"/>
              <a:ea typeface="宋体" pitchFamily="2" charset="-122"/>
              <a:cs typeface="+mn-cs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26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讨论</a:t>
            </a:r>
          </a:p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sz="29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问题 </a:t>
            </a:r>
            <a:r>
              <a:rPr lang="en-US" altLang="zh-CN" sz="29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3</a:t>
            </a:r>
            <a:endParaRPr lang="zh-CN" altLang="en-US" sz="2900" b="0" i="0" dirty="0" smtClean="0">
              <a:solidFill>
                <a:schemeClr val="tx1"/>
              </a:solidFill>
              <a:latin typeface="Tw Cen MT"/>
              <a:ea typeface="宋体" pitchFamily="2" charset="-122"/>
              <a:cs typeface="+mn-cs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26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讨论</a:t>
            </a:r>
            <a:endParaRPr lang="zh-CN" altLang="en-US" sz="2600" b="0" i="0" dirty="0">
              <a:solidFill>
                <a:schemeClr val="tx1"/>
              </a:solidFill>
              <a:latin typeface="Tw Cen M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63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4F271C"/>
                </a:solidFill>
                <a:latin typeface="Tw Cen MT"/>
                <a:ea typeface="宋体" pitchFamily="2" charset="-122"/>
              </a:rPr>
              <a:t>AES</a:t>
            </a:r>
            <a:r>
              <a:rPr lang="zh-CN" altLang="en-US" dirty="0" smtClean="0">
                <a:solidFill>
                  <a:srgbClr val="4F271C"/>
                </a:solidFill>
                <a:latin typeface="Tw Cen MT"/>
                <a:ea typeface="宋体" pitchFamily="2" charset="-122"/>
              </a:rPr>
              <a:t>加密</a:t>
            </a:r>
            <a:endParaRPr lang="zh-CN" altLang="en-US" sz="4400" b="0" i="0" dirty="0">
              <a:solidFill>
                <a:srgbClr val="4F271C"/>
              </a:solidFill>
              <a:latin typeface="Tw Cen MT"/>
              <a:ea typeface="宋体" pitchFamily="2" charset="-122"/>
              <a:cs typeface="+mj-cs"/>
            </a:endParaRPr>
          </a:p>
        </p:txBody>
      </p:sp>
      <p:pic>
        <p:nvPicPr>
          <p:cNvPr id="14" name="内容占位符 13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23321" y="1511300"/>
            <a:ext cx="3914286" cy="4724399"/>
          </a:xfrm>
          <a:prstGeom prst="rect">
            <a:avLst/>
          </a:prstGeom>
        </p:spPr>
      </p:pic>
      <p:sp>
        <p:nvSpPr>
          <p:cNvPr id="15" name="右箭头 14"/>
          <p:cNvSpPr/>
          <p:nvPr/>
        </p:nvSpPr>
        <p:spPr>
          <a:xfrm>
            <a:off x="990600" y="1828800"/>
            <a:ext cx="609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矩形 86"/>
          <p:cNvSpPr/>
          <p:nvPr/>
        </p:nvSpPr>
        <p:spPr>
          <a:xfrm>
            <a:off x="6096000" y="251460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88" name="Rectangle 72"/>
          <p:cNvSpPr>
            <a:spLocks noChangeArrowheads="1"/>
          </p:cNvSpPr>
          <p:nvPr/>
        </p:nvSpPr>
        <p:spPr bwMode="auto">
          <a:xfrm>
            <a:off x="4997450" y="1524000"/>
            <a:ext cx="89916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1" name="Rectangle 76"/>
          <p:cNvSpPr>
            <a:spLocks noChangeArrowheads="1"/>
          </p:cNvSpPr>
          <p:nvPr/>
        </p:nvSpPr>
        <p:spPr bwMode="auto">
          <a:xfrm>
            <a:off x="5486400" y="664482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3" name="对象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7415584"/>
              </p:ext>
            </p:extLst>
          </p:nvPr>
        </p:nvGraphicFramePr>
        <p:xfrm>
          <a:off x="4895850" y="333851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95850" y="3338513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5" name="图片 9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8590" y="2187091"/>
            <a:ext cx="6157410" cy="1393682"/>
          </a:xfrm>
          <a:prstGeom prst="rect">
            <a:avLst/>
          </a:prstGeom>
        </p:spPr>
      </p:pic>
      <p:pic>
        <p:nvPicPr>
          <p:cNvPr id="97" name="图片 9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95802" y="3494643"/>
            <a:ext cx="5761864" cy="1190062"/>
          </a:xfrm>
          <a:prstGeom prst="rect">
            <a:avLst/>
          </a:prstGeom>
        </p:spPr>
      </p:pic>
      <p:graphicFrame>
        <p:nvGraphicFramePr>
          <p:cNvPr id="103" name="对象 1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3792826"/>
              </p:ext>
            </p:extLst>
          </p:nvPr>
        </p:nvGraphicFramePr>
        <p:xfrm>
          <a:off x="4117504" y="2274404"/>
          <a:ext cx="5657798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" name="文档" r:id="rId9" imgW="5579216" imgH="1140313" progId="Word.Document.12">
                  <p:embed/>
                </p:oleObj>
              </mc:Choice>
              <mc:Fallback>
                <p:oleObj name="文档" r:id="rId9" imgW="5579216" imgH="11403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17504" y="2274404"/>
                        <a:ext cx="5657798" cy="1047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" name="文本框 103"/>
          <p:cNvSpPr txBox="1"/>
          <p:nvPr/>
        </p:nvSpPr>
        <p:spPr>
          <a:xfrm>
            <a:off x="3955243" y="1962025"/>
            <a:ext cx="58200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使用一个表</a:t>
            </a:r>
            <a:r>
              <a:rPr lang="en-US" altLang="zh-CN" sz="1600" dirty="0"/>
              <a:t>(</a:t>
            </a:r>
            <a:r>
              <a:rPr lang="zh-CN" altLang="en-US" sz="1600" dirty="0"/>
              <a:t>被称为</a:t>
            </a:r>
            <a:r>
              <a:rPr lang="en-US" altLang="zh-CN" sz="1600" dirty="0"/>
              <a:t>S</a:t>
            </a:r>
            <a:r>
              <a:rPr lang="zh-CN" altLang="en-US" sz="1600" dirty="0"/>
              <a:t>盒</a:t>
            </a:r>
            <a:r>
              <a:rPr lang="en-US" altLang="zh-CN" sz="1600" dirty="0"/>
              <a:t>)</a:t>
            </a:r>
            <a:r>
              <a:rPr lang="zh-CN" altLang="en-US" sz="1600" dirty="0"/>
              <a:t>对分组进行逐一字节替换。</a:t>
            </a:r>
            <a:r>
              <a:rPr lang="en-US" altLang="zh-CN" sz="1600" dirty="0"/>
              <a:t>S</a:t>
            </a:r>
            <a:r>
              <a:rPr lang="zh-CN" altLang="en-US" sz="1600" dirty="0"/>
              <a:t>盒是</a:t>
            </a:r>
            <a:r>
              <a:rPr lang="en-US" altLang="zh-CN" sz="1600" dirty="0"/>
              <a:t>AES</a:t>
            </a:r>
            <a:r>
              <a:rPr lang="zh-CN" altLang="en-US" sz="1600" dirty="0"/>
              <a:t>算法定义的矩阵，把</a:t>
            </a:r>
            <a:r>
              <a:rPr lang="en-US" altLang="zh-CN" sz="1600" dirty="0"/>
              <a:t>State</a:t>
            </a:r>
            <a:r>
              <a:rPr lang="zh-CN" altLang="en-US" sz="1600" dirty="0"/>
              <a:t>中每个字节的高</a:t>
            </a:r>
            <a:r>
              <a:rPr lang="en-US" altLang="zh-CN" sz="1600" dirty="0"/>
              <a:t>4</a:t>
            </a:r>
            <a:r>
              <a:rPr lang="zh-CN" altLang="en-US" sz="1600" dirty="0"/>
              <a:t>位作为行值，低</a:t>
            </a:r>
            <a:r>
              <a:rPr lang="en-US" altLang="zh-CN" sz="1600" dirty="0"/>
              <a:t>4</a:t>
            </a:r>
            <a:r>
              <a:rPr lang="zh-CN" altLang="en-US" sz="1600" dirty="0"/>
              <a:t>位作为列值，然后取出</a:t>
            </a:r>
            <a:r>
              <a:rPr lang="en-US" altLang="zh-CN" sz="1600" dirty="0"/>
              <a:t>S</a:t>
            </a:r>
            <a:r>
              <a:rPr lang="zh-CN" altLang="en-US" sz="1600" dirty="0"/>
              <a:t>一盒中对应行列的元素作为输出。</a:t>
            </a:r>
            <a:endParaRPr lang="en-US" sz="1600" dirty="0"/>
          </a:p>
        </p:txBody>
      </p:sp>
      <p:pic>
        <p:nvPicPr>
          <p:cNvPr id="105" name="图片 10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30204" y="3170536"/>
            <a:ext cx="5761864" cy="596553"/>
          </a:xfrm>
          <a:prstGeom prst="rect">
            <a:avLst/>
          </a:prstGeom>
        </p:spPr>
      </p:pic>
      <p:graphicFrame>
        <p:nvGraphicFramePr>
          <p:cNvPr id="106" name="对象 1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913155"/>
              </p:ext>
            </p:extLst>
          </p:nvPr>
        </p:nvGraphicFramePr>
        <p:xfrm>
          <a:off x="4051930" y="2667000"/>
          <a:ext cx="5849608" cy="3908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" name="文档" r:id="rId12" imgW="6597904" imgH="4408391" progId="Word.Document.12">
                  <p:embed/>
                </p:oleObj>
              </mc:Choice>
              <mc:Fallback>
                <p:oleObj name="文档" r:id="rId12" imgW="6597904" imgH="44083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051930" y="2667000"/>
                        <a:ext cx="5849608" cy="39086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69231E-7 -3.33333E-6 L -0.10769 0.0483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5" y="240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769 0.04838 L -0.10513 0.08334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" y="173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513 0.08334 L -0.10513 0.12778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513 0.12778 L -0.10769 0.16111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" y="1852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5" grpId="2" animBg="1"/>
      <p:bldP spid="15" grpId="3" animBg="1"/>
      <p:bldP spid="15" grpId="4" animBg="1"/>
      <p:bldP spid="104" grpId="0"/>
      <p:bldP spid="10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en-US" altLang="zh-CN" sz="4400" b="0" i="0" dirty="0" smtClean="0">
                <a:solidFill>
                  <a:srgbClr val="4F271C"/>
                </a:solidFill>
                <a:latin typeface="Tw Cen MT"/>
                <a:ea typeface="宋体" pitchFamily="2" charset="-122"/>
                <a:cs typeface="+mj-cs"/>
              </a:rPr>
              <a:t>AES</a:t>
            </a:r>
            <a:r>
              <a:rPr lang="zh-CN" altLang="en-US" sz="4400" b="0" i="0" dirty="0" smtClean="0">
                <a:solidFill>
                  <a:srgbClr val="4F271C"/>
                </a:solidFill>
                <a:latin typeface="Tw Cen MT"/>
                <a:ea typeface="宋体" pitchFamily="2" charset="-122"/>
                <a:cs typeface="+mj-cs"/>
              </a:rPr>
              <a:t>解密</a:t>
            </a:r>
            <a:endParaRPr lang="zh-CN" altLang="en-US" sz="4400" b="0" i="0" dirty="0">
              <a:solidFill>
                <a:srgbClr val="4F271C"/>
              </a:solidFill>
              <a:latin typeface="Tw Cen MT"/>
              <a:ea typeface="宋体" pitchFamily="2" charset="-122"/>
              <a:cs typeface="+mj-cs"/>
            </a:endParaRPr>
          </a:p>
        </p:txBody>
      </p:sp>
      <p:pic>
        <p:nvPicPr>
          <p:cNvPr id="14" name="内容占位符 13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23321" y="1511300"/>
            <a:ext cx="3914286" cy="4724399"/>
          </a:xfrm>
          <a:prstGeom prst="rect">
            <a:avLst/>
          </a:prstGeom>
        </p:spPr>
      </p:pic>
      <p:sp>
        <p:nvSpPr>
          <p:cNvPr id="15" name="右箭头 14"/>
          <p:cNvSpPr/>
          <p:nvPr/>
        </p:nvSpPr>
        <p:spPr>
          <a:xfrm flipH="1">
            <a:off x="3581400" y="2189956"/>
            <a:ext cx="609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矩形 86"/>
          <p:cNvSpPr/>
          <p:nvPr/>
        </p:nvSpPr>
        <p:spPr>
          <a:xfrm>
            <a:off x="6096000" y="251460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88" name="Rectangle 72"/>
          <p:cNvSpPr>
            <a:spLocks noChangeArrowheads="1"/>
          </p:cNvSpPr>
          <p:nvPr/>
        </p:nvSpPr>
        <p:spPr bwMode="auto">
          <a:xfrm>
            <a:off x="4997450" y="1524000"/>
            <a:ext cx="89916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1" name="Rectangle 76"/>
          <p:cNvSpPr>
            <a:spLocks noChangeArrowheads="1"/>
          </p:cNvSpPr>
          <p:nvPr/>
        </p:nvSpPr>
        <p:spPr bwMode="auto">
          <a:xfrm>
            <a:off x="5486400" y="664482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3" name="对象 92"/>
          <p:cNvGraphicFramePr>
            <a:graphicFrameLocks noChangeAspect="1"/>
          </p:cNvGraphicFramePr>
          <p:nvPr/>
        </p:nvGraphicFramePr>
        <p:xfrm>
          <a:off x="4895850" y="333851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95850" y="3338513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191000" y="1909524"/>
            <a:ext cx="571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AES</a:t>
            </a:r>
            <a:r>
              <a:rPr lang="zh-CN" altLang="en-US" dirty="0" smtClean="0"/>
              <a:t>逆向字节替换：与正向字节替换相反</a:t>
            </a:r>
            <a:r>
              <a:rPr lang="en-US" altLang="zh-CN" dirty="0" smtClean="0"/>
              <a:t>,</a:t>
            </a:r>
            <a:r>
              <a:rPr lang="zh-CN" altLang="en-US" dirty="0" smtClean="0"/>
              <a:t>即将矩阵中的每一个元素使用与字节替换相同的方法在</a:t>
            </a:r>
            <a:r>
              <a:rPr lang="en-US" dirty="0" smtClean="0"/>
              <a:t>S</a:t>
            </a:r>
            <a:r>
              <a:rPr lang="en-US" baseline="30000" dirty="0" smtClean="0"/>
              <a:t>-1</a:t>
            </a:r>
            <a:r>
              <a:rPr lang="zh-CN" altLang="en-US" dirty="0"/>
              <a:t>矩阵中进行代换</a:t>
            </a:r>
            <a:endParaRPr lang="en-US" dirty="0"/>
          </a:p>
          <a:p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203700" y="2119590"/>
            <a:ext cx="337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轮密钥加与上一张</a:t>
            </a:r>
            <a:r>
              <a:rPr lang="en-US" altLang="zh-CN" dirty="0" smtClean="0"/>
              <a:t>PPT</a:t>
            </a:r>
            <a:r>
              <a:rPr lang="zh-CN" altLang="en-US" dirty="0" smtClean="0"/>
              <a:t>相同</a:t>
            </a:r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4191000" y="2396530"/>
            <a:ext cx="56397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行移位的逆变换就是将状态矩阵的每一列执行相反的移位操作。即，在</a:t>
            </a:r>
            <a:r>
              <a:rPr lang="en-US" altLang="zh-CN" dirty="0"/>
              <a:t>AES-128</a:t>
            </a:r>
            <a:r>
              <a:rPr lang="zh-CN" altLang="en-US" dirty="0"/>
              <a:t>中，状态矩阵的第 行右移 个字节。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7607" y="1800999"/>
            <a:ext cx="7452067" cy="243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39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0769E-6 3.7037E-7 L 2.30769E-6 0.0307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0769E-6 0.03079 L 2.30769E-6 0.0752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0769E-6 0.07523 L 2.30769E-6 0.11574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14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5" grpId="2" animBg="1"/>
      <p:bldP spid="15" grpId="3" animBg="1"/>
      <p:bldP spid="3" grpId="0"/>
      <p:bldP spid="3" grpId="2"/>
      <p:bldP spid="4" grpId="0"/>
      <p:bldP spid="4" grpId="1"/>
      <p:bldP spid="5" grpId="0"/>
      <p:bldP spid="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zh-CN" altLang="en-US" sz="4400" b="0" i="0" dirty="0" smtClean="0">
                <a:solidFill>
                  <a:srgbClr val="4F271C"/>
                </a:solidFill>
                <a:latin typeface="Tw Cen MT"/>
                <a:ea typeface="宋体" pitchFamily="2" charset="-122"/>
                <a:cs typeface="+mj-cs"/>
              </a:rPr>
              <a:t>日程</a:t>
            </a:r>
            <a:endParaRPr lang="zh-CN" altLang="en-US" sz="4400" b="0" i="0" dirty="0">
              <a:solidFill>
                <a:srgbClr val="4F271C"/>
              </a:solidFill>
              <a:latin typeface="Tw Cen MT"/>
              <a:ea typeface="宋体" pitchFamily="2" charset="-12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zh-CN" altLang="en-US" sz="4400" b="0" i="0" dirty="0" smtClean="0">
                <a:solidFill>
                  <a:srgbClr val="4F271C"/>
                </a:solidFill>
                <a:latin typeface="Tw Cen MT"/>
                <a:ea typeface="宋体" pitchFamily="2" charset="-122"/>
                <a:cs typeface="+mj-cs"/>
              </a:rPr>
              <a:t>简介</a:t>
            </a:r>
            <a:r>
              <a:rPr lang="en-US" altLang="zh-CN" sz="4400" b="0" i="0" dirty="0" smtClean="0">
                <a:solidFill>
                  <a:srgbClr val="4F271C"/>
                </a:solidFill>
                <a:latin typeface="Tw Cen MT"/>
                <a:ea typeface="宋体" pitchFamily="2" charset="-122"/>
                <a:cs typeface="+mj-cs"/>
              </a:rPr>
              <a:t>/</a:t>
            </a:r>
            <a:r>
              <a:rPr lang="zh-CN" altLang="en-US" sz="4400" b="0" i="0" dirty="0" smtClean="0">
                <a:solidFill>
                  <a:srgbClr val="4F271C"/>
                </a:solidFill>
                <a:latin typeface="Tw Cen MT"/>
                <a:ea typeface="宋体" pitchFamily="2" charset="-122"/>
                <a:cs typeface="+mj-cs"/>
              </a:rPr>
              <a:t>课程说明</a:t>
            </a:r>
            <a:endParaRPr lang="zh-CN" altLang="en-US" sz="4400" b="0" i="0" dirty="0">
              <a:solidFill>
                <a:srgbClr val="4F271C"/>
              </a:solidFill>
              <a:latin typeface="Tw Cen MT"/>
              <a:ea typeface="宋体" pitchFamily="2" charset="-122"/>
              <a:cs typeface="+mj-cs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sz="29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简介</a:t>
            </a: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26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介绍性注释</a:t>
            </a: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endParaRPr lang="zh-CN" altLang="en-US" dirty="0" smtClean="0">
              <a:ea typeface="宋体" pitchFamily="2" charset="-122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26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介绍性注释</a:t>
            </a:r>
          </a:p>
          <a:p>
            <a:pPr marL="640080" lvl="1" indent="-274320" algn="l" defTabSz="914400">
              <a:spcBef>
                <a:spcPts val="550"/>
              </a:spcBef>
              <a:buNone/>
            </a:pPr>
            <a:endParaRPr lang="zh-CN" altLang="en-US" dirty="0" smtClean="0">
              <a:ea typeface="宋体" pitchFamily="2" charset="-122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26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介绍性注释</a:t>
            </a: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endParaRPr lang="zh-CN" altLang="en-US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zh-CN" altLang="en-US" sz="4400" b="0" i="0" dirty="0" smtClean="0">
                <a:solidFill>
                  <a:srgbClr val="4F271C"/>
                </a:solidFill>
                <a:latin typeface="Tw Cen MT"/>
                <a:ea typeface="宋体" pitchFamily="2" charset="-122"/>
                <a:cs typeface="+mj-cs"/>
              </a:rPr>
              <a:t>目标和结果</a:t>
            </a:r>
            <a:endParaRPr lang="zh-CN" altLang="en-US" sz="4400" b="0" i="0" dirty="0">
              <a:solidFill>
                <a:srgbClr val="4F271C"/>
              </a:solidFill>
              <a:latin typeface="Tw Cen MT"/>
              <a:ea typeface="宋体" pitchFamily="2" charset="-122"/>
              <a:cs typeface="+mj-cs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60400" y="1600200"/>
            <a:ext cx="8832850" cy="4495800"/>
          </a:xfrm>
        </p:spPr>
        <p:txBody>
          <a:bodyPr>
            <a:normAutofit/>
          </a:bodyPr>
          <a:lstStyle/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sz="29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目标</a:t>
            </a: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26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课程目标 </a:t>
            </a:r>
            <a:r>
              <a:rPr lang="en-US" altLang="zh-CN" sz="26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1</a:t>
            </a:r>
            <a:endParaRPr lang="zh-CN" altLang="en-US" sz="2600" b="0" i="0" dirty="0" smtClean="0">
              <a:solidFill>
                <a:schemeClr val="tx1"/>
              </a:solidFill>
              <a:latin typeface="Tw Cen MT"/>
              <a:ea typeface="宋体" pitchFamily="2" charset="-122"/>
              <a:cs typeface="+mn-cs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26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课程目标 </a:t>
            </a:r>
            <a:r>
              <a:rPr lang="en-US" altLang="zh-CN" sz="26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2</a:t>
            </a:r>
            <a:endParaRPr lang="zh-CN" altLang="en-US" sz="2600" b="0" i="0" dirty="0" smtClean="0">
              <a:solidFill>
                <a:schemeClr val="tx1"/>
              </a:solidFill>
              <a:latin typeface="Tw Cen MT"/>
              <a:ea typeface="宋体" pitchFamily="2" charset="-122"/>
              <a:cs typeface="+mn-cs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26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课程目标 </a:t>
            </a:r>
            <a:r>
              <a:rPr lang="en-US" altLang="zh-CN" sz="26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3</a:t>
            </a:r>
            <a:endParaRPr lang="zh-CN" altLang="en-US" sz="2600" b="0" i="0" dirty="0" smtClean="0">
              <a:solidFill>
                <a:schemeClr val="tx1"/>
              </a:solidFill>
              <a:latin typeface="Tw Cen MT"/>
              <a:ea typeface="宋体" pitchFamily="2" charset="-122"/>
              <a:cs typeface="+mn-cs"/>
            </a:endParaRPr>
          </a:p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sz="29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结果</a:t>
            </a: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26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预期结果</a:t>
            </a:r>
          </a:p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sz="29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培养的技能</a:t>
            </a: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26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技能 </a:t>
            </a:r>
            <a:r>
              <a:rPr lang="en-US" altLang="zh-CN" sz="26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1</a:t>
            </a:r>
            <a:endParaRPr lang="zh-CN" altLang="en-US" sz="2600" b="0" i="0" dirty="0" smtClean="0">
              <a:solidFill>
                <a:schemeClr val="tx1"/>
              </a:solidFill>
              <a:latin typeface="Tw Cen MT"/>
              <a:ea typeface="宋体" pitchFamily="2" charset="-122"/>
              <a:cs typeface="+mn-cs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26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技能 </a:t>
            </a:r>
            <a:r>
              <a:rPr lang="en-US" altLang="zh-CN" sz="26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2</a:t>
            </a:r>
            <a:endParaRPr lang="zh-CN" altLang="en-US" sz="2600" b="0" i="0" dirty="0" smtClean="0">
              <a:solidFill>
                <a:schemeClr val="tx1"/>
              </a:solidFill>
              <a:latin typeface="Tw Cen MT"/>
              <a:ea typeface="宋体" pitchFamily="2" charset="-122"/>
              <a:cs typeface="+mn-cs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endParaRPr lang="zh-CN" altLang="en-US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zh-CN" altLang="en-US" sz="4400" b="0" i="0" dirty="0" smtClean="0">
                <a:solidFill>
                  <a:srgbClr val="4F271C"/>
                </a:solidFill>
                <a:latin typeface="Tw Cen MT"/>
                <a:ea typeface="宋体" pitchFamily="2" charset="-122"/>
                <a:cs typeface="+mj-cs"/>
              </a:rPr>
              <a:t>词汇</a:t>
            </a:r>
            <a:endParaRPr lang="zh-CN" altLang="en-US" sz="4400" b="0" i="0" dirty="0">
              <a:solidFill>
                <a:srgbClr val="4F271C"/>
              </a:solidFill>
              <a:latin typeface="Tw Cen MT"/>
              <a:ea typeface="宋体" pitchFamily="2" charset="-122"/>
              <a:cs typeface="+mj-cs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sz="29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术语 </a:t>
            </a:r>
            <a:r>
              <a:rPr lang="en-US" altLang="zh-CN" sz="29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1</a:t>
            </a: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26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定义 </a:t>
            </a:r>
            <a:r>
              <a:rPr lang="en-US" altLang="zh-CN" sz="26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A</a:t>
            </a:r>
            <a:endParaRPr lang="zh-CN" altLang="en-US" sz="2600" b="0" i="0" dirty="0" smtClean="0">
              <a:solidFill>
                <a:schemeClr val="tx1"/>
              </a:solidFill>
              <a:latin typeface="Tw Cen MT"/>
              <a:ea typeface="宋体" pitchFamily="2" charset="-122"/>
              <a:cs typeface="+mn-cs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26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定义 </a:t>
            </a:r>
            <a:r>
              <a:rPr lang="en-US" altLang="zh-CN" sz="26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B</a:t>
            </a:r>
            <a:endParaRPr lang="zh-CN" altLang="en-US" sz="2600" b="0" i="0" dirty="0" smtClean="0">
              <a:solidFill>
                <a:schemeClr val="tx1"/>
              </a:solidFill>
              <a:latin typeface="Tw Cen MT"/>
              <a:ea typeface="宋体" pitchFamily="2" charset="-122"/>
              <a:cs typeface="+mn-cs"/>
            </a:endParaRPr>
          </a:p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sz="29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术语 </a:t>
            </a:r>
            <a:r>
              <a:rPr lang="en-US" altLang="zh-CN" sz="29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2</a:t>
            </a:r>
            <a:endParaRPr lang="zh-CN" altLang="en-US" sz="2900" b="0" i="0" dirty="0" smtClean="0">
              <a:solidFill>
                <a:schemeClr val="tx1"/>
              </a:solidFill>
              <a:latin typeface="Tw Cen MT"/>
              <a:ea typeface="宋体" pitchFamily="2" charset="-122"/>
              <a:cs typeface="+mn-cs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26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定义</a:t>
            </a:r>
          </a:p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sz="29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术语 </a:t>
            </a:r>
            <a:r>
              <a:rPr lang="en-US" altLang="zh-CN" sz="29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3</a:t>
            </a:r>
            <a:endParaRPr lang="zh-CN" altLang="en-US" sz="2900" b="0" i="0" dirty="0" smtClean="0">
              <a:solidFill>
                <a:schemeClr val="tx1"/>
              </a:solidFill>
              <a:latin typeface="Tw Cen MT"/>
              <a:ea typeface="宋体" pitchFamily="2" charset="-122"/>
              <a:cs typeface="+mn-cs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26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定义</a:t>
            </a: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endParaRPr lang="zh-CN" altLang="en-US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zh-CN" altLang="en-US" sz="4400" b="0" i="0" dirty="0" smtClean="0">
                <a:solidFill>
                  <a:srgbClr val="4F271C"/>
                </a:solidFill>
                <a:latin typeface="Tw Cen MT"/>
                <a:ea typeface="宋体" pitchFamily="2" charset="-122"/>
                <a:cs typeface="+mj-cs"/>
              </a:rPr>
              <a:t>过程</a:t>
            </a:r>
            <a:r>
              <a:rPr lang="en-US" altLang="zh-CN" sz="4400" b="0" i="0" dirty="0" smtClean="0">
                <a:solidFill>
                  <a:srgbClr val="4F271C"/>
                </a:solidFill>
                <a:latin typeface="Tw Cen MT"/>
                <a:ea typeface="宋体" pitchFamily="2" charset="-122"/>
                <a:cs typeface="+mj-cs"/>
              </a:rPr>
              <a:t>/</a:t>
            </a:r>
            <a:r>
              <a:rPr lang="zh-CN" altLang="en-US" sz="4400" b="0" i="0" dirty="0" smtClean="0">
                <a:solidFill>
                  <a:srgbClr val="4F271C"/>
                </a:solidFill>
                <a:latin typeface="Tw Cen MT"/>
                <a:ea typeface="宋体" pitchFamily="2" charset="-122"/>
                <a:cs typeface="+mj-cs"/>
              </a:rPr>
              <a:t>演讲幻灯片</a:t>
            </a:r>
            <a:endParaRPr lang="zh-CN" altLang="en-US" sz="4400" b="0" i="0" dirty="0">
              <a:solidFill>
                <a:srgbClr val="4F271C"/>
              </a:solidFill>
              <a:latin typeface="Tw Cen MT"/>
              <a:ea typeface="宋体" pitchFamily="2" charset="-122"/>
              <a:cs typeface="+mj-cs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sz="29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在此处添加过程</a:t>
            </a: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26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步骤 </a:t>
            </a:r>
            <a:r>
              <a:rPr lang="en-US" altLang="zh-CN" sz="26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1</a:t>
            </a:r>
            <a:endParaRPr lang="zh-CN" altLang="en-US" sz="2600" b="0" i="0" dirty="0" smtClean="0">
              <a:solidFill>
                <a:schemeClr val="tx1"/>
              </a:solidFill>
              <a:latin typeface="Tw Cen MT"/>
              <a:ea typeface="宋体" pitchFamily="2" charset="-122"/>
              <a:cs typeface="+mn-cs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26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步骤 </a:t>
            </a:r>
            <a:r>
              <a:rPr lang="en-US" altLang="zh-CN" sz="26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2</a:t>
            </a:r>
            <a:endParaRPr lang="zh-CN" altLang="en-US" sz="2600" b="0" i="0" dirty="0">
              <a:solidFill>
                <a:schemeClr val="tx1"/>
              </a:solidFill>
              <a:latin typeface="Tw Cen MT"/>
              <a:ea typeface="宋体" pitchFamily="2" charset="-122"/>
              <a:cs typeface="+mn-cs"/>
            </a:endParaRPr>
          </a:p>
        </p:txBody>
      </p:sp>
      <p:pic>
        <p:nvPicPr>
          <p:cNvPr id="5" name="Content Placeholder 4" descr="compassPencilRuler_bg.png"/>
          <p:cNvPicPr>
            <a:picLocks noGrp="1" noChangeAspect="1"/>
          </p:cNvPicPr>
          <p:nvPr>
            <p:ph sz="quarter" idx="2"/>
          </p:nvPr>
        </p:nvPicPr>
        <p:blipFill>
          <a:blip r:embed="rId3">
            <a:lum bright="28000" contrast="-63000"/>
          </a:blip>
          <a:stretch>
            <a:fillRect/>
          </a:stretch>
        </p:blipFill>
        <p:spPr>
          <a:xfrm>
            <a:off x="4953000" y="1600200"/>
            <a:ext cx="4787900" cy="4572000"/>
          </a:xfrm>
          <a:ln w="50800" cmpd="dbl">
            <a:solidFill>
              <a:schemeClr val="accent2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zh-CN" altLang="en-US" sz="4400" b="0" i="0" dirty="0" smtClean="0">
                <a:solidFill>
                  <a:srgbClr val="4F271C"/>
                </a:solidFill>
                <a:latin typeface="Tw Cen MT"/>
                <a:ea typeface="宋体" pitchFamily="2" charset="-122"/>
                <a:cs typeface="+mj-cs"/>
              </a:rPr>
              <a:t>图形</a:t>
            </a:r>
            <a:r>
              <a:rPr lang="en-US" altLang="zh-CN" sz="4400" b="0" i="0" dirty="0" smtClean="0">
                <a:solidFill>
                  <a:srgbClr val="4F271C"/>
                </a:solidFill>
                <a:latin typeface="Tw Cen MT"/>
                <a:ea typeface="宋体" pitchFamily="2" charset="-122"/>
                <a:cs typeface="+mj-cs"/>
              </a:rPr>
              <a:t>/</a:t>
            </a:r>
            <a:r>
              <a:rPr lang="zh-CN" altLang="en-US" sz="4400" b="0" i="0" dirty="0" smtClean="0">
                <a:solidFill>
                  <a:srgbClr val="4F271C"/>
                </a:solidFill>
                <a:latin typeface="Tw Cen MT"/>
                <a:ea typeface="宋体" pitchFamily="2" charset="-122"/>
                <a:cs typeface="+mj-cs"/>
              </a:rPr>
              <a:t>图表 </a:t>
            </a:r>
            <a:r>
              <a:rPr lang="en-US" altLang="zh-CN" sz="4400" b="0" i="0" dirty="0" smtClean="0">
                <a:solidFill>
                  <a:srgbClr val="4F271C"/>
                </a:solidFill>
                <a:latin typeface="Tw Cen MT"/>
                <a:ea typeface="宋体" pitchFamily="2" charset="-122"/>
                <a:cs typeface="+mj-cs"/>
              </a:rPr>
              <a:t>1</a:t>
            </a:r>
            <a:endParaRPr lang="en-US" altLang="zh-CN" sz="4400" b="0" i="0" dirty="0">
              <a:solidFill>
                <a:srgbClr val="4F271C"/>
              </a:solidFill>
              <a:latin typeface="Tw Cen MT"/>
              <a:ea typeface="宋体" pitchFamily="2" charset="-122"/>
              <a:cs typeface="+mj-cs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663575" y="1600200"/>
          <a:ext cx="883285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cademicPresentation1_TP10352479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470B6C7-96FA-4D84-90CD-07101C1F8B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用于大学课程的学术演示文稿（纸张和铅笔设计）</Template>
  <TotalTime>0</TotalTime>
  <Words>349</Words>
  <Application>Microsoft Office PowerPoint</Application>
  <PresentationFormat>A4 纸张(210x297 毫米)</PresentationFormat>
  <Paragraphs>74</Paragraphs>
  <Slides>13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Tw Cen MT</vt:lpstr>
      <vt:lpstr>华文仿宋</vt:lpstr>
      <vt:lpstr>宋体</vt:lpstr>
      <vt:lpstr>Arial</vt:lpstr>
      <vt:lpstr>Calibri</vt:lpstr>
      <vt:lpstr>Wingdings</vt:lpstr>
      <vt:lpstr>Wingdings 2</vt:lpstr>
      <vt:lpstr>AcademicPresentation1_TP10352479</vt:lpstr>
      <vt:lpstr>MathType 6.0 Equation</vt:lpstr>
      <vt:lpstr>Microsoft Word 文档</vt:lpstr>
      <vt:lpstr>演示文稿标题 演示文稿副标题</vt:lpstr>
      <vt:lpstr>AES加密</vt:lpstr>
      <vt:lpstr>AES解密</vt:lpstr>
      <vt:lpstr>日程</vt:lpstr>
      <vt:lpstr>简介/课程说明</vt:lpstr>
      <vt:lpstr>目标和结果</vt:lpstr>
      <vt:lpstr>词汇</vt:lpstr>
      <vt:lpstr>过程/演讲幻灯片</vt:lpstr>
      <vt:lpstr>图形/图表 1</vt:lpstr>
      <vt:lpstr>图形/图表 2</vt:lpstr>
      <vt:lpstr>总结</vt:lpstr>
      <vt:lpstr>问题/讨论</vt:lpstr>
      <vt:lpstr>PowerPoint 演示文稿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2017-05-15T08:15:46Z</dcterms:created>
  <dcterms:modified xsi:type="dcterms:W3CDTF">2017-05-15T12:58:27Z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TC101671252052</vt:lpwstr>
  </property>
</Properties>
</file>