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9"/>
  </p:notesMasterIdLst>
  <p:sldIdLst>
    <p:sldId id="256" r:id="rId3"/>
    <p:sldId id="257" r:id="rId4"/>
    <p:sldId id="271" r:id="rId5"/>
    <p:sldId id="264" r:id="rId6"/>
    <p:sldId id="267" r:id="rId7"/>
    <p:sldId id="268" r:id="rId8"/>
    <p:sldId id="272" r:id="rId9"/>
    <p:sldId id="273" r:id="rId10"/>
    <p:sldId id="274" r:id="rId11"/>
    <p:sldId id="258" r:id="rId12"/>
    <p:sldId id="259" r:id="rId13"/>
    <p:sldId id="260" r:id="rId14"/>
    <p:sldId id="263" r:id="rId15"/>
    <p:sldId id="269" r:id="rId16"/>
    <p:sldId id="265" r:id="rId17"/>
    <p:sldId id="270" r:id="rId18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0" autoAdjust="0"/>
  </p:normalViewPr>
  <p:slideViewPr>
    <p:cSldViewPr>
      <p:cViewPr>
        <p:scale>
          <a:sx n="75" d="100"/>
          <a:sy n="75" d="100"/>
        </p:scale>
        <p:origin x="54" y="5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024752"/>
        <c:axId val="89018768"/>
      </c:barChart>
      <c:catAx>
        <c:axId val="89024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baseline="0">
                <a:ea typeface="宋体" pitchFamily="2" charset="-122"/>
              </a:defRPr>
            </a:pPr>
            <a:endParaRPr lang="en-US"/>
          </a:p>
        </c:txPr>
        <c:crossAx val="89018768"/>
        <c:crosses val="autoZero"/>
        <c:auto val="1"/>
        <c:lblAlgn val="ctr"/>
        <c:lblOffset val="100"/>
        <c:noMultiLvlLbl val="0"/>
      </c:catAx>
      <c:valAx>
        <c:axId val="8901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024752"/>
        <c:crosses val="autoZero"/>
        <c:crossBetween val="between"/>
      </c:valAx>
      <c:spPr>
        <a:solidFill>
          <a:srgbClr val="E8E8E8"/>
        </a:solidFill>
        <a:ln>
          <a:noFill/>
        </a:ln>
      </c:spPr>
    </c:plotArea>
    <c:legend>
      <c:legendPos val="r"/>
      <c:layout/>
      <c:overlay val="0"/>
      <c:txPr>
        <a:bodyPr/>
        <a:lstStyle/>
        <a:p>
          <a:pPr>
            <a:defRPr lang="en-US" baseline="0">
              <a:ea typeface="宋体" pitchFamily="2" charset="-122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zh-CN" altLang="en-US" sz="2160" b="1" i="0" u="none" strike="noStrike" baseline="0" dirty="0" smtClean="0">
                <a:latin typeface="宋体" pitchFamily="2" charset="-122"/>
                <a:ea typeface="宋体" pitchFamily="2" charset="-122"/>
              </a:rPr>
              <a:t>项目</a:t>
            </a:r>
            <a:endParaRPr lang="en-US" dirty="0">
              <a:latin typeface="宋体" pitchFamily="2" charset="-122"/>
              <a:ea typeface="宋体" pitchFamily="2" charset="-122"/>
            </a:endParaRPr>
          </a:p>
        </c:rich>
      </c:tx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项目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项 1</c:v>
                </c:pt>
                <c:pt idx="1">
                  <c:v>项 2</c:v>
                </c:pt>
                <c:pt idx="2">
                  <c:v>项 3</c:v>
                </c:pt>
                <c:pt idx="3">
                  <c:v>项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8841735962911178"/>
          <c:y val="0.32131189109835973"/>
          <c:w val="0.10648060931635882"/>
          <c:h val="0.37456559455491861"/>
        </c:manualLayout>
      </c:layout>
      <c:overlay val="0"/>
      <c:txPr>
        <a:bodyPr/>
        <a:lstStyle/>
        <a:p>
          <a:pPr>
            <a:defRPr lang="en-US" baseline="0">
              <a:ea typeface="宋体" pitchFamily="2" charset="-122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16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相关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词汇表。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10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375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过程和步骤的列表，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或者带有媒体的演讲幻灯片。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11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552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  <a:endParaRPr lang="zh-CN" altLang="en-US" sz="1200" b="0" i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30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</a:p>
          <a:p>
            <a:pPr marL="0" algn="l" defTabSz="914400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37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66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提问和讨论的机会。</a:t>
            </a:r>
            <a:endParaRPr lang="zh-CN" altLang="en-US" sz="1200" b="0" i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92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7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26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有关可选的时间</a:t>
            </a: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目标阶段的日程设计。 </a:t>
            </a:r>
            <a:endParaRPr lang="zh-CN" altLang="en-US" sz="1200" b="0" i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23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介绍性注释。</a:t>
            </a:r>
            <a:endParaRPr lang="zh-CN" altLang="en-US" sz="1200" b="0" i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1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6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37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7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37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8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31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9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5/17/2017 8:33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5/17/2017 8:33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5/17/2017 8:33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5/17/2017 8:33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5/17/2017 8:33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5/17/2017 8:33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5/17/2017 8:33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5/17/2017 8:33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5/17/2017 8:33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5/17/2017 8:33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5/17/2017 8:33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5/17/2017 8:33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12" Type="http://schemas.openxmlformats.org/officeDocument/2006/relationships/package" Target="../embeddings/Microsoft_Word___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image" Target="../media/image8.png"/><Relationship Id="rId9" Type="http://schemas.openxmlformats.org/officeDocument/2006/relationships/package" Target="../embeddings/Microsoft_Word___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bs\AES_C\AES_C\Debug\AES_C.ex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>演示文稿标题</a:t>
            </a: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/>
            </a:r>
            <a:b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</a:b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>演示文稿副标题</a:t>
            </a:r>
            <a:endParaRPr lang="zh-CN" altLang="en-US" sz="3600" b="0" i="0" dirty="0">
              <a:solidFill>
                <a:srgbClr val="3891A7">
                  <a:lumMod val="75000"/>
                </a:srgbClr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>讲师</a:t>
            </a:r>
            <a:b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</a:b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>课程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词汇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术语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A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B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术语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术语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3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过程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演讲幻灯片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在此处添加过程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步骤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步骤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6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  <p:pic>
        <p:nvPicPr>
          <p:cNvPr id="5" name="Content Placeholder 4" descr="compassPencilRuler_bg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lum bright="28000" contrast="-63000"/>
          </a:blip>
          <a:stretch>
            <a:fillRect/>
          </a:stretch>
        </p:blipFill>
        <p:spPr>
          <a:xfrm>
            <a:off x="4953000" y="1600200"/>
            <a:ext cx="4787900" cy="4572000"/>
          </a:xfrm>
          <a:ln w="50800" cmpd="dbl"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图形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图表 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1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63575" y="1600200"/>
          <a:ext cx="88328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图形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图表 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2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63840" y="1600200"/>
          <a:ext cx="88328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总结</a:t>
            </a:r>
            <a:endParaRPr lang="zh-CN" altLang="en-US" sz="4400" b="0" i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在此处添加总结。</a:t>
            </a:r>
            <a:endParaRPr lang="zh-CN" altLang="en-US" sz="29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问题</a:t>
            </a:r>
            <a:r>
              <a:rPr lang="en-US" altLang="zh-CN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讨论</a:t>
            </a:r>
            <a:endParaRPr lang="zh-CN" altLang="en-US" sz="4400" b="0" i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问题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问题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问题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3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  <a:endParaRPr lang="zh-CN" altLang="en-US" sz="26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AES</a:t>
            </a:r>
            <a:r>
              <a:rPr lang="zh-CN" altLang="en-US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加密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23321" y="1511300"/>
            <a:ext cx="3914286" cy="4724399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990600" y="18288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6096000" y="25146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4997450" y="1524000"/>
            <a:ext cx="899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76"/>
          <p:cNvSpPr>
            <a:spLocks noChangeArrowheads="1"/>
          </p:cNvSpPr>
          <p:nvPr/>
        </p:nvSpPr>
        <p:spPr bwMode="auto">
          <a:xfrm>
            <a:off x="5486400" y="664482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15584"/>
              </p:ext>
            </p:extLst>
          </p:nvPr>
        </p:nvGraphicFramePr>
        <p:xfrm>
          <a:off x="4895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" name="图片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590" y="2187091"/>
            <a:ext cx="6157410" cy="1393682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5802" y="3494643"/>
            <a:ext cx="5761864" cy="1190062"/>
          </a:xfrm>
          <a:prstGeom prst="rect">
            <a:avLst/>
          </a:prstGeom>
        </p:spPr>
      </p:pic>
      <p:graphicFrame>
        <p:nvGraphicFramePr>
          <p:cNvPr id="103" name="对象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792826"/>
              </p:ext>
            </p:extLst>
          </p:nvPr>
        </p:nvGraphicFramePr>
        <p:xfrm>
          <a:off x="4117504" y="2274404"/>
          <a:ext cx="565779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文档" r:id="rId9" imgW="5579216" imgH="1140313" progId="Word.Document.12">
                  <p:embed/>
                </p:oleObj>
              </mc:Choice>
              <mc:Fallback>
                <p:oleObj name="文档" r:id="rId9" imgW="5579216" imgH="1140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7504" y="2274404"/>
                        <a:ext cx="5657798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文本框 103"/>
          <p:cNvSpPr txBox="1"/>
          <p:nvPr/>
        </p:nvSpPr>
        <p:spPr>
          <a:xfrm>
            <a:off x="3955243" y="1962025"/>
            <a:ext cx="5820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使用一个表</a:t>
            </a:r>
            <a:r>
              <a:rPr lang="en-US" altLang="zh-CN" sz="1600" dirty="0"/>
              <a:t>(</a:t>
            </a:r>
            <a:r>
              <a:rPr lang="zh-CN" altLang="en-US" sz="1600" dirty="0"/>
              <a:t>被称为</a:t>
            </a:r>
            <a:r>
              <a:rPr lang="en-US" altLang="zh-CN" sz="1600" dirty="0"/>
              <a:t>S</a:t>
            </a:r>
            <a:r>
              <a:rPr lang="zh-CN" altLang="en-US" sz="1600" dirty="0"/>
              <a:t>盒</a:t>
            </a:r>
            <a:r>
              <a:rPr lang="en-US" altLang="zh-CN" sz="1600" dirty="0"/>
              <a:t>)</a:t>
            </a:r>
            <a:r>
              <a:rPr lang="zh-CN" altLang="en-US" sz="1600" dirty="0"/>
              <a:t>对分组进行逐一字节替换。</a:t>
            </a:r>
            <a:r>
              <a:rPr lang="en-US" altLang="zh-CN" sz="1600" dirty="0"/>
              <a:t>S</a:t>
            </a:r>
            <a:r>
              <a:rPr lang="zh-CN" altLang="en-US" sz="1600" dirty="0"/>
              <a:t>盒是</a:t>
            </a:r>
            <a:r>
              <a:rPr lang="en-US" altLang="zh-CN" sz="1600" dirty="0"/>
              <a:t>AES</a:t>
            </a:r>
            <a:r>
              <a:rPr lang="zh-CN" altLang="en-US" sz="1600" dirty="0"/>
              <a:t>算法定义的矩阵，把</a:t>
            </a:r>
            <a:r>
              <a:rPr lang="en-US" altLang="zh-CN" sz="1600" dirty="0"/>
              <a:t>State</a:t>
            </a:r>
            <a:r>
              <a:rPr lang="zh-CN" altLang="en-US" sz="1600" dirty="0"/>
              <a:t>中每个字节的高</a:t>
            </a:r>
            <a:r>
              <a:rPr lang="en-US" altLang="zh-CN" sz="1600" dirty="0"/>
              <a:t>4</a:t>
            </a:r>
            <a:r>
              <a:rPr lang="zh-CN" altLang="en-US" sz="1600" dirty="0"/>
              <a:t>位作为行值，低</a:t>
            </a:r>
            <a:r>
              <a:rPr lang="en-US" altLang="zh-CN" sz="1600" dirty="0"/>
              <a:t>4</a:t>
            </a:r>
            <a:r>
              <a:rPr lang="zh-CN" altLang="en-US" sz="1600" dirty="0"/>
              <a:t>位作为列值，然后取出</a:t>
            </a:r>
            <a:r>
              <a:rPr lang="en-US" altLang="zh-CN" sz="1600" dirty="0"/>
              <a:t>S</a:t>
            </a:r>
            <a:r>
              <a:rPr lang="zh-CN" altLang="en-US" sz="1600" dirty="0"/>
              <a:t>一盒中对应行列的元素作为输出。</a:t>
            </a:r>
            <a:endParaRPr lang="en-US" sz="1600" dirty="0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0204" y="3170536"/>
            <a:ext cx="5761864" cy="596553"/>
          </a:xfrm>
          <a:prstGeom prst="rect">
            <a:avLst/>
          </a:prstGeom>
        </p:spPr>
      </p:pic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13155"/>
              </p:ext>
            </p:extLst>
          </p:nvPr>
        </p:nvGraphicFramePr>
        <p:xfrm>
          <a:off x="4051930" y="2667000"/>
          <a:ext cx="5849608" cy="3908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文档" r:id="rId12" imgW="6597904" imgH="4408391" progId="Word.Document.12">
                  <p:embed/>
                </p:oleObj>
              </mc:Choice>
              <mc:Fallback>
                <p:oleObj name="文档" r:id="rId12" imgW="6597904" imgH="4408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51930" y="2667000"/>
                        <a:ext cx="5849608" cy="3908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-3.33333E-6 L -0.10769 0.048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5" y="24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9 0.04838 L -0.10513 0.0833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173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13 0.08334 L -0.10513 0.12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13 0.12778 L -0.10769 0.1611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18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04" grpId="0"/>
      <p:bldP spid="1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AES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解密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23321" y="1511300"/>
            <a:ext cx="3914286" cy="4724399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flipH="1">
            <a:off x="3581400" y="2189956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6096000" y="25146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4997450" y="1524000"/>
            <a:ext cx="899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76"/>
          <p:cNvSpPr>
            <a:spLocks noChangeArrowheads="1"/>
          </p:cNvSpPr>
          <p:nvPr/>
        </p:nvSpPr>
        <p:spPr bwMode="auto">
          <a:xfrm>
            <a:off x="5486400" y="664482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895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91000" y="1909524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AES</a:t>
            </a:r>
            <a:r>
              <a:rPr lang="zh-CN" altLang="en-US" dirty="0" smtClean="0"/>
              <a:t>逆向字节替换：与正向字节替换相反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即将矩阵中的每一个元素使用与字节替换相同的方法在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  <a:r>
              <a:rPr lang="zh-CN" altLang="en-US" dirty="0"/>
              <a:t>矩阵中进行代换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03700" y="2119590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轮密钥加与上一张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相同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191000" y="2396530"/>
            <a:ext cx="5639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行移位的逆变换就是将状态矩阵的每一列执行相反的移位操作。即，在</a:t>
            </a:r>
            <a:r>
              <a:rPr lang="en-US" altLang="zh-CN" dirty="0"/>
              <a:t>AES-128</a:t>
            </a:r>
            <a:r>
              <a:rPr lang="zh-CN" altLang="en-US" dirty="0"/>
              <a:t>中，状态矩阵的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行右移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zh-CN" altLang="en-US" dirty="0"/>
              <a:t>个字节。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1937544"/>
            <a:ext cx="7452067" cy="24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3.7037E-7 L 2.30769E-6 0.0307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0.03079 L 2.30769E-6 0.075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0.07523 L 2.30769E-6 0.11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5" grpId="1" animBg="1"/>
      <p:bldP spid="15" grpId="2" animBg="1"/>
      <p:bldP spid="15" grpId="3" animBg="1"/>
      <p:bldP spid="15" grpId="4" animBg="1"/>
      <p:bldP spid="3" grpId="0"/>
      <p:bldP spid="3" grpId="2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在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VS2010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环境下运行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28600" y="1524000"/>
            <a:ext cx="4961905" cy="386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0200" y="2057400"/>
            <a:ext cx="2810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使用密钥</a:t>
            </a:r>
            <a:r>
              <a:rPr lang="en-US" altLang="zh-CN" dirty="0" smtClean="0"/>
              <a:t>18435132958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r>
              <a:rPr lang="en-US" altLang="zh-CN" dirty="0" smtClean="0"/>
              <a:t>1305054145jrd</a:t>
            </a:r>
            <a:r>
              <a:rPr lang="zh-CN" altLang="en-US" dirty="0" smtClean="0"/>
              <a:t>进行加密，如左图所示。</a:t>
            </a:r>
            <a:endParaRPr lang="en-US" dirty="0"/>
          </a:p>
        </p:txBody>
      </p:sp>
      <p:sp>
        <p:nvSpPr>
          <p:cNvPr id="6" name="动作按钮: 前进或下一项 5">
            <a:hlinkClick r:id="rId4" action="ppaction://program" highlightClick="1"/>
          </p:cNvPr>
          <p:cNvSpPr/>
          <p:nvPr/>
        </p:nvSpPr>
        <p:spPr>
          <a:xfrm>
            <a:off x="913998" y="2616895"/>
            <a:ext cx="753095" cy="6947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28600" y="1868964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smtClean="0"/>
              <a:t>AES</a:t>
            </a:r>
            <a:r>
              <a:rPr lang="zh-CN" altLang="en-US" dirty="0" smtClean="0"/>
              <a:t>算法对时间进行加密，所得到的密文</a:t>
            </a:r>
            <a:endParaRPr lang="en-US" altLang="zh-CN" dirty="0" smtClean="0"/>
          </a:p>
          <a:p>
            <a:r>
              <a:rPr lang="zh-CN" altLang="en-US" dirty="0" smtClean="0"/>
              <a:t>如下程序所示：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7835" y="1868964"/>
            <a:ext cx="7673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可以看到时间只有秒变化时，仅仅变化一个数字</a:t>
            </a:r>
            <a:endParaRPr lang="en-US" altLang="zh-CN" dirty="0" smtClean="0"/>
          </a:p>
          <a:p>
            <a:r>
              <a:rPr lang="zh-CN" altLang="en-US" dirty="0" smtClean="0"/>
              <a:t>密文也几乎全部改变，这是由于</a:t>
            </a:r>
            <a:r>
              <a:rPr lang="en-US" altLang="zh-CN" dirty="0" smtClean="0"/>
              <a:t>AES</a:t>
            </a:r>
            <a:r>
              <a:rPr lang="zh-CN" altLang="en-US" dirty="0" smtClean="0"/>
              <a:t>的非线性代换特性决定的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362E2B"/>
                </a:solidFill>
                <a:latin typeface="Arial" panose="020B0604020202020204" pitchFamily="34" charset="0"/>
              </a:rPr>
              <a:t>AES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能够抵抗目前所有的已知攻击：</a:t>
            </a:r>
          </a:p>
          <a:p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a. 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穷举攻击</a:t>
            </a:r>
          </a:p>
          <a:p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b. 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差分攻击</a:t>
            </a:r>
          </a:p>
          <a:p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c. 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线性攻击</a:t>
            </a:r>
          </a:p>
          <a:p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d. 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一致攻击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 animBg="1"/>
      <p:bldP spid="6" grpId="1" animBg="1"/>
      <p:bldP spid="7" grpId="0"/>
      <p:bldP spid="7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硬件系统说明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简介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用户端：键盘、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GPS</a:t>
            </a: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、时钟模块、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nRF2401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zh-CN" dirty="0">
              <a:latin typeface="Tw Cen MT"/>
              <a:ea typeface="宋体" pitchFamily="2" charset="-122"/>
            </a:endParaRP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zh-CN" altLang="en-US" dirty="0" smtClean="0">
              <a:ea typeface="宋体" pitchFamily="2" charset="-122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服务器端：</a:t>
            </a:r>
            <a:r>
              <a:rPr lang="en-US" altLang="zh-CN" dirty="0">
                <a:ea typeface="宋体" pitchFamily="2" charset="-122"/>
              </a:rPr>
              <a:t>GPS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GSM</a:t>
            </a:r>
            <a:r>
              <a:rPr lang="zh-CN" altLang="en-US" dirty="0" smtClean="0">
                <a:ea typeface="宋体" pitchFamily="2" charset="-122"/>
              </a:rPr>
              <a:t>、时钟模块、</a:t>
            </a:r>
            <a:r>
              <a:rPr lang="en-US" altLang="zh-CN" dirty="0">
                <a:ea typeface="宋体" pitchFamily="2" charset="-122"/>
              </a:rPr>
              <a:t>nRF2401</a:t>
            </a:r>
            <a:endParaRPr lang="zh-CN" altLang="en-US" dirty="0">
              <a:ea typeface="宋体" pitchFamily="2" charset="-122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标注 9"/>
          <p:cNvSpPr/>
          <p:nvPr/>
        </p:nvSpPr>
        <p:spPr>
          <a:xfrm>
            <a:off x="2668781" y="2474071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密文（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5" name="椭圆形标注 14"/>
          <p:cNvSpPr/>
          <p:nvPr/>
        </p:nvSpPr>
        <p:spPr>
          <a:xfrm>
            <a:off x="7808474" y="2519893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系统工作原理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传统工作方式：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2" y="3319129"/>
            <a:ext cx="724770" cy="864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8" y="5702156"/>
            <a:ext cx="871353" cy="77484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32782" y="2393635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225332"/>
            <a:ext cx="1335532" cy="1052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856" y="3584523"/>
            <a:ext cx="3734943" cy="3339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901" y="3584455"/>
            <a:ext cx="1447800" cy="333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839" y="3225332"/>
            <a:ext cx="1758993" cy="958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589101" y="4775969"/>
            <a:ext cx="1518463" cy="3339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71756" y="4273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用户端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808474" y="6477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 rot="1639328">
            <a:off x="7372992" y="505636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615E-6 -2.96296E-6 L 0.225 0.0118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52244 0.006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3 -0.00069 L 0.03077 -0.00069 C 0.04295 -0.00069 0.05801 0.10139 0.05801 0.18426 L 0.05801 0.36945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5" grpId="0" animBg="1"/>
      <p:bldP spid="15" grpId="1" animBg="1"/>
      <p:bldP spid="6" grpId="0" animBg="1"/>
      <p:bldP spid="6" grpId="1" animBg="1"/>
      <p:bldP spid="6" grpId="2" animBg="1"/>
      <p:bldP spid="16" grpId="0"/>
      <p:bldP spid="17" grpId="0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系统工作原理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传统工作方式的重放攻击方式：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2" y="3319129"/>
            <a:ext cx="724770" cy="864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8" y="5702156"/>
            <a:ext cx="871353" cy="774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225332"/>
            <a:ext cx="1335532" cy="1052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856" y="3584523"/>
            <a:ext cx="3734943" cy="3339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901" y="3584455"/>
            <a:ext cx="1447800" cy="333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839" y="3225332"/>
            <a:ext cx="1758993" cy="958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589101" y="4775969"/>
            <a:ext cx="1518463" cy="3339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93" y="5491320"/>
            <a:ext cx="871353" cy="7748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928311">
            <a:off x="3300286" y="4891818"/>
            <a:ext cx="2379970" cy="33391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683554">
            <a:off x="5588179" y="4803178"/>
            <a:ext cx="2379970" cy="333913"/>
          </a:xfrm>
          <a:prstGeom prst="rect">
            <a:avLst/>
          </a:prstGeom>
        </p:spPr>
      </p:pic>
      <p:sp>
        <p:nvSpPr>
          <p:cNvPr id="15" name="椭圆形标注 14"/>
          <p:cNvSpPr/>
          <p:nvPr/>
        </p:nvSpPr>
        <p:spPr>
          <a:xfrm>
            <a:off x="7808474" y="2519893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60071" y="2443527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2668781" y="2474071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密文（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1.11111E-6 L 0.23237 0.0071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23718 0.33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9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8 0.3331 L 0.52244 0.0027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179E-6 0 L 0.00352 0.3571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  <p:bldP spid="10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标注 9"/>
          <p:cNvSpPr/>
          <p:nvPr/>
        </p:nvSpPr>
        <p:spPr>
          <a:xfrm>
            <a:off x="2668781" y="2474071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密文</a:t>
            </a:r>
            <a:r>
              <a:rPr lang="en-US" altLang="zh-CN" sz="1400" dirty="0" smtClean="0"/>
              <a:t>(k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t)</a:t>
            </a:r>
            <a:endParaRPr lang="en-US" sz="1400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系统工作原理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基于时间工作方式：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2" y="3319129"/>
            <a:ext cx="724770" cy="864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8" y="5702156"/>
            <a:ext cx="871353" cy="77484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32782" y="2393635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225332"/>
            <a:ext cx="1335532" cy="1052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856" y="3584523"/>
            <a:ext cx="3734943" cy="3339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901" y="3584455"/>
            <a:ext cx="1447800" cy="333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839" y="3225332"/>
            <a:ext cx="1758993" cy="958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589101" y="4775969"/>
            <a:ext cx="1518463" cy="3339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83437" y="4229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用户端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808474" y="6477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 rot="1639328">
            <a:off x="7372992" y="505636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929555" y="5092803"/>
            <a:ext cx="1585045" cy="914400"/>
          </a:xfrm>
          <a:prstGeom prst="cloudCallout">
            <a:avLst>
              <a:gd name="adj1" fmla="val -4808"/>
              <a:gd name="adj2" fmla="val -9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152400" y="1600200"/>
            <a:ext cx="4267200" cy="304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7010400" y="3179508"/>
            <a:ext cx="2710468" cy="36668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云形标注 20"/>
          <p:cNvSpPr/>
          <p:nvPr/>
        </p:nvSpPr>
        <p:spPr>
          <a:xfrm>
            <a:off x="5005178" y="5714712"/>
            <a:ext cx="1585045" cy="914400"/>
          </a:xfrm>
          <a:prstGeom prst="cloudCallout">
            <a:avLst>
              <a:gd name="adj1" fmla="val 60092"/>
              <a:gd name="adj2" fmla="val -8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5" name="椭圆形标注 14"/>
          <p:cNvSpPr/>
          <p:nvPr/>
        </p:nvSpPr>
        <p:spPr>
          <a:xfrm>
            <a:off x="7808474" y="2519893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615E-6 -2.96296E-6 L 0.225 0.0118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52244 0.0060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3 -0.00069 L 0.03077 -0.00069 C 0.04295 -0.00069 0.05801 0.10139 0.05801 0.18426 L 0.05801 0.36945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6" grpId="0" animBg="1"/>
      <p:bldP spid="6" grpId="1" animBg="1"/>
      <p:bldP spid="6" grpId="2" animBg="1"/>
      <p:bldP spid="16" grpId="0"/>
      <p:bldP spid="17" grpId="0"/>
      <p:bldP spid="18" grpId="0"/>
      <p:bldP spid="18" grpId="1"/>
      <p:bldP spid="14" grpId="0" animBg="1"/>
      <p:bldP spid="19" grpId="0" animBg="1"/>
      <p:bldP spid="20" grpId="0" animBg="1"/>
      <p:bldP spid="21" grpId="0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290154" y="3135630"/>
            <a:ext cx="2450270" cy="332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76200" y="2778817"/>
            <a:ext cx="4038600" cy="1869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系统工作原理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传统工作方式的重放攻击方式：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2" y="3319129"/>
            <a:ext cx="724770" cy="864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8" y="5702156"/>
            <a:ext cx="871353" cy="774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225332"/>
            <a:ext cx="1335532" cy="1052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856" y="3584523"/>
            <a:ext cx="3734943" cy="3339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901" y="3584455"/>
            <a:ext cx="1447800" cy="333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839" y="3225332"/>
            <a:ext cx="1758993" cy="958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589101" y="4775969"/>
            <a:ext cx="1518463" cy="3339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93" y="5491320"/>
            <a:ext cx="871353" cy="7748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928311">
            <a:off x="3300286" y="4891818"/>
            <a:ext cx="2379970" cy="33391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683554">
            <a:off x="5588179" y="4803178"/>
            <a:ext cx="2379970" cy="333913"/>
          </a:xfrm>
          <a:prstGeom prst="rect">
            <a:avLst/>
          </a:prstGeom>
        </p:spPr>
      </p:pic>
      <p:sp>
        <p:nvSpPr>
          <p:cNvPr id="15" name="椭圆形标注 14"/>
          <p:cNvSpPr/>
          <p:nvPr/>
        </p:nvSpPr>
        <p:spPr>
          <a:xfrm>
            <a:off x="7808474" y="2519893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9" name="云形标注 18"/>
          <p:cNvSpPr/>
          <p:nvPr/>
        </p:nvSpPr>
        <p:spPr>
          <a:xfrm>
            <a:off x="535547" y="5415066"/>
            <a:ext cx="1457666" cy="985680"/>
          </a:xfrm>
          <a:prstGeom prst="cloudCallout">
            <a:avLst>
              <a:gd name="adj1" fmla="val -19091"/>
              <a:gd name="adj2" fmla="val -11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43482" y="42737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用户端</a:t>
            </a:r>
            <a:endParaRPr 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60071" y="2443527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2668781" y="2474071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密文（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）</a:t>
            </a:r>
            <a:endParaRPr lang="en-US" sz="1400" dirty="0"/>
          </a:p>
        </p:txBody>
      </p:sp>
      <p:sp>
        <p:nvSpPr>
          <p:cNvPr id="21" name="云形标注 20"/>
          <p:cNvSpPr/>
          <p:nvPr/>
        </p:nvSpPr>
        <p:spPr>
          <a:xfrm>
            <a:off x="5791264" y="2267204"/>
            <a:ext cx="1360971" cy="980843"/>
          </a:xfrm>
          <a:prstGeom prst="cloudCallout">
            <a:avLst>
              <a:gd name="adj1" fmla="val 51243"/>
              <a:gd name="adj2" fmla="val 128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2" name="云形标注 21"/>
          <p:cNvSpPr/>
          <p:nvPr/>
        </p:nvSpPr>
        <p:spPr>
          <a:xfrm>
            <a:off x="535547" y="5409960"/>
            <a:ext cx="1457666" cy="985680"/>
          </a:xfrm>
          <a:prstGeom prst="cloudCallout">
            <a:avLst>
              <a:gd name="adj1" fmla="val -19091"/>
              <a:gd name="adj2" fmla="val -11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t+k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23" name="云形标注 22"/>
          <p:cNvSpPr/>
          <p:nvPr/>
        </p:nvSpPr>
        <p:spPr>
          <a:xfrm>
            <a:off x="5775610" y="2256723"/>
            <a:ext cx="1360971" cy="980843"/>
          </a:xfrm>
          <a:prstGeom prst="cloudCallout">
            <a:avLst>
              <a:gd name="adj1" fmla="val 51243"/>
              <a:gd name="adj2" fmla="val 128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t+k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 rot="1752306">
            <a:off x="7062850" y="4984749"/>
            <a:ext cx="24929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时间不匹配</a:t>
            </a:r>
            <a:endParaRPr lang="en-US" altLang="zh-CN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解锁失败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8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1.11111E-6 L 0.23237 0.0071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23718 0.3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9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8 0.3331 L 0.52244 0.0027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179E-6 0 L 0.00352 0.3571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17847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5" grpId="0" animBg="1"/>
      <p:bldP spid="15" grpId="1" animBg="1"/>
      <p:bldP spid="19" grpId="0" animBg="1"/>
      <p:bldP spid="19" grpId="1" animBg="1"/>
      <p:bldP spid="20" grpId="0"/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  <p:bldP spid="10" grpId="3" animBg="1"/>
      <p:bldP spid="21" grpId="0" animBg="1"/>
      <p:bldP spid="21" grpId="1" animBg="1"/>
      <p:bldP spid="22" grpId="0" animBg="1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598</Words>
  <Application>Microsoft Office PowerPoint</Application>
  <PresentationFormat>A4 纸张(210x297 毫米)</PresentationFormat>
  <Paragraphs>117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Tw Cen MT</vt:lpstr>
      <vt:lpstr>华文仿宋</vt:lpstr>
      <vt:lpstr>宋体</vt:lpstr>
      <vt:lpstr>Arial</vt:lpstr>
      <vt:lpstr>Calibri</vt:lpstr>
      <vt:lpstr>Wingdings</vt:lpstr>
      <vt:lpstr>Wingdings 2</vt:lpstr>
      <vt:lpstr>AcademicPresentation1_TP10352479</vt:lpstr>
      <vt:lpstr>Equation</vt:lpstr>
      <vt:lpstr>文档</vt:lpstr>
      <vt:lpstr>演示文稿标题 演示文稿副标题</vt:lpstr>
      <vt:lpstr>AES加密</vt:lpstr>
      <vt:lpstr>AES解密</vt:lpstr>
      <vt:lpstr>在VS2010环境下运行</vt:lpstr>
      <vt:lpstr>硬件系统说明</vt:lpstr>
      <vt:lpstr>系统工作原理</vt:lpstr>
      <vt:lpstr>系统工作原理</vt:lpstr>
      <vt:lpstr>系统工作原理</vt:lpstr>
      <vt:lpstr>系统工作原理</vt:lpstr>
      <vt:lpstr>词汇</vt:lpstr>
      <vt:lpstr>过程/演讲幻灯片</vt:lpstr>
      <vt:lpstr>图形/图表 1</vt:lpstr>
      <vt:lpstr>图形/图表 2</vt:lpstr>
      <vt:lpstr>总结</vt:lpstr>
      <vt:lpstr>问题/讨论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2017-05-15T08:15:46Z</dcterms:created>
  <dcterms:modified xsi:type="dcterms:W3CDTF">2017-05-17T04:45:45Z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