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1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70" r:id="rId8"/>
    <p:sldId id="268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701919-32AC-489B-9137-B7DE89997262}" type="datetimeFigureOut">
              <a:rPr lang="en-US" smtClean="0"/>
              <a:pPr>
                <a:defRPr/>
              </a:pPr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pPr>
              <a:defRPr/>
            </a:pPr>
            <a:fld id="{5216B0B8-A1F8-42A1-B10C-6D2A37889F9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80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1726E62-5286-490C-9248-543ABA76AA88}" type="datetimeFigureOut">
              <a:rPr lang="en-US" smtClean="0"/>
              <a:pPr>
                <a:defRPr/>
              </a:pPr>
              <a:t>6/11/2017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pPr>
              <a:defRPr/>
            </a:pPr>
            <a:fld id="{A7094D66-032C-4734-A0B0-1197A848AA6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3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EC0915-9E48-49CB-A197-2067F652FA52}" type="datetimeFigureOut">
              <a:rPr lang="en-US" smtClean="0"/>
              <a:pPr>
                <a:defRPr/>
              </a:pPr>
              <a:t>6/11/2017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pPr>
              <a:defRPr/>
            </a:pPr>
            <a:fld id="{DDFF425C-C694-4C3D-97B0-5BFFBA9C5D1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55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B73F7F-3636-4FDE-961F-F4C798AE70F4}" type="datetimeFigureOut">
              <a:rPr lang="en-US" smtClean="0"/>
              <a:pPr>
                <a:defRPr/>
              </a:pPr>
              <a:t>6/11/2017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pPr>
              <a:defRPr/>
            </a:pPr>
            <a:fld id="{837F2278-E36B-4476-ADF4-0F729E1552C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7367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BE575A-86E0-48A9-B2B1-230C4590D696}" type="datetimeFigureOut">
              <a:rPr lang="en-US" smtClean="0"/>
              <a:pPr>
                <a:defRPr/>
              </a:pPr>
              <a:t>6/11/2017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pPr>
              <a:defRPr/>
            </a:pPr>
            <a:fld id="{45D4E019-CBE4-40AE-950E-F78D4BBFF3B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79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AC4003-9819-4BB1-9D1D-A0138472409B}" type="datetimeFigureOut">
              <a:rPr lang="en-US" smtClean="0"/>
              <a:pPr>
                <a:defRPr/>
              </a:pPr>
              <a:t>6/11/2017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93BDB2-BB7F-492F-A54B-7BF578835E3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2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8DEB08-E4DA-45A1-9680-01B7E5DAFCC9}" type="datetimeFigureOut">
              <a:rPr lang="en-US" smtClean="0"/>
              <a:pPr>
                <a:defRPr/>
              </a:pPr>
              <a:t>6/11/2017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445604-5DBA-4443-880E-BE9C9B62CA3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17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EC192D-A084-4575-B111-25D217D04783}" type="datetimeFigureOut">
              <a:rPr lang="en-US" smtClean="0"/>
              <a:pPr>
                <a:defRPr/>
              </a:pPr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3B8475-544A-4C79-94D9-6F993446294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50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pPr>
              <a:defRPr/>
            </a:pPr>
            <a:fld id="{9CD35358-C4AA-40E6-B5BC-3867124DA051}" type="datetimeFigureOut">
              <a:rPr lang="en-US" smtClean="0"/>
              <a:pPr>
                <a:defRPr/>
              </a:pPr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pPr>
              <a:defRPr/>
            </a:pPr>
            <a:fld id="{6D1B50CA-ECC6-4825-B1A8-DE564B0A54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67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E81B3D-7815-4A38-8F12-12DCABF2736A}" type="datetimeFigureOut">
              <a:rPr lang="en-US" smtClean="0"/>
              <a:pPr>
                <a:defRPr/>
              </a:pPr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95619B-2C6E-4AE0-B6DD-D2DCE786C9A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11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8A9E39-9F24-4EF4-A8F3-C17C8147D378}" type="datetimeFigureOut">
              <a:rPr lang="en-US" smtClean="0"/>
              <a:pPr>
                <a:defRPr/>
              </a:pPr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pPr>
              <a:defRPr/>
            </a:pPr>
            <a:fld id="{D3975015-D872-446D-B40B-B2B8B3A913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94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073B69-B6BE-438F-83C9-228FE22501DF}" type="datetimeFigureOut">
              <a:rPr lang="en-US" smtClean="0"/>
              <a:pPr>
                <a:defRPr/>
              </a:pPr>
              <a:t>6/11/2017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50A9C1-7791-49A0-B11B-3DFCB6E8725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6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0ED336-796B-4824-8F04-ED1508720F46}" type="datetimeFigureOut">
              <a:rPr lang="en-US" smtClean="0"/>
              <a:pPr>
                <a:defRPr/>
              </a:pPr>
              <a:t>6/11/2017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F867E4-6E71-4BC9-9606-B71B8F0A0C7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87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1A31310-10B4-42E9-8D41-8DBB20E3F0D5}" type="datetimeFigureOut">
              <a:rPr lang="en-US" smtClean="0"/>
              <a:pPr>
                <a:defRPr/>
              </a:pPr>
              <a:t>6/11/2017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619B2C-7421-4D19-B7C7-E3C6CDF0BC4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33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34CCB1-FDAC-46C3-AD2C-D8B71DAD439F}" type="datetimeFigureOut">
              <a:rPr lang="en-US" smtClean="0"/>
              <a:pPr>
                <a:defRPr/>
              </a:pPr>
              <a:t>6/11/2017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1384F4-B6D0-4CFE-BCEB-375329B4A69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20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A2B81F-78D5-44FE-A6C4-EDF55B1CD00D}" type="datetimeFigureOut">
              <a:rPr lang="en-US" smtClean="0"/>
              <a:pPr>
                <a:defRPr/>
              </a:pPr>
              <a:t>6/11/2017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98AE79-ACD2-4C0C-9B2F-D31A85037C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33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B53D1D-865C-408A-AFDE-1208C6B0B6AA}" type="datetimeFigureOut">
              <a:rPr lang="en-US" smtClean="0"/>
              <a:pPr>
                <a:defRPr/>
              </a:pPr>
              <a:t>6/11/2017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519307-9A9F-4D9B-9CBB-30F0529F837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41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BE30429-42BD-49D6-B43B-5A5E2DCC0849}" type="datetimeFigureOut">
              <a:rPr lang="en-US" smtClean="0"/>
              <a:pPr>
                <a:defRPr/>
              </a:pPr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01DEAFF-A129-4A9B-A62D-321A70EE432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8073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  <p:sldLayoutId id="2147483738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1.jpe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1.jpe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1.jpe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1.jpe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FDF75"/>
            </a:gs>
            <a:gs pos="50000">
              <a:srgbClr val="8BC25D"/>
            </a:gs>
            <a:gs pos="100000">
              <a:srgbClr val="437527"/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altLang="en-US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808" y="2972115"/>
            <a:ext cx="2287712" cy="8962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30" y="2885559"/>
            <a:ext cx="1069369" cy="10693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竖排标题 3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6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6780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椭圆 6"/>
          <p:cNvSpPr/>
          <p:nvPr/>
        </p:nvSpPr>
        <p:spPr>
          <a:xfrm>
            <a:off x="5105400" y="1833563"/>
            <a:ext cx="1371600" cy="1066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椭圆 7"/>
          <p:cNvSpPr/>
          <p:nvPr/>
        </p:nvSpPr>
        <p:spPr>
          <a:xfrm>
            <a:off x="4438650" y="3694113"/>
            <a:ext cx="1333500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椭圆 8"/>
          <p:cNvSpPr/>
          <p:nvPr/>
        </p:nvSpPr>
        <p:spPr>
          <a:xfrm>
            <a:off x="381000" y="3279775"/>
            <a:ext cx="1447800" cy="774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椭圆 9"/>
          <p:cNvSpPr/>
          <p:nvPr/>
        </p:nvSpPr>
        <p:spPr>
          <a:xfrm>
            <a:off x="598488" y="1878013"/>
            <a:ext cx="1905000" cy="1295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椭圆 10"/>
          <p:cNvSpPr/>
          <p:nvPr/>
        </p:nvSpPr>
        <p:spPr>
          <a:xfrm>
            <a:off x="3143250" y="2595563"/>
            <a:ext cx="762000" cy="1066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6477000" y="1071563"/>
            <a:ext cx="990600" cy="11430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8" idx="5"/>
          </p:cNvCxnSpPr>
          <p:nvPr/>
        </p:nvCxnSpPr>
        <p:spPr>
          <a:xfrm>
            <a:off x="5576888" y="4408488"/>
            <a:ext cx="1223962" cy="9128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1" idx="4"/>
          </p:cNvCxnSpPr>
          <p:nvPr/>
        </p:nvCxnSpPr>
        <p:spPr>
          <a:xfrm flipH="1">
            <a:off x="2743200" y="3662363"/>
            <a:ext cx="781050" cy="22860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0" idx="0"/>
          </p:cNvCxnSpPr>
          <p:nvPr/>
        </p:nvCxnSpPr>
        <p:spPr>
          <a:xfrm flipV="1">
            <a:off x="1550988" y="766763"/>
            <a:ext cx="49212" cy="11112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9" idx="4"/>
          </p:cNvCxnSpPr>
          <p:nvPr/>
        </p:nvCxnSpPr>
        <p:spPr>
          <a:xfrm flipH="1">
            <a:off x="914400" y="4054475"/>
            <a:ext cx="190500" cy="9032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1109663" y="368300"/>
            <a:ext cx="128428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按键模块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396875" y="4968875"/>
            <a:ext cx="10175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GPS</a:t>
            </a:r>
            <a:r>
              <a:rPr lang="zh-CN" altLang="en-US">
                <a:solidFill>
                  <a:srgbClr val="FF0000"/>
                </a:solidFill>
              </a:rPr>
              <a:t>模块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>
            <a:spLocks noChangeArrowheads="1"/>
          </p:cNvSpPr>
          <p:nvPr/>
        </p:nvSpPr>
        <p:spPr bwMode="auto">
          <a:xfrm>
            <a:off x="2124075" y="5934075"/>
            <a:ext cx="12382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无线模块</a:t>
            </a:r>
            <a:endParaRPr lang="en-US" altLang="zh-CN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nRF2401</a:t>
            </a:r>
          </a:p>
        </p:txBody>
      </p:sp>
      <p:sp>
        <p:nvSpPr>
          <p:cNvPr id="20" name="文本框 19"/>
          <p:cNvSpPr txBox="1">
            <a:spLocks noChangeArrowheads="1"/>
          </p:cNvSpPr>
          <p:nvPr/>
        </p:nvSpPr>
        <p:spPr bwMode="auto">
          <a:xfrm>
            <a:off x="7467600" y="749300"/>
            <a:ext cx="13906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时钟模块</a:t>
            </a:r>
            <a:endParaRPr lang="en-US" altLang="zh-CN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PCF8563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6800850" y="5186363"/>
            <a:ext cx="12763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串口模块</a:t>
            </a:r>
            <a:endParaRPr lang="en-US" altLang="zh-CN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MAX232</a:t>
            </a:r>
            <a:endParaRPr lang="en-US" altLang="en-US">
              <a:solidFill>
                <a:srgbClr val="FF0000"/>
              </a:solidFill>
            </a:endParaRPr>
          </a:p>
        </p:txBody>
      </p:sp>
      <p:pic>
        <p:nvPicPr>
          <p:cNvPr id="26643" name="图片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8075" y="5426075"/>
            <a:ext cx="1336675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7" grpId="0"/>
      <p:bldP spid="18" grpId="0"/>
      <p:bldP spid="19" grpId="0"/>
      <p:bldP spid="20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27651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63038" cy="684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FDF75"/>
            </a:gs>
            <a:gs pos="49000">
              <a:srgbClr val="8BC25D"/>
            </a:gs>
            <a:gs pos="100000">
              <a:srgbClr val="437527"/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300" y="3811588"/>
            <a:ext cx="1262063" cy="112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88" y="3201988"/>
            <a:ext cx="1576387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文本框 6"/>
          <p:cNvSpPr txBox="1">
            <a:spLocks noChangeArrowheads="1"/>
          </p:cNvSpPr>
          <p:nvPr/>
        </p:nvSpPr>
        <p:spPr bwMode="auto">
          <a:xfrm>
            <a:off x="10795000" y="904875"/>
            <a:ext cx="1397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zh-CN" altLang="en-US" sz="4000">
                <a:solidFill>
                  <a:srgbClr val="FF0000"/>
                </a:solidFill>
              </a:rPr>
              <a:t>开机</a:t>
            </a:r>
            <a:endParaRPr lang="en-US" altLang="en-US" sz="400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0" y="139700"/>
            <a:ext cx="16637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云形标注 8"/>
          <p:cNvSpPr/>
          <p:nvPr/>
        </p:nvSpPr>
        <p:spPr>
          <a:xfrm>
            <a:off x="3897381" y="904875"/>
            <a:ext cx="1219200" cy="977900"/>
          </a:xfrm>
          <a:prstGeom prst="cloudCallout">
            <a:avLst>
              <a:gd name="adj1" fmla="val 77227"/>
              <a:gd name="adj2" fmla="val -46158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000000"/>
                </a:solidFill>
              </a:rPr>
              <a:t>时间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669925" y="4508500"/>
            <a:ext cx="20589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zh-CN" altLang="en-US" sz="3200">
                <a:solidFill>
                  <a:schemeClr val="bg1"/>
                </a:solidFill>
              </a:rPr>
              <a:t>初始化</a:t>
            </a:r>
            <a:r>
              <a:rPr lang="en-US" altLang="zh-CN" sz="3200">
                <a:solidFill>
                  <a:schemeClr val="bg1"/>
                </a:solidFill>
              </a:rPr>
              <a:t>……</a:t>
            </a:r>
            <a:endParaRPr lang="en-US" altLang="en-US" sz="320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8904288" y="4933950"/>
            <a:ext cx="20589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zh-CN" altLang="en-US" sz="3200">
                <a:solidFill>
                  <a:schemeClr val="bg1"/>
                </a:solidFill>
              </a:rPr>
              <a:t>初始化</a:t>
            </a:r>
            <a:r>
              <a:rPr lang="en-US" altLang="zh-CN" sz="3200">
                <a:solidFill>
                  <a:schemeClr val="bg1"/>
                </a:solidFill>
              </a:rPr>
              <a:t>……</a:t>
            </a:r>
            <a:endParaRPr lang="en-US" altLang="en-US" sz="320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69925" y="4508500"/>
            <a:ext cx="23098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zh-CN" altLang="en-US" sz="3200">
                <a:solidFill>
                  <a:schemeClr val="bg1"/>
                </a:solidFill>
              </a:rPr>
              <a:t>初始化完成</a:t>
            </a:r>
            <a:endParaRPr lang="en-US" altLang="en-US" sz="320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8904288" y="4938713"/>
            <a:ext cx="23098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zh-CN" altLang="en-US" sz="3200">
                <a:solidFill>
                  <a:schemeClr val="bg1"/>
                </a:solidFill>
              </a:rPr>
              <a:t>初始化完成</a:t>
            </a:r>
            <a:endParaRPr lang="en-US" altLang="en-US" sz="3200">
              <a:solidFill>
                <a:schemeClr val="bg1"/>
              </a:solidFill>
            </a:endParaRPr>
          </a:p>
        </p:txBody>
      </p:sp>
      <p:sp>
        <p:nvSpPr>
          <p:cNvPr id="14" name="云形标注 13"/>
          <p:cNvSpPr/>
          <p:nvPr/>
        </p:nvSpPr>
        <p:spPr>
          <a:xfrm>
            <a:off x="3897381" y="904875"/>
            <a:ext cx="1219200" cy="977900"/>
          </a:xfrm>
          <a:prstGeom prst="cloudCallout">
            <a:avLst>
              <a:gd name="adj1" fmla="val 77227"/>
              <a:gd name="adj2" fmla="val -4472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000000"/>
                </a:solidFill>
              </a:rPr>
              <a:t>时间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1069649" y="5543612"/>
            <a:ext cx="1420331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chemeClr val="bg1"/>
                </a:solidFill>
              </a:rPr>
              <a:t>用户端</a:t>
            </a:r>
            <a:endParaRPr lang="en-US" altLang="en-US" sz="3200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9184909" y="5578387"/>
            <a:ext cx="13668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chemeClr val="bg1"/>
                </a:solidFill>
              </a:rPr>
              <a:t>终端</a:t>
            </a:r>
            <a:endParaRPr lang="en-US" altLang="en-US" sz="3200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84381" y="3516025"/>
            <a:ext cx="1922600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GPS</a:t>
            </a:r>
            <a:r>
              <a:rPr lang="zh-CN" altLang="en-US" sz="3200" dirty="0" smtClean="0">
                <a:solidFill>
                  <a:schemeClr val="bg1"/>
                </a:solidFill>
              </a:rPr>
              <a:t>模块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890373" y="3923724"/>
            <a:ext cx="1922600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GPS</a:t>
            </a:r>
            <a:r>
              <a:rPr lang="zh-CN" altLang="en-US" sz="3200" dirty="0" smtClean="0">
                <a:solidFill>
                  <a:schemeClr val="bg1"/>
                </a:solidFill>
              </a:rPr>
              <a:t>模块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左右箭头 2"/>
          <p:cNvSpPr/>
          <p:nvPr/>
        </p:nvSpPr>
        <p:spPr>
          <a:xfrm>
            <a:off x="2160104" y="3657600"/>
            <a:ext cx="424277" cy="291548"/>
          </a:xfrm>
          <a:prstGeom prst="left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左右箭头 3"/>
          <p:cNvSpPr/>
          <p:nvPr/>
        </p:nvSpPr>
        <p:spPr>
          <a:xfrm>
            <a:off x="8830435" y="4072586"/>
            <a:ext cx="419100" cy="287049"/>
          </a:xfrm>
          <a:prstGeom prst="left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左右箭头 6"/>
          <p:cNvSpPr/>
          <p:nvPr/>
        </p:nvSpPr>
        <p:spPr>
          <a:xfrm rot="16200000">
            <a:off x="1224826" y="2704893"/>
            <a:ext cx="730111" cy="425450"/>
          </a:xfrm>
          <a:prstGeom prst="left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左右箭头 18"/>
          <p:cNvSpPr/>
          <p:nvPr/>
        </p:nvSpPr>
        <p:spPr>
          <a:xfrm rot="16200000">
            <a:off x="9397276" y="3279845"/>
            <a:ext cx="730111" cy="425450"/>
          </a:xfrm>
          <a:prstGeom prst="left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文本框 17"/>
          <p:cNvSpPr txBox="1"/>
          <p:nvPr/>
        </p:nvSpPr>
        <p:spPr>
          <a:xfrm>
            <a:off x="704573" y="1980499"/>
            <a:ext cx="1866555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时钟模块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866189" y="2551274"/>
            <a:ext cx="1866555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时钟模块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82880" y="1882774"/>
            <a:ext cx="4515730" cy="36353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矩形 21"/>
          <p:cNvSpPr/>
          <p:nvPr/>
        </p:nvSpPr>
        <p:spPr>
          <a:xfrm>
            <a:off x="6682154" y="2124222"/>
            <a:ext cx="5120640" cy="339392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7.40741E-7 L -0.11159 0.46968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86" y="23472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7.40741E-7 L 0.1836 0.5162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80" y="25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158 0.46968 L -0.33151 0.15278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81" y="-15949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36 0.5162 L 0.34102 0.33009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65" y="-9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 animBg="1"/>
      <p:bldP spid="9" grpId="2" animBg="1"/>
      <p:bldP spid="9" grpId="3" animBg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4" grpId="1" animBg="1"/>
      <p:bldP spid="14" grpId="2" animBg="1"/>
      <p:bldP spid="14" grpId="3" animBg="1"/>
      <p:bldP spid="15" grpId="0"/>
      <p:bldP spid="16" grpId="0"/>
      <p:bldP spid="2" grpId="0" animBg="1"/>
      <p:bldP spid="17" grpId="0" animBg="1"/>
      <p:bldP spid="3" grpId="0" animBg="1"/>
      <p:bldP spid="4" grpId="0" animBg="1"/>
      <p:bldP spid="20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FDF75"/>
            </a:gs>
            <a:gs pos="50000">
              <a:srgbClr val="8BC25D"/>
            </a:gs>
            <a:gs pos="100000">
              <a:srgbClr val="437527"/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6245" y="4707541"/>
            <a:ext cx="1395373" cy="135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67" y="4783349"/>
            <a:ext cx="184442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943684" y="4943146"/>
            <a:ext cx="15087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chemeClr val="bg1"/>
                </a:solidFill>
              </a:rPr>
              <a:t>用户端</a:t>
            </a:r>
            <a:endParaRPr lang="en-US" altLang="en-US" sz="28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9060367" y="4882166"/>
            <a:ext cx="1383569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chemeClr val="bg1"/>
                </a:solidFill>
              </a:rPr>
              <a:t>终端</a:t>
            </a:r>
            <a:endParaRPr lang="en-US" altLang="en-US" sz="3200" dirty="0">
              <a:solidFill>
                <a:schemeClr val="bg1"/>
              </a:solidFill>
            </a:endParaRPr>
          </a:p>
        </p:txBody>
      </p:sp>
      <p:sp>
        <p:nvSpPr>
          <p:cNvPr id="6" name="云形标注 5"/>
          <p:cNvSpPr/>
          <p:nvPr/>
        </p:nvSpPr>
        <p:spPr>
          <a:xfrm>
            <a:off x="2452392" y="923482"/>
            <a:ext cx="1886674" cy="1099917"/>
          </a:xfrm>
          <a:prstGeom prst="cloudCallout">
            <a:avLst>
              <a:gd name="adj1" fmla="val -44759"/>
              <a:gd name="adj2" fmla="val 6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请求进行通信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云形标注 6"/>
          <p:cNvSpPr/>
          <p:nvPr/>
        </p:nvSpPr>
        <p:spPr>
          <a:xfrm>
            <a:off x="8662255" y="682747"/>
            <a:ext cx="1666755" cy="973188"/>
          </a:xfrm>
          <a:prstGeom prst="cloudCallout">
            <a:avLst>
              <a:gd name="adj1" fmla="val -35416"/>
              <a:gd name="adj2" fmla="val 684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同意进行通信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云形标注 7"/>
          <p:cNvSpPr/>
          <p:nvPr/>
        </p:nvSpPr>
        <p:spPr>
          <a:xfrm>
            <a:off x="2917707" y="855265"/>
            <a:ext cx="1696279" cy="1338469"/>
          </a:xfrm>
          <a:prstGeom prst="cloudCallout">
            <a:avLst>
              <a:gd name="adj1" fmla="val -69403"/>
              <a:gd name="adj2" fmla="val 450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ysClr val="windowText" lastClr="000000"/>
                </a:solidFill>
              </a:rPr>
              <a:t>好的，开始通信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880035" y="905757"/>
            <a:ext cx="1616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</a:rPr>
              <a:t>握手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0" name="左右箭头 9"/>
          <p:cNvSpPr/>
          <p:nvPr/>
        </p:nvSpPr>
        <p:spPr>
          <a:xfrm rot="16200000">
            <a:off x="1039887" y="4050913"/>
            <a:ext cx="980585" cy="47581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左右箭头 10"/>
          <p:cNvSpPr/>
          <p:nvPr/>
        </p:nvSpPr>
        <p:spPr>
          <a:xfrm rot="16200000">
            <a:off x="9094177" y="4040061"/>
            <a:ext cx="980585" cy="46425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/>
          <p:cNvSpPr txBox="1"/>
          <p:nvPr/>
        </p:nvSpPr>
        <p:spPr>
          <a:xfrm>
            <a:off x="607967" y="3336865"/>
            <a:ext cx="1844425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AES</a:t>
            </a:r>
            <a:r>
              <a:rPr lang="zh-CN" altLang="en-US" sz="2400" dirty="0" smtClean="0">
                <a:solidFill>
                  <a:schemeClr val="bg1"/>
                </a:solidFill>
              </a:rPr>
              <a:t>加解密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662255" y="3336864"/>
            <a:ext cx="1844425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AES</a:t>
            </a:r>
            <a:r>
              <a:rPr lang="zh-CN" altLang="en-US" sz="2400" dirty="0" smtClean="0">
                <a:solidFill>
                  <a:schemeClr val="bg1"/>
                </a:solidFill>
              </a:rPr>
              <a:t>加解密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7" name="左右箭头 16"/>
          <p:cNvSpPr/>
          <p:nvPr/>
        </p:nvSpPr>
        <p:spPr>
          <a:xfrm rot="16200000">
            <a:off x="1039887" y="2625745"/>
            <a:ext cx="980585" cy="47581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文本框 17"/>
          <p:cNvSpPr txBox="1"/>
          <p:nvPr/>
        </p:nvSpPr>
        <p:spPr>
          <a:xfrm>
            <a:off x="607967" y="1909579"/>
            <a:ext cx="1844425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</a:rPr>
              <a:t>无线模块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662255" y="1911696"/>
            <a:ext cx="1844425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</a:rPr>
              <a:t>无线模块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1" name="左右箭头 20"/>
          <p:cNvSpPr/>
          <p:nvPr/>
        </p:nvSpPr>
        <p:spPr>
          <a:xfrm rot="16200000">
            <a:off x="9088394" y="2625745"/>
            <a:ext cx="980585" cy="47581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4.81481E-6 L 0.50377 -0.04444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82" y="-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3.7037E-7 L -0.56641 0.00185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320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22222E-6 L 0.52188 -0.03102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94" y="-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10" grpId="0" animBg="1"/>
      <p:bldP spid="11" grpId="0" animBg="1"/>
      <p:bldP spid="12" grpId="0" animBg="1"/>
      <p:bldP spid="14" grpId="0" animBg="1"/>
      <p:bldP spid="17" grpId="0" animBg="1"/>
      <p:bldP spid="18" grpId="0" animBg="1"/>
      <p:bldP spid="20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550769" y="942536"/>
            <a:ext cx="1641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短信验证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47" y="4220601"/>
            <a:ext cx="184442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889164" y="4380398"/>
            <a:ext cx="15087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chemeClr val="bg1"/>
                </a:solidFill>
              </a:rPr>
              <a:t>用户端</a:t>
            </a:r>
            <a:endParaRPr lang="en-US" altLang="en-US" sz="2800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6245" y="4707541"/>
            <a:ext cx="1395373" cy="135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9060367" y="4882166"/>
            <a:ext cx="1383569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chemeClr val="bg1"/>
                </a:solidFill>
              </a:rPr>
              <a:t>终端</a:t>
            </a:r>
            <a:endParaRPr lang="en-US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左右箭头 6"/>
          <p:cNvSpPr/>
          <p:nvPr/>
        </p:nvSpPr>
        <p:spPr>
          <a:xfrm rot="14210762">
            <a:off x="487884" y="3584142"/>
            <a:ext cx="1076068" cy="47581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左右箭头 7"/>
          <p:cNvSpPr/>
          <p:nvPr/>
        </p:nvSpPr>
        <p:spPr>
          <a:xfrm rot="18585138">
            <a:off x="9601825" y="4074307"/>
            <a:ext cx="1081822" cy="47581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本框 8"/>
          <p:cNvSpPr txBox="1"/>
          <p:nvPr/>
        </p:nvSpPr>
        <p:spPr>
          <a:xfrm>
            <a:off x="9804124" y="3355162"/>
            <a:ext cx="1734834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</a:rPr>
              <a:t>GSM</a:t>
            </a:r>
            <a:r>
              <a:rPr lang="zh-CN" altLang="en-US" sz="2800" dirty="0" smtClean="0">
                <a:solidFill>
                  <a:schemeClr val="bg1"/>
                </a:solidFill>
              </a:rPr>
              <a:t>模块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0" y="2836661"/>
            <a:ext cx="1621145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</a:rPr>
              <a:t>按键模块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3242" y="4402606"/>
            <a:ext cx="724770" cy="864563"/>
          </a:xfrm>
          <a:prstGeom prst="rect">
            <a:avLst/>
          </a:prstGeom>
        </p:spPr>
      </p:pic>
      <p:sp>
        <p:nvSpPr>
          <p:cNvPr id="12" name="左右箭头 11"/>
          <p:cNvSpPr/>
          <p:nvPr/>
        </p:nvSpPr>
        <p:spPr>
          <a:xfrm rot="10800000">
            <a:off x="2243294" y="4574770"/>
            <a:ext cx="1609947" cy="47581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左右箭头 12"/>
          <p:cNvSpPr/>
          <p:nvPr/>
        </p:nvSpPr>
        <p:spPr>
          <a:xfrm rot="18366290">
            <a:off x="1502548" y="3577061"/>
            <a:ext cx="1169983" cy="47581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文本框 13"/>
          <p:cNvSpPr txBox="1"/>
          <p:nvPr/>
        </p:nvSpPr>
        <p:spPr>
          <a:xfrm>
            <a:off x="1807734" y="1881526"/>
            <a:ext cx="170229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</a:rPr>
              <a:t>无线模块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6" name="左右箭头 15"/>
          <p:cNvSpPr/>
          <p:nvPr/>
        </p:nvSpPr>
        <p:spPr>
          <a:xfrm rot="3134619">
            <a:off x="8691941" y="4069952"/>
            <a:ext cx="1081822" cy="47581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本框 16"/>
          <p:cNvSpPr txBox="1"/>
          <p:nvPr/>
        </p:nvSpPr>
        <p:spPr>
          <a:xfrm>
            <a:off x="7811275" y="2457262"/>
            <a:ext cx="1802656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</a:rPr>
              <a:t>无线模块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5" name="云形标注 14"/>
          <p:cNvSpPr/>
          <p:nvPr/>
        </p:nvSpPr>
        <p:spPr>
          <a:xfrm>
            <a:off x="9890955" y="2294915"/>
            <a:ext cx="1561171" cy="761020"/>
          </a:xfrm>
          <a:prstGeom prst="cloudCallout">
            <a:avLst>
              <a:gd name="adj1" fmla="val -1382"/>
              <a:gd name="adj2" fmla="val 848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</a:rPr>
              <a:t>验证码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云形标注 17"/>
          <p:cNvSpPr/>
          <p:nvPr/>
        </p:nvSpPr>
        <p:spPr>
          <a:xfrm>
            <a:off x="1948855" y="811217"/>
            <a:ext cx="1561171" cy="761020"/>
          </a:xfrm>
          <a:prstGeom prst="cloudCallout">
            <a:avLst>
              <a:gd name="adj1" fmla="val -1382"/>
              <a:gd name="adj2" fmla="val 848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</a:rPr>
              <a:t>验证码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802633" y="2849095"/>
            <a:ext cx="1707393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AES</a:t>
            </a:r>
            <a:r>
              <a:rPr lang="zh-CN" altLang="en-US" sz="2400" dirty="0" smtClean="0">
                <a:solidFill>
                  <a:schemeClr val="bg1"/>
                </a:solidFill>
              </a:rPr>
              <a:t>加解密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811275" y="3385939"/>
            <a:ext cx="1844425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AES</a:t>
            </a:r>
            <a:r>
              <a:rPr lang="zh-CN" altLang="en-US" sz="2400" dirty="0" smtClean="0">
                <a:solidFill>
                  <a:schemeClr val="bg1"/>
                </a:solidFill>
              </a:rPr>
              <a:t>加解密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1" name="上下箭头 20"/>
          <p:cNvSpPr/>
          <p:nvPr/>
        </p:nvSpPr>
        <p:spPr>
          <a:xfrm>
            <a:off x="2460193" y="2404746"/>
            <a:ext cx="338763" cy="43150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上下箭头 21"/>
          <p:cNvSpPr/>
          <p:nvPr/>
        </p:nvSpPr>
        <p:spPr>
          <a:xfrm>
            <a:off x="8522345" y="2980482"/>
            <a:ext cx="312488" cy="3996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59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3.7037E-6 L -0.53372 0.1541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693" y="7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1.11111E-6 L 0.49088 0.08056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544" y="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5" grpId="0" animBg="1"/>
      <p:bldP spid="15" grpId="1" animBg="1"/>
      <p:bldP spid="15" grpId="2" animBg="1"/>
      <p:bldP spid="18" grpId="0" animBg="1"/>
      <p:bldP spid="18" grpId="1" animBg="1"/>
      <p:bldP spid="19" grpId="0" animBg="1"/>
      <p:bldP spid="20" grpId="0" animBg="1"/>
      <p:bldP spid="21" grpId="0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AFDF75"/>
            </a:gs>
            <a:gs pos="50000">
              <a:srgbClr val="8BC25D"/>
            </a:gs>
            <a:gs pos="100000">
              <a:srgbClr val="437527"/>
            </a:gs>
          </a:gsLst>
          <a:lin ang="25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形标注 3"/>
          <p:cNvSpPr/>
          <p:nvPr/>
        </p:nvSpPr>
        <p:spPr>
          <a:xfrm>
            <a:off x="3303588" y="2486025"/>
            <a:ext cx="1535112" cy="70485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密文（</a:t>
            </a:r>
            <a:r>
              <a:rPr lang="en-US" altLang="zh-CN" dirty="0"/>
              <a:t>k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20483" name="Rectangle 1"/>
          <p:cNvSpPr txBox="1">
            <a:spLocks/>
          </p:cNvSpPr>
          <p:nvPr/>
        </p:nvSpPr>
        <p:spPr bwMode="auto">
          <a:xfrm>
            <a:off x="1030288" y="627063"/>
            <a:ext cx="88328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defTabSz="914400" eaLnBrk="1" hangingPunct="1">
              <a:lnSpc>
                <a:spcPct val="90000"/>
              </a:lnSpc>
            </a:pPr>
            <a:r>
              <a:rPr lang="zh-CN" altLang="en-US" sz="4400">
                <a:solidFill>
                  <a:srgbClr val="FF0000"/>
                </a:solidFill>
                <a:latin typeface="Tw Cen MT"/>
              </a:rPr>
              <a:t>系统工作原理</a:t>
            </a:r>
          </a:p>
        </p:txBody>
      </p:sp>
      <p:sp>
        <p:nvSpPr>
          <p:cNvPr id="7" name="Rectangle 2"/>
          <p:cNvSpPr txBox="1">
            <a:spLocks/>
          </p:cNvSpPr>
          <p:nvPr/>
        </p:nvSpPr>
        <p:spPr>
          <a:xfrm>
            <a:off x="1295400" y="1611313"/>
            <a:ext cx="8832850" cy="44958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0" lvl="1" indent="-274320" fontAlgn="auto">
              <a:spcBef>
                <a:spcPts val="550"/>
              </a:spcBef>
              <a:spcAft>
                <a:spcPts val="0"/>
              </a:spcAft>
              <a:buClr>
                <a:srgbClr val="3891A7"/>
              </a:buClr>
              <a:buSzPct val="70000"/>
              <a:buFont typeface="Wingdings"/>
              <a:buChar char="Ø"/>
              <a:defRPr/>
            </a:pPr>
            <a:r>
              <a:rPr lang="zh-CN" altLang="en-US" dirty="0" smtClean="0"/>
              <a:t>传统工作方式：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388" y="3330575"/>
            <a:ext cx="723900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100" y="5713413"/>
            <a:ext cx="871538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椭圆形标注 9"/>
          <p:cNvSpPr/>
          <p:nvPr/>
        </p:nvSpPr>
        <p:spPr>
          <a:xfrm>
            <a:off x="1068388" y="2405063"/>
            <a:ext cx="1533525" cy="70643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明文（</a:t>
            </a:r>
            <a:r>
              <a:rPr lang="en-US" altLang="zh-CN" dirty="0"/>
              <a:t>k</a:t>
            </a:r>
            <a:r>
              <a:rPr lang="zh-CN" altLang="en-US" dirty="0"/>
              <a:t>）</a:t>
            </a:r>
            <a:endParaRPr 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600" y="3236913"/>
            <a:ext cx="1335088" cy="105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413" y="3595688"/>
            <a:ext cx="373538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475" y="3595688"/>
            <a:ext cx="14478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4188" y="3236913"/>
            <a:ext cx="1758950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224838" y="4787900"/>
            <a:ext cx="15176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906463" y="4284663"/>
            <a:ext cx="8778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zh-CN" altLang="en-US"/>
              <a:t>用户端</a:t>
            </a:r>
            <a:endParaRPr lang="en-US" altLang="en-US"/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8443913" y="6488113"/>
            <a:ext cx="1108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zh-CN" altLang="en-US"/>
              <a:t>服务器端</a:t>
            </a:r>
            <a:endParaRPr lang="en-US" altLang="en-US"/>
          </a:p>
        </p:txBody>
      </p:sp>
      <p:sp>
        <p:nvSpPr>
          <p:cNvPr id="18" name="矩形 17"/>
          <p:cNvSpPr/>
          <p:nvPr/>
        </p:nvSpPr>
        <p:spPr>
          <a:xfrm rot="1639328">
            <a:off x="8007350" y="5067300"/>
            <a:ext cx="2262188" cy="923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解锁！</a:t>
            </a:r>
          </a:p>
        </p:txBody>
      </p:sp>
      <p:sp>
        <p:nvSpPr>
          <p:cNvPr id="5" name="椭圆形标注 4"/>
          <p:cNvSpPr/>
          <p:nvPr/>
        </p:nvSpPr>
        <p:spPr>
          <a:xfrm>
            <a:off x="8443913" y="2532063"/>
            <a:ext cx="1535112" cy="70485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明文（</a:t>
            </a:r>
            <a:r>
              <a:rPr lang="en-US" altLang="zh-CN" dirty="0"/>
              <a:t>k</a:t>
            </a:r>
            <a:r>
              <a:rPr lang="zh-CN" altLang="en-US" dirty="0"/>
              <a:t>）</a:t>
            </a:r>
            <a:endParaRPr lang="en-US" dirty="0"/>
          </a:p>
        </p:txBody>
      </p:sp>
      <p:pic>
        <p:nvPicPr>
          <p:cNvPr id="20497" name="图片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1338" y="627063"/>
            <a:ext cx="1336675" cy="134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4615E-6 -2.96296E-6 L 0.225 0.01181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50" y="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7179E-6 2.96296E-6 L 0.52244 0.00602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22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53 -0.00069 L 0.03077 -0.00069 C 0.04295 -0.00069 0.05801 0.10139 0.05801 0.18426 L 0.05801 0.36945 " pathEditMode="relative" rAng="0" ptsTypes="AAAA">
                                      <p:cBhvr>
                                        <p:cTn id="6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4" y="18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6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10" grpId="0" animBg="1"/>
      <p:bldP spid="10" grpId="1" animBg="1"/>
      <p:bldP spid="10" grpId="2" animBg="1"/>
      <p:bldP spid="16" grpId="0"/>
      <p:bldP spid="17" grpId="0"/>
      <p:bldP spid="18" grpId="0"/>
      <p:bldP spid="18" grpId="1"/>
      <p:bldP spid="5" grpId="0" animBg="1"/>
      <p:bldP spid="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/>
          </p:cNvSpPr>
          <p:nvPr>
            <p:ph type="title"/>
          </p:nvPr>
        </p:nvSpPr>
        <p:spPr>
          <a:xfrm>
            <a:off x="955675" y="609600"/>
            <a:ext cx="8832850" cy="990600"/>
          </a:xfrm>
        </p:spPr>
        <p:txBody>
          <a:bodyPr/>
          <a:lstStyle/>
          <a:p>
            <a:r>
              <a:rPr lang="zh-CN" altLang="en-US" sz="4400" smtClean="0">
                <a:solidFill>
                  <a:srgbClr val="FF0000"/>
                </a:solidFill>
                <a:latin typeface="Tw Cen MT"/>
              </a:rPr>
              <a:t>系统工作原理</a:t>
            </a:r>
          </a:p>
        </p:txBody>
      </p:sp>
      <p:sp>
        <p:nvSpPr>
          <p:cNvPr id="5" name="Rectangle 2"/>
          <p:cNvSpPr>
            <a:spLocks noGrp="1"/>
          </p:cNvSpPr>
          <p:nvPr>
            <p:ph idx="1"/>
          </p:nvPr>
        </p:nvSpPr>
        <p:spPr>
          <a:xfrm>
            <a:off x="827088" y="1600200"/>
            <a:ext cx="8832850" cy="4495800"/>
          </a:xfrm>
        </p:spPr>
        <p:txBody>
          <a:bodyPr/>
          <a:lstStyle/>
          <a:p>
            <a:pPr marL="640080" lvl="1" indent="-274320" fontAlgn="auto">
              <a:spcBef>
                <a:spcPts val="550"/>
              </a:spcBef>
              <a:spcAft>
                <a:spcPts val="0"/>
              </a:spcAft>
              <a:buClr>
                <a:srgbClr val="3891A7"/>
              </a:buClr>
              <a:buSzPct val="70000"/>
              <a:buFont typeface="Wingdings"/>
              <a:buChar char="Ø"/>
              <a:defRPr/>
            </a:pPr>
            <a:r>
              <a:rPr lang="zh-CN" altLang="en-US" dirty="0" smtClean="0"/>
              <a:t>传统工作方式的重放攻击方式：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8" y="3651250"/>
            <a:ext cx="723900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900" y="6034088"/>
            <a:ext cx="871538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557588"/>
            <a:ext cx="1335088" cy="105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213" y="3916363"/>
            <a:ext cx="373538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3916363"/>
            <a:ext cx="14478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3557588"/>
            <a:ext cx="1758950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94638" y="5108575"/>
            <a:ext cx="15176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925" y="5822950"/>
            <a:ext cx="871538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28311">
            <a:off x="3604419" y="5223669"/>
            <a:ext cx="23812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916446">
            <a:off x="5893595" y="5136356"/>
            <a:ext cx="237966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椭圆形标注 15"/>
          <p:cNvSpPr/>
          <p:nvPr/>
        </p:nvSpPr>
        <p:spPr>
          <a:xfrm>
            <a:off x="8113713" y="2852738"/>
            <a:ext cx="1535112" cy="70485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明文（</a:t>
            </a:r>
            <a:r>
              <a:rPr lang="en-US" altLang="zh-CN" dirty="0"/>
              <a:t>k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17" name="椭圆形标注 16"/>
          <p:cNvSpPr/>
          <p:nvPr/>
        </p:nvSpPr>
        <p:spPr>
          <a:xfrm>
            <a:off x="665163" y="2776538"/>
            <a:ext cx="1535112" cy="70485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明文（</a:t>
            </a:r>
            <a:r>
              <a:rPr lang="en-US" altLang="zh-CN" dirty="0"/>
              <a:t>k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18" name="椭圆形标注 17"/>
          <p:cNvSpPr/>
          <p:nvPr/>
        </p:nvSpPr>
        <p:spPr>
          <a:xfrm>
            <a:off x="2973388" y="2806700"/>
            <a:ext cx="1535112" cy="70485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密文（</a:t>
            </a:r>
            <a:r>
              <a:rPr lang="en-US" altLang="zh-CN" dirty="0"/>
              <a:t>k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19" name="椭圆形标注 18"/>
          <p:cNvSpPr/>
          <p:nvPr/>
        </p:nvSpPr>
        <p:spPr>
          <a:xfrm>
            <a:off x="2973388" y="2790825"/>
            <a:ext cx="1535112" cy="70643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密文（</a:t>
            </a:r>
            <a:r>
              <a:rPr lang="en-US" altLang="zh-CN" dirty="0"/>
              <a:t>k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20" name="椭圆形标注 19"/>
          <p:cNvSpPr/>
          <p:nvPr/>
        </p:nvSpPr>
        <p:spPr>
          <a:xfrm>
            <a:off x="8099425" y="2852738"/>
            <a:ext cx="1533525" cy="70485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明文（</a:t>
            </a:r>
            <a:r>
              <a:rPr lang="en-US" altLang="zh-CN" dirty="0"/>
              <a:t>k</a:t>
            </a:r>
            <a:r>
              <a:rPr lang="zh-CN" altLang="en-US" dirty="0"/>
              <a:t>）</a:t>
            </a:r>
            <a:endParaRPr lang="en-US" dirty="0"/>
          </a:p>
        </p:txBody>
      </p:sp>
      <p:pic>
        <p:nvPicPr>
          <p:cNvPr id="21523" name="图片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1338" y="627063"/>
            <a:ext cx="1336675" cy="134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5128E-6 1.11111E-6 L 0.23237 0.00717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19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7179E-6 -3.7037E-6 L 0.51891 0.00879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22" y="231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7179E-6 2.96296E-6 L 0.23718 0.3331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59" y="1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82051E-6 0 L 0.02789 0.37014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4" y="18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718 0.3331 L 0.52244 0.00277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10" y="-16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87179E-6 0 L 0.00352 0.35718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" y="17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18" grpId="3" animBg="1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形标注 3"/>
          <p:cNvSpPr/>
          <p:nvPr/>
        </p:nvSpPr>
        <p:spPr>
          <a:xfrm>
            <a:off x="2720975" y="2486025"/>
            <a:ext cx="1535113" cy="70485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/>
              <a:t>密文</a:t>
            </a:r>
            <a:r>
              <a:rPr lang="en-US" altLang="zh-CN" sz="1400" dirty="0"/>
              <a:t>(k</a:t>
            </a:r>
            <a:r>
              <a:rPr lang="zh-CN" altLang="en-US" sz="1400" dirty="0"/>
              <a:t>，</a:t>
            </a:r>
            <a:r>
              <a:rPr lang="en-US" altLang="zh-CN" sz="1400" dirty="0"/>
              <a:t>t)</a:t>
            </a:r>
            <a:endParaRPr lang="en-US" sz="1400" dirty="0"/>
          </a:p>
        </p:txBody>
      </p:sp>
      <p:sp>
        <p:nvSpPr>
          <p:cNvPr id="22531" name="Rectangle 1"/>
          <p:cNvSpPr>
            <a:spLocks noGrp="1"/>
          </p:cNvSpPr>
          <p:nvPr>
            <p:ph type="title"/>
          </p:nvPr>
        </p:nvSpPr>
        <p:spPr>
          <a:xfrm>
            <a:off x="828675" y="723900"/>
            <a:ext cx="8832850" cy="990600"/>
          </a:xfrm>
        </p:spPr>
        <p:txBody>
          <a:bodyPr/>
          <a:lstStyle/>
          <a:p>
            <a:r>
              <a:rPr lang="zh-CN" altLang="en-US" sz="4400" smtClean="0">
                <a:solidFill>
                  <a:srgbClr val="FF0000"/>
                </a:solidFill>
                <a:latin typeface="Tw Cen MT"/>
              </a:rPr>
              <a:t>系统工作原理</a:t>
            </a:r>
          </a:p>
        </p:txBody>
      </p:sp>
      <p:sp>
        <p:nvSpPr>
          <p:cNvPr id="6" name="Rectangle 2"/>
          <p:cNvSpPr>
            <a:spLocks noGrp="1"/>
          </p:cNvSpPr>
          <p:nvPr>
            <p:ph idx="1"/>
          </p:nvPr>
        </p:nvSpPr>
        <p:spPr>
          <a:xfrm>
            <a:off x="712788" y="1611313"/>
            <a:ext cx="8832850" cy="4495800"/>
          </a:xfrm>
        </p:spPr>
        <p:txBody>
          <a:bodyPr/>
          <a:lstStyle/>
          <a:p>
            <a:pPr marL="640080" lvl="1" indent="-274320" fontAlgn="auto">
              <a:spcBef>
                <a:spcPts val="550"/>
              </a:spcBef>
              <a:spcAft>
                <a:spcPts val="0"/>
              </a:spcAft>
              <a:buClr>
                <a:srgbClr val="3891A7"/>
              </a:buClr>
              <a:buSzPct val="70000"/>
              <a:buFont typeface="Wingdings"/>
              <a:buChar char="Ø"/>
              <a:defRPr/>
            </a:pPr>
            <a:r>
              <a:rPr lang="zh-CN" altLang="en-US" dirty="0" smtClean="0"/>
              <a:t>基于时间工作方式：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8" y="3330575"/>
            <a:ext cx="725487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488" y="5713413"/>
            <a:ext cx="871537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椭圆形标注 8"/>
          <p:cNvSpPr/>
          <p:nvPr/>
        </p:nvSpPr>
        <p:spPr>
          <a:xfrm>
            <a:off x="484188" y="2405063"/>
            <a:ext cx="1535112" cy="70643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明文（</a:t>
            </a:r>
            <a:r>
              <a:rPr lang="en-US" altLang="zh-CN" dirty="0"/>
              <a:t>k</a:t>
            </a:r>
            <a:r>
              <a:rPr lang="zh-CN" altLang="en-US" dirty="0"/>
              <a:t>）</a:t>
            </a:r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8" y="3236913"/>
            <a:ext cx="1335087" cy="105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75" y="3595688"/>
            <a:ext cx="14478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3236913"/>
            <a:ext cx="1758950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641432" y="4787106"/>
            <a:ext cx="15176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1435100" y="4241800"/>
            <a:ext cx="8778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zh-CN" altLang="en-US"/>
              <a:t>用户端</a:t>
            </a:r>
            <a:endParaRPr lang="en-US" altLang="en-US"/>
          </a:p>
        </p:txBody>
      </p:sp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7861300" y="6488113"/>
            <a:ext cx="1106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zh-CN" altLang="en-US"/>
              <a:t>服务器端</a:t>
            </a:r>
            <a:endParaRPr lang="en-US" altLang="en-US"/>
          </a:p>
        </p:txBody>
      </p:sp>
      <p:sp>
        <p:nvSpPr>
          <p:cNvPr id="17" name="云形标注 16"/>
          <p:cNvSpPr/>
          <p:nvPr/>
        </p:nvSpPr>
        <p:spPr>
          <a:xfrm>
            <a:off x="981075" y="5103813"/>
            <a:ext cx="1585913" cy="914400"/>
          </a:xfrm>
          <a:prstGeom prst="cloudCallout">
            <a:avLst>
              <a:gd name="adj1" fmla="val -4808"/>
              <a:gd name="adj2" fmla="val -944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时间（</a:t>
            </a:r>
            <a:r>
              <a:rPr lang="en-US" altLang="zh-CN" dirty="0"/>
              <a:t>t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18" name="矩形 17"/>
          <p:cNvSpPr/>
          <p:nvPr/>
        </p:nvSpPr>
        <p:spPr>
          <a:xfrm>
            <a:off x="214313" y="2062163"/>
            <a:ext cx="4267200" cy="304165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矩形 18"/>
          <p:cNvSpPr/>
          <p:nvPr/>
        </p:nvSpPr>
        <p:spPr>
          <a:xfrm>
            <a:off x="7062788" y="3190875"/>
            <a:ext cx="2709862" cy="3667125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云形标注 19"/>
          <p:cNvSpPr/>
          <p:nvPr/>
        </p:nvSpPr>
        <p:spPr>
          <a:xfrm>
            <a:off x="5057775" y="5726113"/>
            <a:ext cx="1584325" cy="914400"/>
          </a:xfrm>
          <a:prstGeom prst="cloudCallout">
            <a:avLst>
              <a:gd name="adj1" fmla="val 60092"/>
              <a:gd name="adj2" fmla="val -84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时间（</a:t>
            </a:r>
            <a:r>
              <a:rPr lang="en-US" altLang="zh-CN" dirty="0"/>
              <a:t>t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21" name="椭圆形标注 20"/>
          <p:cNvSpPr/>
          <p:nvPr/>
        </p:nvSpPr>
        <p:spPr>
          <a:xfrm>
            <a:off x="7861300" y="2532063"/>
            <a:ext cx="1533525" cy="70485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明文（</a:t>
            </a:r>
            <a:r>
              <a:rPr lang="en-US" altLang="zh-CN" dirty="0"/>
              <a:t>k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22" name="矩形 21"/>
          <p:cNvSpPr/>
          <p:nvPr/>
        </p:nvSpPr>
        <p:spPr>
          <a:xfrm rot="1639328">
            <a:off x="7424738" y="5067300"/>
            <a:ext cx="2262187" cy="923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解锁！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800" y="3595688"/>
            <a:ext cx="3735388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9" name="图片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1338" y="627063"/>
            <a:ext cx="1336675" cy="134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4615E-6 -2.96296E-6 L 0.225 0.01181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50" y="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7179E-6 2.96296E-6 L 0.52244 0.00602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22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53 -0.00069 L 0.03077 -0.00069 C 0.04295 -0.00069 0.05801 0.10139 0.05801 0.18426 L 0.05801 0.36945 " pathEditMode="relative" rAng="0" ptsTypes="AAAA">
                                      <p:cBhvr>
                                        <p:cTn id="7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4" y="18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8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9" grpId="0" animBg="1"/>
      <p:bldP spid="9" grpId="1" animBg="1"/>
      <p:bldP spid="9" grpId="2" animBg="1"/>
      <p:bldP spid="15" grpId="0"/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1" grpId="1" animBg="1"/>
      <p:bldP spid="22" grpId="0"/>
      <p:bldP spid="2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810500" y="3122613"/>
            <a:ext cx="2451100" cy="33289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596900" y="2765425"/>
            <a:ext cx="4038600" cy="18700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556" name="Rectangle 1"/>
          <p:cNvSpPr>
            <a:spLocks noGrp="1"/>
          </p:cNvSpPr>
          <p:nvPr>
            <p:ph type="title"/>
          </p:nvPr>
        </p:nvSpPr>
        <p:spPr>
          <a:xfrm>
            <a:off x="1181100" y="444500"/>
            <a:ext cx="8832850" cy="990600"/>
          </a:xfrm>
        </p:spPr>
        <p:txBody>
          <a:bodyPr/>
          <a:lstStyle/>
          <a:p>
            <a:r>
              <a:rPr lang="zh-CN" altLang="en-US" sz="4400" smtClean="0">
                <a:solidFill>
                  <a:srgbClr val="FF0000"/>
                </a:solidFill>
                <a:latin typeface="Tw Cen MT"/>
              </a:rPr>
              <a:t>系统工作原理</a:t>
            </a:r>
          </a:p>
        </p:txBody>
      </p:sp>
      <p:sp>
        <p:nvSpPr>
          <p:cNvPr id="7" name="Rectangle 2"/>
          <p:cNvSpPr>
            <a:spLocks noGrp="1"/>
          </p:cNvSpPr>
          <p:nvPr>
            <p:ph idx="1"/>
          </p:nvPr>
        </p:nvSpPr>
        <p:spPr>
          <a:xfrm>
            <a:off x="1181100" y="1587500"/>
            <a:ext cx="8832850" cy="4495800"/>
          </a:xfrm>
        </p:spPr>
        <p:txBody>
          <a:bodyPr/>
          <a:lstStyle/>
          <a:p>
            <a:pPr marL="640080" lvl="1" indent="-274320" fontAlgn="auto">
              <a:spcBef>
                <a:spcPts val="550"/>
              </a:spcBef>
              <a:spcAft>
                <a:spcPts val="0"/>
              </a:spcAft>
              <a:buClr>
                <a:srgbClr val="3891A7"/>
              </a:buClr>
              <a:buSzPct val="70000"/>
              <a:buFont typeface="Wingdings"/>
              <a:buChar char="Ø"/>
              <a:defRPr/>
            </a:pPr>
            <a:r>
              <a:rPr lang="zh-CN" altLang="en-US" dirty="0" smtClean="0"/>
              <a:t>传统工作方式的重放攻击方式：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88" y="3306763"/>
            <a:ext cx="7239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800" y="5689600"/>
            <a:ext cx="871538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300" y="3213100"/>
            <a:ext cx="1335088" cy="105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113" y="3571875"/>
            <a:ext cx="37353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175" y="3571875"/>
            <a:ext cx="14478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888" y="3213100"/>
            <a:ext cx="1758950" cy="95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109744" y="4763294"/>
            <a:ext cx="15192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825" y="5478463"/>
            <a:ext cx="871538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28311">
            <a:off x="3821113" y="4878388"/>
            <a:ext cx="2379662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916446">
            <a:off x="6109495" y="4790281"/>
            <a:ext cx="237966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椭圆形标注 17"/>
          <p:cNvSpPr/>
          <p:nvPr/>
        </p:nvSpPr>
        <p:spPr>
          <a:xfrm>
            <a:off x="8329613" y="2506663"/>
            <a:ext cx="1535112" cy="70643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明文（</a:t>
            </a:r>
            <a:r>
              <a:rPr lang="en-US" altLang="zh-CN" dirty="0"/>
              <a:t>k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19" name="云形标注 18"/>
          <p:cNvSpPr/>
          <p:nvPr/>
        </p:nvSpPr>
        <p:spPr>
          <a:xfrm>
            <a:off x="1055688" y="5402263"/>
            <a:ext cx="1458912" cy="985837"/>
          </a:xfrm>
          <a:prstGeom prst="cloudCallout">
            <a:avLst>
              <a:gd name="adj1" fmla="val -19091"/>
              <a:gd name="adj2" fmla="val -1165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时间（</a:t>
            </a:r>
            <a:r>
              <a:rPr lang="en-US" altLang="zh-CN" dirty="0"/>
              <a:t>t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20" name="文本框 19"/>
          <p:cNvSpPr txBox="1">
            <a:spLocks noChangeArrowheads="1"/>
          </p:cNvSpPr>
          <p:nvPr/>
        </p:nvSpPr>
        <p:spPr bwMode="auto">
          <a:xfrm>
            <a:off x="1763713" y="4260850"/>
            <a:ext cx="877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zh-CN" altLang="en-US"/>
              <a:t>用户端</a:t>
            </a:r>
            <a:endParaRPr lang="en-US" altLang="en-US"/>
          </a:p>
        </p:txBody>
      </p:sp>
      <p:sp>
        <p:nvSpPr>
          <p:cNvPr id="21" name="椭圆形标注 20"/>
          <p:cNvSpPr/>
          <p:nvPr/>
        </p:nvSpPr>
        <p:spPr>
          <a:xfrm>
            <a:off x="881063" y="2430463"/>
            <a:ext cx="1535112" cy="70643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明文（</a:t>
            </a:r>
            <a:r>
              <a:rPr lang="en-US" altLang="zh-CN" dirty="0"/>
              <a:t>k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22" name="椭圆形标注 21"/>
          <p:cNvSpPr/>
          <p:nvPr/>
        </p:nvSpPr>
        <p:spPr>
          <a:xfrm>
            <a:off x="3189288" y="2460625"/>
            <a:ext cx="1535112" cy="70643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/>
              <a:t>密文（</a:t>
            </a:r>
            <a:r>
              <a:rPr lang="en-US" altLang="zh-CN" sz="1400" dirty="0"/>
              <a:t>k</a:t>
            </a:r>
            <a:r>
              <a:rPr lang="zh-CN" altLang="en-US" sz="1400" dirty="0"/>
              <a:t>，</a:t>
            </a:r>
            <a:r>
              <a:rPr lang="en-US" altLang="zh-CN" sz="1400" dirty="0"/>
              <a:t>t</a:t>
            </a:r>
            <a:r>
              <a:rPr lang="zh-CN" altLang="en-US" sz="1400" dirty="0"/>
              <a:t>）</a:t>
            </a:r>
            <a:endParaRPr lang="en-US" sz="1400" dirty="0"/>
          </a:p>
        </p:txBody>
      </p:sp>
      <p:sp>
        <p:nvSpPr>
          <p:cNvPr id="23" name="云形标注 22"/>
          <p:cNvSpPr/>
          <p:nvPr/>
        </p:nvSpPr>
        <p:spPr>
          <a:xfrm>
            <a:off x="6311900" y="2254250"/>
            <a:ext cx="1360488" cy="981075"/>
          </a:xfrm>
          <a:prstGeom prst="cloudCallout">
            <a:avLst>
              <a:gd name="adj1" fmla="val 51243"/>
              <a:gd name="adj2" fmla="val 1285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时间（</a:t>
            </a:r>
            <a:r>
              <a:rPr lang="en-US" altLang="zh-CN" dirty="0"/>
              <a:t>t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24" name="云形标注 23"/>
          <p:cNvSpPr/>
          <p:nvPr/>
        </p:nvSpPr>
        <p:spPr>
          <a:xfrm>
            <a:off x="1055688" y="5397500"/>
            <a:ext cx="1458912" cy="985838"/>
          </a:xfrm>
          <a:prstGeom prst="cloudCallout">
            <a:avLst>
              <a:gd name="adj1" fmla="val -19091"/>
              <a:gd name="adj2" fmla="val -1165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时间</a:t>
            </a:r>
            <a:r>
              <a:rPr lang="en-US" altLang="zh-CN" dirty="0"/>
              <a:t>(</a:t>
            </a:r>
            <a:r>
              <a:rPr lang="en-US" altLang="zh-CN" dirty="0" err="1"/>
              <a:t>t+k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25" name="云形标注 24"/>
          <p:cNvSpPr/>
          <p:nvPr/>
        </p:nvSpPr>
        <p:spPr>
          <a:xfrm>
            <a:off x="6296025" y="2244725"/>
            <a:ext cx="1360488" cy="979488"/>
          </a:xfrm>
          <a:prstGeom prst="cloudCallout">
            <a:avLst>
              <a:gd name="adj1" fmla="val 51243"/>
              <a:gd name="adj2" fmla="val 1285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时间</a:t>
            </a:r>
            <a:r>
              <a:rPr lang="en-US" altLang="zh-CN" dirty="0"/>
              <a:t>(</a:t>
            </a:r>
            <a:r>
              <a:rPr lang="en-US" altLang="zh-CN" dirty="0" err="1"/>
              <a:t>t+k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26" name="矩形 25"/>
          <p:cNvSpPr/>
          <p:nvPr/>
        </p:nvSpPr>
        <p:spPr>
          <a:xfrm rot="1752306">
            <a:off x="7583488" y="4972050"/>
            <a:ext cx="2492375" cy="12001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时间不匹配</a:t>
            </a:r>
            <a:endParaRPr lang="en-US" altLang="zh-CN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解锁失败</a:t>
            </a:r>
          </a:p>
        </p:txBody>
      </p:sp>
      <p:pic>
        <p:nvPicPr>
          <p:cNvPr id="23577" name="图片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1338" y="627063"/>
            <a:ext cx="1336675" cy="134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5128E-6 1.11111E-6 L 0.23237 0.00717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19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7179E-6 2.96296E-6 L 0.23718 0.3331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59" y="1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718 0.3331 L 0.52244 0.00277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10" y="-16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87179E-6 0 L 0.00352 0.35718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" y="17847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8" grpId="0" animBg="1"/>
      <p:bldP spid="18" grpId="1" animBg="1"/>
      <p:bldP spid="19" grpId="0" animBg="1"/>
      <p:bldP spid="19" grpId="1" animBg="1"/>
      <p:bldP spid="20" grpId="0"/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  <p:bldP spid="22" grpId="3" animBg="1"/>
      <p:bldP spid="23" grpId="0" animBg="1"/>
      <p:bldP spid="23" grpId="1" animBg="1"/>
      <p:bldP spid="24" grpId="0" animBg="1"/>
      <p:bldP spid="25" grpId="0" animBg="1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设计的关键</a:t>
            </a:r>
            <a:r>
              <a:rPr lang="en-US" altLang="zh-CN" dirty="0" smtClean="0">
                <a:solidFill>
                  <a:srgbClr val="FF0000"/>
                </a:solidFill>
              </a:rPr>
              <a:t>——</a:t>
            </a:r>
            <a:r>
              <a:rPr lang="zh-CN" altLang="en-US" dirty="0" smtClean="0">
                <a:solidFill>
                  <a:srgbClr val="FF0000"/>
                </a:solidFill>
              </a:rPr>
              <a:t>动态密钥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02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49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 txBox="1">
            <a:spLocks/>
          </p:cNvSpPr>
          <p:nvPr/>
        </p:nvSpPr>
        <p:spPr>
          <a:xfrm>
            <a:off x="571500" y="793750"/>
            <a:ext cx="8750300" cy="869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4400" smtClean="0">
                <a:solidFill>
                  <a:srgbClr val="FF0000"/>
                </a:solidFill>
                <a:latin typeface="Tw Cen MT"/>
              </a:rPr>
              <a:t>硬件系统说明</a:t>
            </a:r>
            <a:endParaRPr lang="zh-CN" altLang="en-US" sz="4400" dirty="0" smtClean="0">
              <a:solidFill>
                <a:srgbClr val="FF0000"/>
              </a:solidFill>
              <a:latin typeface="Tw Cen MT"/>
            </a:endParaRPr>
          </a:p>
        </p:txBody>
      </p:sp>
      <p:sp>
        <p:nvSpPr>
          <p:cNvPr id="5" name="Rectangle 2"/>
          <p:cNvSpPr txBox="1">
            <a:spLocks/>
          </p:cNvSpPr>
          <p:nvPr/>
        </p:nvSpPr>
        <p:spPr>
          <a:xfrm>
            <a:off x="2470150" y="2273300"/>
            <a:ext cx="6934200" cy="284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indent="-320040" fontAlgn="auto">
              <a:spcBef>
                <a:spcPts val="700"/>
              </a:spcBef>
              <a:spcAft>
                <a:spcPts val="0"/>
              </a:spcAft>
              <a:buClr>
                <a:srgbClr val="FEB80A"/>
              </a:buClr>
              <a:buSzPct val="60000"/>
              <a:buFont typeface="Wingdings"/>
              <a:buChar char="Ø"/>
              <a:defRPr/>
            </a:pPr>
            <a:r>
              <a:rPr lang="zh-CN" altLang="en-US" sz="2900" dirty="0" smtClean="0">
                <a:latin typeface="Tw Cen MT"/>
              </a:rPr>
              <a:t>简介</a:t>
            </a:r>
          </a:p>
          <a:p>
            <a:pPr marL="640080" lvl="1" indent="-274320" fontAlgn="auto">
              <a:spcBef>
                <a:spcPts val="550"/>
              </a:spcBef>
              <a:spcAft>
                <a:spcPts val="0"/>
              </a:spcAft>
              <a:buClr>
                <a:srgbClr val="3891A7"/>
              </a:buClr>
              <a:buSzPct val="70000"/>
              <a:buFont typeface="Wingdings"/>
              <a:buChar char="Ø"/>
              <a:defRPr/>
            </a:pPr>
            <a:r>
              <a:rPr lang="zh-CN" altLang="en-US" sz="2600" dirty="0" smtClean="0">
                <a:latin typeface="Tw Cen MT"/>
              </a:rPr>
              <a:t>用户端：键盘、</a:t>
            </a:r>
            <a:r>
              <a:rPr lang="en-US" altLang="zh-CN" sz="2600" dirty="0" smtClean="0">
                <a:latin typeface="Tw Cen MT"/>
              </a:rPr>
              <a:t>GPS</a:t>
            </a:r>
            <a:r>
              <a:rPr lang="zh-CN" altLang="en-US" sz="2600" dirty="0" smtClean="0">
                <a:latin typeface="Tw Cen MT"/>
              </a:rPr>
              <a:t>、时钟模块、</a:t>
            </a:r>
            <a:r>
              <a:rPr lang="en-US" altLang="zh-CN" sz="2600" dirty="0" smtClean="0">
                <a:latin typeface="Tw Cen MT"/>
              </a:rPr>
              <a:t>nRF2401</a:t>
            </a:r>
          </a:p>
          <a:p>
            <a:pPr marL="365760" lvl="1" indent="0" fontAlgn="auto">
              <a:spcBef>
                <a:spcPts val="550"/>
              </a:spcBef>
              <a:spcAft>
                <a:spcPts val="0"/>
              </a:spcAft>
              <a:buClr>
                <a:srgbClr val="3891A7"/>
              </a:buClr>
              <a:buSzPct val="70000"/>
              <a:buFont typeface="Arial" panose="020B0604020202020204" pitchFamily="34" charset="0"/>
              <a:buNone/>
              <a:defRPr/>
            </a:pPr>
            <a:r>
              <a:rPr lang="zh-CN" altLang="en-US" u="sng" dirty="0" smtClean="0">
                <a:solidFill>
                  <a:srgbClr val="FF0000"/>
                </a:solidFill>
                <a:latin typeface="Tw Cen MT"/>
                <a:hlinkClick r:id="rId2" action="ppaction://hlinksldjump"/>
              </a:rPr>
              <a:t>用户端</a:t>
            </a:r>
            <a:endParaRPr lang="en-US" altLang="zh-CN" u="sng" dirty="0" smtClean="0">
              <a:solidFill>
                <a:srgbClr val="FF0000"/>
              </a:solidFill>
              <a:latin typeface="Tw Cen MT"/>
            </a:endParaRPr>
          </a:p>
          <a:p>
            <a:pPr marL="365760" lvl="1" indent="0" fontAlgn="auto">
              <a:spcBef>
                <a:spcPts val="550"/>
              </a:spcBef>
              <a:spcAft>
                <a:spcPts val="0"/>
              </a:spcAft>
              <a:buClr>
                <a:srgbClr val="3891A7"/>
              </a:buClr>
              <a:buSzPct val="70000"/>
              <a:buFont typeface="Arial" panose="020B0604020202020204" pitchFamily="34" charset="0"/>
              <a:buNone/>
              <a:defRPr/>
            </a:pPr>
            <a:endParaRPr lang="zh-CN" altLang="en-US" dirty="0" smtClean="0"/>
          </a:p>
          <a:p>
            <a:pPr lvl="1" fontAlgn="auto">
              <a:spcAft>
                <a:spcPts val="0"/>
              </a:spcAft>
              <a:buClr>
                <a:srgbClr val="3891A7"/>
              </a:buClr>
              <a:buFont typeface="Wingdings"/>
              <a:buChar char="Ø"/>
              <a:defRPr/>
            </a:pPr>
            <a:r>
              <a:rPr lang="zh-CN" altLang="en-US" sz="2600" dirty="0" smtClean="0">
                <a:latin typeface="Tw Cen MT"/>
              </a:rPr>
              <a:t>服务器端：</a:t>
            </a:r>
            <a:r>
              <a:rPr lang="en-US" altLang="zh-CN" dirty="0" smtClean="0"/>
              <a:t>GPS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GSM</a:t>
            </a:r>
            <a:r>
              <a:rPr lang="zh-CN" altLang="en-US" dirty="0" smtClean="0"/>
              <a:t>、时钟模块、</a:t>
            </a:r>
            <a:r>
              <a:rPr lang="en-US" altLang="zh-CN" dirty="0" smtClean="0"/>
              <a:t>nRF2401</a:t>
            </a:r>
            <a:endParaRPr lang="zh-CN" altLang="en-US" dirty="0" smtClean="0"/>
          </a:p>
          <a:p>
            <a:pPr marL="365760" lvl="1" indent="0" fontAlgn="auto">
              <a:spcAft>
                <a:spcPts val="0"/>
              </a:spcAft>
              <a:buClr>
                <a:srgbClr val="3891A7"/>
              </a:buClr>
              <a:buFont typeface="Arial" panose="020B0604020202020204" pitchFamily="34" charset="0"/>
              <a:buNone/>
              <a:defRPr/>
            </a:pPr>
            <a:r>
              <a:rPr lang="zh-CN" altLang="en-US" u="sng" dirty="0" smtClean="0">
                <a:solidFill>
                  <a:srgbClr val="FF0000"/>
                </a:solidFill>
                <a:hlinkClick r:id="rId3" action="ppaction://hlinksldjump"/>
              </a:rPr>
              <a:t>服务器端</a:t>
            </a:r>
            <a:endParaRPr lang="zh-CN" altLang="en-US" u="sng" dirty="0" smtClean="0">
              <a:solidFill>
                <a:srgbClr val="FF0000"/>
              </a:solidFill>
            </a:endParaRPr>
          </a:p>
          <a:p>
            <a:pPr marL="640080" lvl="1" indent="-274320" fontAlgn="auto">
              <a:spcBef>
                <a:spcPts val="550"/>
              </a:spcBef>
              <a:spcAft>
                <a:spcPts val="0"/>
              </a:spcAft>
              <a:buClr>
                <a:srgbClr val="3891A7"/>
              </a:buClr>
              <a:buSzPct val="70000"/>
              <a:buFont typeface="Wingdings"/>
              <a:buChar char="Ø"/>
              <a:defRPr/>
            </a:pPr>
            <a:endParaRPr lang="zh-CN" altLang="en-US" dirty="0" smtClean="0"/>
          </a:p>
          <a:p>
            <a:pPr marL="365760" lvl="1" indent="0" fontAlgn="auto">
              <a:spcBef>
                <a:spcPts val="550"/>
              </a:spcBef>
              <a:spcAft>
                <a:spcPts val="0"/>
              </a:spcAft>
              <a:buClr>
                <a:srgbClr val="3891A7"/>
              </a:buClr>
              <a:buSzPct val="70000"/>
              <a:buFont typeface="Arial" panose="020B0604020202020204" pitchFamily="34" charset="0"/>
              <a:buNone/>
              <a:defRPr/>
            </a:pPr>
            <a:endParaRPr lang="zh-CN" altLang="en-US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1338" y="627063"/>
            <a:ext cx="1336675" cy="134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468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竖排标题 3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868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椭圆 6"/>
          <p:cNvSpPr/>
          <p:nvPr/>
        </p:nvSpPr>
        <p:spPr>
          <a:xfrm rot="172081">
            <a:off x="7237413" y="1905000"/>
            <a:ext cx="1474787" cy="954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椭圆 7"/>
          <p:cNvSpPr/>
          <p:nvPr/>
        </p:nvSpPr>
        <p:spPr>
          <a:xfrm>
            <a:off x="4953000" y="2228850"/>
            <a:ext cx="914400" cy="13335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椭圆 8"/>
          <p:cNvSpPr/>
          <p:nvPr/>
        </p:nvSpPr>
        <p:spPr>
          <a:xfrm rot="297025">
            <a:off x="6767513" y="2914650"/>
            <a:ext cx="1981200" cy="152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椭圆 9"/>
          <p:cNvSpPr/>
          <p:nvPr/>
        </p:nvSpPr>
        <p:spPr>
          <a:xfrm>
            <a:off x="2057400" y="2590800"/>
            <a:ext cx="1395413" cy="11366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椭圆 10"/>
          <p:cNvSpPr/>
          <p:nvPr/>
        </p:nvSpPr>
        <p:spPr>
          <a:xfrm>
            <a:off x="647700" y="2667000"/>
            <a:ext cx="1333500" cy="10096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椭圆 11"/>
          <p:cNvSpPr/>
          <p:nvPr/>
        </p:nvSpPr>
        <p:spPr>
          <a:xfrm>
            <a:off x="914400" y="5562600"/>
            <a:ext cx="2057400" cy="1066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3" name="直接箭头连接符 12"/>
          <p:cNvCxnSpPr>
            <a:stCxn id="10" idx="0"/>
          </p:cNvCxnSpPr>
          <p:nvPr/>
        </p:nvCxnSpPr>
        <p:spPr>
          <a:xfrm flipH="1" flipV="1">
            <a:off x="2667000" y="609600"/>
            <a:ext cx="88900" cy="19812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1" idx="1"/>
          </p:cNvCxnSpPr>
          <p:nvPr/>
        </p:nvCxnSpPr>
        <p:spPr>
          <a:xfrm flipH="1" flipV="1">
            <a:off x="557213" y="1143000"/>
            <a:ext cx="285750" cy="16716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2" idx="6"/>
          </p:cNvCxnSpPr>
          <p:nvPr/>
        </p:nvCxnSpPr>
        <p:spPr>
          <a:xfrm>
            <a:off x="2971800" y="6096000"/>
            <a:ext cx="1066800" cy="1143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8" idx="0"/>
          </p:cNvCxnSpPr>
          <p:nvPr/>
        </p:nvCxnSpPr>
        <p:spPr>
          <a:xfrm flipV="1">
            <a:off x="5410200" y="704850"/>
            <a:ext cx="290513" cy="15240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0"/>
          </p:cNvCxnSpPr>
          <p:nvPr/>
        </p:nvCxnSpPr>
        <p:spPr>
          <a:xfrm flipH="1" flipV="1">
            <a:off x="7924800" y="990600"/>
            <a:ext cx="74613" cy="9159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6723063" y="4419600"/>
            <a:ext cx="831850" cy="15240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>
            <a:spLocks noChangeArrowheads="1"/>
          </p:cNvSpPr>
          <p:nvPr/>
        </p:nvSpPr>
        <p:spPr bwMode="auto">
          <a:xfrm>
            <a:off x="30163" y="590550"/>
            <a:ext cx="13271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串口模块</a:t>
            </a:r>
            <a:endParaRPr lang="en-US" altLang="zh-CN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MAX232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>
            <a:spLocks noChangeArrowheads="1"/>
          </p:cNvSpPr>
          <p:nvPr/>
        </p:nvSpPr>
        <p:spPr bwMode="auto">
          <a:xfrm>
            <a:off x="2133600" y="57150"/>
            <a:ext cx="13192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按键模块</a:t>
            </a:r>
            <a:endParaRPr lang="en-US" altLang="zh-CN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PCF8563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4038600" y="5943600"/>
            <a:ext cx="1371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OLED12864</a:t>
            </a:r>
          </a:p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显示屏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6224588" y="5943600"/>
            <a:ext cx="17002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GSM</a:t>
            </a:r>
            <a:r>
              <a:rPr lang="zh-CN" altLang="en-US">
                <a:solidFill>
                  <a:srgbClr val="FF0000"/>
                </a:solidFill>
              </a:rPr>
              <a:t>模块</a:t>
            </a:r>
            <a:endParaRPr lang="en-US" altLang="zh-CN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SIM800A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23" name="文本框 22"/>
          <p:cNvSpPr txBox="1">
            <a:spLocks noChangeArrowheads="1"/>
          </p:cNvSpPr>
          <p:nvPr/>
        </p:nvSpPr>
        <p:spPr bwMode="auto">
          <a:xfrm>
            <a:off x="5276850" y="160338"/>
            <a:ext cx="17081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无线模块</a:t>
            </a:r>
            <a:endParaRPr lang="en-US" altLang="zh-CN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nRF401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24" name="文本框 23"/>
          <p:cNvSpPr txBox="1">
            <a:spLocks noChangeArrowheads="1"/>
          </p:cNvSpPr>
          <p:nvPr/>
        </p:nvSpPr>
        <p:spPr bwMode="auto">
          <a:xfrm>
            <a:off x="7385050" y="646113"/>
            <a:ext cx="14208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GPS</a:t>
            </a:r>
            <a:r>
              <a:rPr lang="zh-CN" altLang="en-US">
                <a:solidFill>
                  <a:srgbClr val="FF0000"/>
                </a:solidFill>
              </a:rPr>
              <a:t>模块</a:t>
            </a:r>
            <a:endParaRPr lang="en-US" altLang="en-US">
              <a:solidFill>
                <a:srgbClr val="FF0000"/>
              </a:solidFill>
            </a:endParaRPr>
          </a:p>
        </p:txBody>
      </p:sp>
      <p:pic>
        <p:nvPicPr>
          <p:cNvPr id="25622" name="图片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8075" y="5426075"/>
            <a:ext cx="1336675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338</TotalTime>
  <Words>275</Words>
  <Application>Microsoft Office PowerPoint</Application>
  <PresentationFormat>宽屏</PresentationFormat>
  <Paragraphs>98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Tw Cen MT</vt:lpstr>
      <vt:lpstr>宋体</vt:lpstr>
      <vt:lpstr>Arial</vt:lpstr>
      <vt:lpstr>Trebuchet MS</vt:lpstr>
      <vt:lpstr>Wingdings</vt:lpstr>
      <vt:lpstr>柏林</vt:lpstr>
      <vt:lpstr>PowerPoint 演示文稿</vt:lpstr>
      <vt:lpstr>PowerPoint 演示文稿</vt:lpstr>
      <vt:lpstr>系统工作原理</vt:lpstr>
      <vt:lpstr>系统工作原理</vt:lpstr>
      <vt:lpstr>系统工作原理</vt:lpstr>
      <vt:lpstr>设计的关键——动态密钥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基于实时时钟技术的加密算法设计</dc:title>
  <dc:creator>thomas smith</dc:creator>
  <cp:lastModifiedBy>thomas smith</cp:lastModifiedBy>
  <cp:revision>28</cp:revision>
  <dcterms:created xsi:type="dcterms:W3CDTF">2017-06-10T12:19:50Z</dcterms:created>
  <dcterms:modified xsi:type="dcterms:W3CDTF">2017-06-10T18:09:47Z</dcterms:modified>
</cp:coreProperties>
</file>