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01919-32AC-489B-9137-B7DE89997262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>
              <a:defRPr/>
            </a:pPr>
            <a:fld id="{5216B0B8-A1F8-42A1-B10C-6D2A37889F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26E62-5286-490C-9248-543ABA76AA88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>
              <a:defRPr/>
            </a:pPr>
            <a:fld id="{A7094D66-032C-4734-A0B0-1197A848A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C0915-9E48-49CB-A197-2067F652FA52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>
              <a:defRPr/>
            </a:pPr>
            <a:fld id="{DDFF425C-C694-4C3D-97B0-5BFFBA9C5D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73F7F-3636-4FDE-961F-F4C798AE70F4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>
              <a:defRPr/>
            </a:pPr>
            <a:fld id="{837F2278-E36B-4476-ADF4-0F729E155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36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E575A-86E0-48A9-B2B1-230C4590D696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>
              <a:defRPr/>
            </a:pPr>
            <a:fld id="{45D4E019-CBE4-40AE-950E-F78D4BBFF3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9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C4003-9819-4BB1-9D1D-A0138472409B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3BDB2-BB7F-492F-A54B-7BF578835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DEB08-E4DA-45A1-9680-01B7E5DAFCC9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45604-5DBA-4443-880E-BE9C9B62CA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C192D-A084-4575-B111-25D217D04783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B8475-544A-4C79-94D9-6F99344629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>
              <a:defRPr/>
            </a:pPr>
            <a:fld id="{9CD35358-C4AA-40E6-B5BC-3867124DA051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6D1B50CA-ECC6-4825-B1A8-DE564B0A54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81B3D-7815-4A38-8F12-12DCABF2736A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5619B-2C6E-4AE0-B6DD-D2DCE786C9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A9E39-9F24-4EF4-A8F3-C17C8147D378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>
              <a:defRPr/>
            </a:pPr>
            <a:fld id="{D3975015-D872-446D-B40B-B2B8B3A91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73B69-B6BE-438F-83C9-228FE22501DF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0A9C1-7791-49A0-B11B-3DFCB6E872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0ED336-796B-4824-8F04-ED1508720F46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867E4-6E71-4BC9-9606-B71B8F0A0C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A31310-10B4-42E9-8D41-8DBB20E3F0D5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19B2C-7421-4D19-B7C7-E3C6CDF0BC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34CCB1-FDAC-46C3-AD2C-D8B71DAD439F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384F4-B6D0-4CFE-BCEB-375329B4A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2B81F-78D5-44FE-A6C4-EDF55B1CD00D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8AE79-ACD2-4C0C-9B2F-D31A85037C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53D1D-865C-408A-AFDE-1208C6B0B6AA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19307-9A9F-4D9B-9CBB-30F0529F8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30429-42BD-49D6-B43B-5A5E2DCC0849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1DEAFF-A129-4A9B-A62D-321A70EE4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7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F75"/>
            </a:gs>
            <a:gs pos="50000">
              <a:srgbClr val="8BC25D"/>
            </a:gs>
            <a:gs pos="100000">
              <a:srgbClr val="43752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46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63" y="2589213"/>
            <a:ext cx="306863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F75"/>
            </a:gs>
            <a:gs pos="49000">
              <a:srgbClr val="8BC25D"/>
            </a:gs>
            <a:gs pos="100000">
              <a:srgbClr val="43752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3811588"/>
            <a:ext cx="1262063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201988"/>
            <a:ext cx="15763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6"/>
          <p:cNvSpPr txBox="1">
            <a:spLocks noChangeArrowheads="1"/>
          </p:cNvSpPr>
          <p:nvPr/>
        </p:nvSpPr>
        <p:spPr bwMode="auto">
          <a:xfrm>
            <a:off x="10795000" y="904875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开机</a:t>
            </a:r>
            <a:endParaRPr lang="en-US" altLang="en-US" sz="4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39700"/>
            <a:ext cx="1663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3897381" y="904875"/>
            <a:ext cx="1219200" cy="977900"/>
          </a:xfrm>
          <a:prstGeom prst="cloudCallout">
            <a:avLst>
              <a:gd name="adj1" fmla="val 77227"/>
              <a:gd name="adj2" fmla="val -4615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时间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925" y="4508500"/>
            <a:ext cx="2058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</a:t>
            </a:r>
            <a:r>
              <a:rPr lang="en-US" altLang="zh-CN" sz="3200">
                <a:solidFill>
                  <a:schemeClr val="bg1"/>
                </a:solidFill>
              </a:rPr>
              <a:t>……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904288" y="4933950"/>
            <a:ext cx="2058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</a:t>
            </a:r>
            <a:r>
              <a:rPr lang="en-US" altLang="zh-CN" sz="3200">
                <a:solidFill>
                  <a:schemeClr val="bg1"/>
                </a:solidFill>
              </a:rPr>
              <a:t>……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925" y="4508500"/>
            <a:ext cx="2309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初始化完成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904288" y="4938713"/>
            <a:ext cx="2309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初始化完成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3897381" y="904875"/>
            <a:ext cx="1219200" cy="977900"/>
          </a:xfrm>
          <a:prstGeom prst="cloudCallout">
            <a:avLst>
              <a:gd name="adj1" fmla="val 77227"/>
              <a:gd name="adj2" fmla="val -447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时间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069649" y="5543612"/>
            <a:ext cx="14203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用户端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9184909" y="5578387"/>
            <a:ext cx="1366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终端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381" y="3516025"/>
            <a:ext cx="1922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GPS</a:t>
            </a:r>
            <a:r>
              <a:rPr lang="zh-CN" altLang="en-US" sz="3200" dirty="0" smtClean="0">
                <a:solidFill>
                  <a:schemeClr val="bg1"/>
                </a:solidFill>
              </a:rPr>
              <a:t>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90373" y="3923724"/>
            <a:ext cx="1922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GPS</a:t>
            </a:r>
            <a:r>
              <a:rPr lang="zh-CN" altLang="en-US" sz="3200" dirty="0" smtClean="0">
                <a:solidFill>
                  <a:schemeClr val="bg1"/>
                </a:solidFill>
              </a:rPr>
              <a:t>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2160104" y="3657600"/>
            <a:ext cx="424277" cy="291548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左右箭头 3"/>
          <p:cNvSpPr/>
          <p:nvPr/>
        </p:nvSpPr>
        <p:spPr>
          <a:xfrm>
            <a:off x="8830435" y="4072586"/>
            <a:ext cx="419100" cy="287049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右箭头 6"/>
          <p:cNvSpPr/>
          <p:nvPr/>
        </p:nvSpPr>
        <p:spPr>
          <a:xfrm rot="16200000">
            <a:off x="1224826" y="2704893"/>
            <a:ext cx="730111" cy="425450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左右箭头 18"/>
          <p:cNvSpPr/>
          <p:nvPr/>
        </p:nvSpPr>
        <p:spPr>
          <a:xfrm rot="16200000">
            <a:off x="9397276" y="3279845"/>
            <a:ext cx="730111" cy="425450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4573" y="1980499"/>
            <a:ext cx="186655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时钟模块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66189" y="2551274"/>
            <a:ext cx="186655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时钟模块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2880" y="1882774"/>
            <a:ext cx="4515730" cy="3635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682154" y="2124222"/>
            <a:ext cx="5120640" cy="3393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11159 0.4696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2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836 0.51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58 0.46968 L -0.33151 0.1527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-1594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0.5162 L 0.34102 0.3300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9" grpId="3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1" animBg="1"/>
      <p:bldP spid="14" grpId="2" animBg="1"/>
      <p:bldP spid="14" grpId="3" animBg="1"/>
      <p:bldP spid="15" grpId="0"/>
      <p:bldP spid="16" grpId="0"/>
      <p:bldP spid="2" grpId="0" animBg="1"/>
      <p:bldP spid="17" grpId="0" animBg="1"/>
      <p:bldP spid="3" grpId="0" animBg="1"/>
      <p:bldP spid="4" grpId="0" animBg="1"/>
      <p:bldP spid="20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F75"/>
            </a:gs>
            <a:gs pos="50000">
              <a:srgbClr val="8BC25D"/>
            </a:gs>
            <a:gs pos="100000">
              <a:srgbClr val="43752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45" y="4707541"/>
            <a:ext cx="1395373" cy="13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7" y="4783349"/>
            <a:ext cx="1844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3684" y="4943146"/>
            <a:ext cx="1508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用户端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060367" y="4882166"/>
            <a:ext cx="138356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终端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2452392" y="923482"/>
            <a:ext cx="1886674" cy="1099917"/>
          </a:xfrm>
          <a:prstGeom prst="cloudCallout">
            <a:avLst>
              <a:gd name="adj1" fmla="val -44759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请求进行通信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662255" y="682747"/>
            <a:ext cx="1666755" cy="973188"/>
          </a:xfrm>
          <a:prstGeom prst="cloudCallout">
            <a:avLst>
              <a:gd name="adj1" fmla="val -35416"/>
              <a:gd name="adj2" fmla="val 6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同意进行通信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2917707" y="855265"/>
            <a:ext cx="1696279" cy="1338469"/>
          </a:xfrm>
          <a:prstGeom prst="cloudCallout">
            <a:avLst>
              <a:gd name="adj1" fmla="val -69403"/>
              <a:gd name="adj2" fmla="val 45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好的，开始通信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0035" y="905757"/>
            <a:ext cx="161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握手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左右箭头 9"/>
          <p:cNvSpPr/>
          <p:nvPr/>
        </p:nvSpPr>
        <p:spPr>
          <a:xfrm rot="16200000">
            <a:off x="1039887" y="4050913"/>
            <a:ext cx="980585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左右箭头 10"/>
          <p:cNvSpPr/>
          <p:nvPr/>
        </p:nvSpPr>
        <p:spPr>
          <a:xfrm rot="16200000">
            <a:off x="9094177" y="4040061"/>
            <a:ext cx="980585" cy="464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7967" y="3336865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AES</a:t>
            </a:r>
            <a:r>
              <a:rPr lang="zh-CN" altLang="en-US" sz="2400" dirty="0" smtClean="0">
                <a:solidFill>
                  <a:schemeClr val="bg1"/>
                </a:solidFill>
              </a:rPr>
              <a:t>加解密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2255" y="3336864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AES</a:t>
            </a:r>
            <a:r>
              <a:rPr lang="zh-CN" altLang="en-US" sz="2400" dirty="0" smtClean="0">
                <a:solidFill>
                  <a:schemeClr val="bg1"/>
                </a:solidFill>
              </a:rPr>
              <a:t>加解密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 rot="16200000">
            <a:off x="1039887" y="2625745"/>
            <a:ext cx="980585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7967" y="1909579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无线模块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62255" y="1911696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无线模块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左右箭头 20"/>
          <p:cNvSpPr/>
          <p:nvPr/>
        </p:nvSpPr>
        <p:spPr>
          <a:xfrm rot="16200000">
            <a:off x="9088394" y="2625745"/>
            <a:ext cx="980585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50377 -0.044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56641 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2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52188 -0.031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0769" y="942536"/>
            <a:ext cx="164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短信验证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FDF75"/>
            </a:gs>
            <a:gs pos="50000">
              <a:srgbClr val="8BC25D"/>
            </a:gs>
            <a:gs pos="100000">
              <a:srgbClr val="437527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3"/>
          <p:cNvSpPr/>
          <p:nvPr/>
        </p:nvSpPr>
        <p:spPr>
          <a:xfrm>
            <a:off x="3303588" y="2486025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密文（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483" name="Rectangle 1"/>
          <p:cNvSpPr txBox="1">
            <a:spLocks/>
          </p:cNvSpPr>
          <p:nvPr/>
        </p:nvSpPr>
        <p:spPr bwMode="auto">
          <a:xfrm>
            <a:off x="1030288" y="627063"/>
            <a:ext cx="8832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</a:pPr>
            <a:r>
              <a:rPr lang="zh-CN" altLang="en-US" sz="440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295400" y="1611313"/>
            <a:ext cx="883285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传统工作方式：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330575"/>
            <a:ext cx="7239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5713413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1068388" y="2405063"/>
            <a:ext cx="1533525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236913"/>
            <a:ext cx="133508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595688"/>
            <a:ext cx="37353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3595688"/>
            <a:ext cx="1447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3236913"/>
            <a:ext cx="17589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4838" y="4787900"/>
            <a:ext cx="151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906463" y="4284663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用户端</a:t>
            </a:r>
            <a:endParaRPr lang="en-US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8443913" y="64881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服务器端</a:t>
            </a:r>
            <a:endParaRPr lang="en-US" altLang="en-US"/>
          </a:p>
        </p:txBody>
      </p:sp>
      <p:sp>
        <p:nvSpPr>
          <p:cNvPr id="18" name="矩形 17"/>
          <p:cNvSpPr/>
          <p:nvPr/>
        </p:nvSpPr>
        <p:spPr>
          <a:xfrm rot="1639328">
            <a:off x="8007350" y="5067300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解锁！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443913" y="2532063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20497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0" grpId="0" animBg="1"/>
      <p:bldP spid="10" grpId="1" animBg="1"/>
      <p:bldP spid="10" grpId="2" animBg="1"/>
      <p:bldP spid="16" grpId="0"/>
      <p:bldP spid="17" grpId="0"/>
      <p:bldP spid="18" grpId="0"/>
      <p:bldP spid="18" grpId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955675" y="609600"/>
            <a:ext cx="8832850" cy="99060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827088" y="1600200"/>
            <a:ext cx="8832850" cy="4495800"/>
          </a:xfrm>
        </p:spPr>
        <p:txBody>
          <a:bodyPr/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传统工作方式的重放攻击方式：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651250"/>
            <a:ext cx="7239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6034088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57588"/>
            <a:ext cx="133508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3916363"/>
            <a:ext cx="37353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916363"/>
            <a:ext cx="1447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57588"/>
            <a:ext cx="17589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94638" y="5108575"/>
            <a:ext cx="151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5822950"/>
            <a:ext cx="8715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8311">
            <a:off x="3604419" y="5223669"/>
            <a:ext cx="23812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6446">
            <a:off x="5893595" y="5136356"/>
            <a:ext cx="2379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形标注 15"/>
          <p:cNvSpPr/>
          <p:nvPr/>
        </p:nvSpPr>
        <p:spPr>
          <a:xfrm>
            <a:off x="8113713" y="2852738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665163" y="2776538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2973388" y="2806700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密文（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9" name="椭圆形标注 18"/>
          <p:cNvSpPr/>
          <p:nvPr/>
        </p:nvSpPr>
        <p:spPr>
          <a:xfrm>
            <a:off x="2973388" y="2790825"/>
            <a:ext cx="1535112" cy="706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密文（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" name="椭圆形标注 19"/>
          <p:cNvSpPr/>
          <p:nvPr/>
        </p:nvSpPr>
        <p:spPr>
          <a:xfrm>
            <a:off x="8099425" y="2852738"/>
            <a:ext cx="1533525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21523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-3.7037E-6 L 0.51891 0.0087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23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0 L 0.02789 0.3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3"/>
          <p:cNvSpPr/>
          <p:nvPr/>
        </p:nvSpPr>
        <p:spPr>
          <a:xfrm>
            <a:off x="2720975" y="2486025"/>
            <a:ext cx="1535113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密文</a:t>
            </a:r>
            <a:r>
              <a:rPr lang="en-US" altLang="zh-CN" sz="1400" dirty="0"/>
              <a:t>(k</a:t>
            </a:r>
            <a:r>
              <a:rPr lang="zh-CN" altLang="en-US" sz="1400" dirty="0"/>
              <a:t>，</a:t>
            </a:r>
            <a:r>
              <a:rPr lang="en-US" altLang="zh-CN" sz="1400" dirty="0"/>
              <a:t>t)</a:t>
            </a:r>
            <a:endParaRPr lang="en-US" sz="1400" dirty="0"/>
          </a:p>
        </p:txBody>
      </p:sp>
      <p:sp>
        <p:nvSpPr>
          <p:cNvPr id="22531" name="Rectangle 1"/>
          <p:cNvSpPr>
            <a:spLocks noGrp="1"/>
          </p:cNvSpPr>
          <p:nvPr>
            <p:ph type="title"/>
          </p:nvPr>
        </p:nvSpPr>
        <p:spPr>
          <a:xfrm>
            <a:off x="828675" y="723900"/>
            <a:ext cx="8832850" cy="99060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712788" y="1611313"/>
            <a:ext cx="8832850" cy="4495800"/>
          </a:xfrm>
        </p:spPr>
        <p:txBody>
          <a:bodyPr/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基于时间工作方式：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330575"/>
            <a:ext cx="7254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5713413"/>
            <a:ext cx="8715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484188" y="2405063"/>
            <a:ext cx="1535112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236913"/>
            <a:ext cx="13350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595688"/>
            <a:ext cx="1447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3236913"/>
            <a:ext cx="17589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1432" y="4787106"/>
            <a:ext cx="15176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435100" y="4241800"/>
            <a:ext cx="877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用户端</a:t>
            </a:r>
            <a:endParaRPr lang="en-US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861300" y="6488113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服务器端</a:t>
            </a:r>
            <a:endParaRPr lang="en-US" altLang="en-US"/>
          </a:p>
        </p:txBody>
      </p:sp>
      <p:sp>
        <p:nvSpPr>
          <p:cNvPr id="17" name="云形标注 16"/>
          <p:cNvSpPr/>
          <p:nvPr/>
        </p:nvSpPr>
        <p:spPr>
          <a:xfrm>
            <a:off x="981075" y="5103813"/>
            <a:ext cx="1585913" cy="914400"/>
          </a:xfrm>
          <a:prstGeom prst="cloudCallout">
            <a:avLst>
              <a:gd name="adj1" fmla="val -4808"/>
              <a:gd name="adj2" fmla="val -9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214313" y="2062163"/>
            <a:ext cx="4267200" cy="304165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7062788" y="3190875"/>
            <a:ext cx="2709862" cy="36671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云形标注 19"/>
          <p:cNvSpPr/>
          <p:nvPr/>
        </p:nvSpPr>
        <p:spPr>
          <a:xfrm>
            <a:off x="5057775" y="5726113"/>
            <a:ext cx="1584325" cy="914400"/>
          </a:xfrm>
          <a:prstGeom prst="cloudCallout">
            <a:avLst>
              <a:gd name="adj1" fmla="val 60092"/>
              <a:gd name="adj2" fmla="val -8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7861300" y="2532063"/>
            <a:ext cx="1533525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 rot="1639328">
            <a:off x="7424738" y="5067300"/>
            <a:ext cx="22621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解锁！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595688"/>
            <a:ext cx="37353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9" grpId="0" animBg="1"/>
      <p:bldP spid="9" grpId="1" animBg="1"/>
      <p:bldP spid="9" grpId="2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10500" y="3122613"/>
            <a:ext cx="2451100" cy="3328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96900" y="2765425"/>
            <a:ext cx="4038600" cy="187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6" name="Rectangle 1"/>
          <p:cNvSpPr>
            <a:spLocks noGrp="1"/>
          </p:cNvSpPr>
          <p:nvPr>
            <p:ph type="title"/>
          </p:nvPr>
        </p:nvSpPr>
        <p:spPr>
          <a:xfrm>
            <a:off x="1181100" y="444500"/>
            <a:ext cx="8832850" cy="99060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1181100" y="1587500"/>
            <a:ext cx="8832850" cy="4495800"/>
          </a:xfrm>
        </p:spPr>
        <p:txBody>
          <a:bodyPr/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传统工作方式的重放攻击方式：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306763"/>
            <a:ext cx="723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5689600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213100"/>
            <a:ext cx="1335088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571875"/>
            <a:ext cx="3735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571875"/>
            <a:ext cx="1447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3213100"/>
            <a:ext cx="17589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09744" y="4763294"/>
            <a:ext cx="15192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5478463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8311">
            <a:off x="3821113" y="4878388"/>
            <a:ext cx="2379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6446">
            <a:off x="6109495" y="4790281"/>
            <a:ext cx="2379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形标注 17"/>
          <p:cNvSpPr/>
          <p:nvPr/>
        </p:nvSpPr>
        <p:spPr>
          <a:xfrm>
            <a:off x="8329613" y="2506663"/>
            <a:ext cx="1535112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9" name="云形标注 18"/>
          <p:cNvSpPr/>
          <p:nvPr/>
        </p:nvSpPr>
        <p:spPr>
          <a:xfrm>
            <a:off x="1055688" y="5402263"/>
            <a:ext cx="1458912" cy="985837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763713" y="426085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用户端</a:t>
            </a:r>
            <a:endParaRPr lang="en-US" altLang="en-US"/>
          </a:p>
        </p:txBody>
      </p:sp>
      <p:sp>
        <p:nvSpPr>
          <p:cNvPr id="21" name="椭圆形标注 20"/>
          <p:cNvSpPr/>
          <p:nvPr/>
        </p:nvSpPr>
        <p:spPr>
          <a:xfrm>
            <a:off x="881063" y="2430463"/>
            <a:ext cx="1535112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2" name="椭圆形标注 21"/>
          <p:cNvSpPr/>
          <p:nvPr/>
        </p:nvSpPr>
        <p:spPr>
          <a:xfrm>
            <a:off x="3189288" y="2460625"/>
            <a:ext cx="1535112" cy="706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密文（</a:t>
            </a:r>
            <a:r>
              <a:rPr lang="en-US" altLang="zh-CN" sz="1400" dirty="0"/>
              <a:t>k</a:t>
            </a:r>
            <a:r>
              <a:rPr lang="zh-CN" altLang="en-US" sz="1400" dirty="0"/>
              <a:t>，</a:t>
            </a:r>
            <a:r>
              <a:rPr lang="en-US" altLang="zh-CN" sz="1400" dirty="0"/>
              <a:t>t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23" name="云形标注 22"/>
          <p:cNvSpPr/>
          <p:nvPr/>
        </p:nvSpPr>
        <p:spPr>
          <a:xfrm>
            <a:off x="6311900" y="2254250"/>
            <a:ext cx="1360488" cy="981075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4" name="云形标注 23"/>
          <p:cNvSpPr/>
          <p:nvPr/>
        </p:nvSpPr>
        <p:spPr>
          <a:xfrm>
            <a:off x="1055688" y="5397500"/>
            <a:ext cx="1458912" cy="985838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</a:t>
            </a:r>
            <a:r>
              <a:rPr lang="en-US" altLang="zh-CN" dirty="0"/>
              <a:t>(</a:t>
            </a:r>
            <a:r>
              <a:rPr lang="en-US" altLang="zh-CN" dirty="0" err="1"/>
              <a:t>t+k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5" name="云形标注 24"/>
          <p:cNvSpPr/>
          <p:nvPr/>
        </p:nvSpPr>
        <p:spPr>
          <a:xfrm>
            <a:off x="6296025" y="2244725"/>
            <a:ext cx="1360488" cy="979488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</a:t>
            </a:r>
            <a:r>
              <a:rPr lang="en-US" altLang="zh-CN" dirty="0"/>
              <a:t>(</a:t>
            </a:r>
            <a:r>
              <a:rPr lang="en-US" altLang="zh-CN" dirty="0" err="1"/>
              <a:t>t+k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 rot="1752306">
            <a:off x="7583488" y="4972050"/>
            <a:ext cx="24923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时间不匹配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解锁失败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2357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8" grpId="1" animBg="1"/>
      <p:bldP spid="19" grpId="0" animBg="1"/>
      <p:bldP spid="19" grpId="1" animBg="1"/>
      <p:bldP spid="20" grpId="0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/>
          </p:cNvSpPr>
          <p:nvPr>
            <p:ph type="title"/>
          </p:nvPr>
        </p:nvSpPr>
        <p:spPr>
          <a:xfrm>
            <a:off x="571500" y="793750"/>
            <a:ext cx="8750300" cy="86995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硬件系统说明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2470150" y="2273300"/>
            <a:ext cx="6934200" cy="4419600"/>
          </a:xfrm>
        </p:spPr>
        <p:txBody>
          <a:bodyPr/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buFont typeface="Wingdings"/>
              <a:buChar char="Ø"/>
              <a:defRPr/>
            </a:pPr>
            <a:r>
              <a:rPr lang="zh-CN" altLang="en-US" sz="2900" dirty="0" smtClean="0">
                <a:latin typeface="Tw Cen MT"/>
              </a:rPr>
              <a:t>简介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sz="2600" dirty="0" smtClean="0">
                <a:latin typeface="Tw Cen MT"/>
              </a:rPr>
              <a:t>用户端：键盘、</a:t>
            </a:r>
            <a:r>
              <a:rPr lang="en-US" altLang="zh-CN" sz="2600" dirty="0" smtClean="0">
                <a:latin typeface="Tw Cen MT"/>
              </a:rPr>
              <a:t>GPS</a:t>
            </a:r>
            <a:r>
              <a:rPr lang="zh-CN" altLang="en-US" sz="2600" dirty="0" smtClean="0">
                <a:latin typeface="Tw Cen MT"/>
              </a:rPr>
              <a:t>、时钟模块、</a:t>
            </a:r>
            <a:r>
              <a:rPr lang="en-US" altLang="zh-CN" sz="2600" dirty="0" smtClean="0">
                <a:latin typeface="Tw Cen MT"/>
              </a:rPr>
              <a:t>nRF2401</a:t>
            </a:r>
          </a:p>
          <a:p>
            <a:pPr marL="365760" lvl="1" indent="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u="sng" dirty="0" smtClean="0">
                <a:solidFill>
                  <a:srgbClr val="FF0000"/>
                </a:solidFill>
                <a:latin typeface="Tw Cen MT"/>
                <a:hlinkClick r:id="rId2" action="ppaction://hlinksldjump"/>
              </a:rPr>
              <a:t>用户</a:t>
            </a:r>
            <a:r>
              <a:rPr lang="zh-CN" altLang="en-US" u="sng" dirty="0">
                <a:solidFill>
                  <a:srgbClr val="FF0000"/>
                </a:solidFill>
                <a:latin typeface="Tw Cen MT"/>
                <a:hlinkClick r:id="rId2" action="ppaction://hlinksldjump"/>
              </a:rPr>
              <a:t>端</a:t>
            </a:r>
            <a:endParaRPr lang="en-US" altLang="zh-CN" u="sng" dirty="0">
              <a:solidFill>
                <a:srgbClr val="FF0000"/>
              </a:solidFill>
              <a:latin typeface="Tw Cen MT"/>
            </a:endParaRPr>
          </a:p>
          <a:p>
            <a:pPr marL="365760" lvl="1" indent="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Arial" panose="020B0604020202020204" pitchFamily="34" charset="0"/>
              <a:buNone/>
              <a:defRPr/>
            </a:pPr>
            <a:endParaRPr lang="zh-CN" altLang="en-US" dirty="0" smtClean="0"/>
          </a:p>
          <a:p>
            <a:pPr lvl="1" fontAlgn="auto">
              <a:spcAft>
                <a:spcPts val="0"/>
              </a:spcAft>
              <a:buClr>
                <a:srgbClr val="3891A7"/>
              </a:buClr>
              <a:buFont typeface="Wingdings"/>
              <a:buChar char="Ø"/>
              <a:defRPr/>
            </a:pPr>
            <a:r>
              <a:rPr lang="zh-CN" altLang="en-US" sz="2600" dirty="0" smtClean="0">
                <a:latin typeface="Tw Cen MT"/>
              </a:rPr>
              <a:t>服务器端：</a:t>
            </a:r>
            <a:r>
              <a:rPr lang="en-US" altLang="zh-CN" dirty="0"/>
              <a:t>GPS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GSM</a:t>
            </a:r>
            <a:r>
              <a:rPr lang="zh-CN" altLang="en-US" dirty="0" smtClean="0"/>
              <a:t>、时钟模块、</a:t>
            </a:r>
            <a:r>
              <a:rPr lang="en-US" altLang="zh-CN" dirty="0"/>
              <a:t>nRF2401</a:t>
            </a:r>
            <a:endParaRPr lang="zh-CN" altLang="en-US" dirty="0"/>
          </a:p>
          <a:p>
            <a:pPr marL="365760" lvl="1" indent="0" fontAlgn="auto">
              <a:spcAft>
                <a:spcPts val="0"/>
              </a:spcAft>
              <a:buClr>
                <a:srgbClr val="3891A7"/>
              </a:buClr>
              <a:buFont typeface="Arial" panose="020B0604020202020204" pitchFamily="34" charset="0"/>
              <a:buNone/>
              <a:defRPr/>
            </a:pPr>
            <a:r>
              <a:rPr lang="zh-CN" altLang="en-US" u="sng" dirty="0" smtClean="0">
                <a:solidFill>
                  <a:srgbClr val="FF0000"/>
                </a:solidFill>
                <a:hlinkClick r:id="rId3" action="ppaction://hlinksldjump"/>
              </a:rPr>
              <a:t>服务器端</a:t>
            </a:r>
            <a:endParaRPr lang="zh-CN" altLang="en-US" u="sng" dirty="0">
              <a:solidFill>
                <a:srgbClr val="FF0000"/>
              </a:solidFill>
            </a:endParaRP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endParaRPr lang="zh-CN" altLang="en-US" dirty="0" smtClean="0"/>
          </a:p>
          <a:p>
            <a:pPr marL="365760" lvl="1" indent="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Arial" panose="020B0604020202020204" pitchFamily="34" charset="0"/>
              <a:buNone/>
              <a:defRPr/>
            </a:pPr>
            <a:endParaRPr lang="zh-CN" altLang="en-US" dirty="0" smtClean="0"/>
          </a:p>
        </p:txBody>
      </p:sp>
      <p:pic>
        <p:nvPicPr>
          <p:cNvPr id="24580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6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 rot="172081">
            <a:off x="7237413" y="1905000"/>
            <a:ext cx="1474787" cy="95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953000" y="2228850"/>
            <a:ext cx="914400" cy="1333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 rot="297025">
            <a:off x="6767513" y="2914650"/>
            <a:ext cx="1981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57400" y="2590800"/>
            <a:ext cx="1395413" cy="1136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647700" y="2667000"/>
            <a:ext cx="1333500" cy="1009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914400" y="5562600"/>
            <a:ext cx="2057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直接箭头连接符 12"/>
          <p:cNvCxnSpPr>
            <a:stCxn id="10" idx="0"/>
          </p:cNvCxnSpPr>
          <p:nvPr/>
        </p:nvCxnSpPr>
        <p:spPr>
          <a:xfrm flipH="1" flipV="1">
            <a:off x="2667000" y="609600"/>
            <a:ext cx="88900" cy="198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 flipV="1">
            <a:off x="557213" y="1143000"/>
            <a:ext cx="285750" cy="1671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6"/>
          </p:cNvCxnSpPr>
          <p:nvPr/>
        </p:nvCxnSpPr>
        <p:spPr>
          <a:xfrm>
            <a:off x="2971800" y="6096000"/>
            <a:ext cx="106680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</p:cNvCxnSpPr>
          <p:nvPr/>
        </p:nvCxnSpPr>
        <p:spPr>
          <a:xfrm flipV="1">
            <a:off x="5410200" y="704850"/>
            <a:ext cx="290513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</p:cNvCxnSpPr>
          <p:nvPr/>
        </p:nvCxnSpPr>
        <p:spPr>
          <a:xfrm flipH="1" flipV="1">
            <a:off x="7924800" y="990600"/>
            <a:ext cx="74613" cy="915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723063" y="4419600"/>
            <a:ext cx="831850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0163" y="590550"/>
            <a:ext cx="1327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串口模块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MAX232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133600" y="57150"/>
            <a:ext cx="13192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按键模块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PCF8563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038600" y="594360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OLED12864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显示屏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224588" y="5943600"/>
            <a:ext cx="170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GSM</a:t>
            </a:r>
            <a:r>
              <a:rPr lang="zh-CN" altLang="en-US">
                <a:solidFill>
                  <a:srgbClr val="FF0000"/>
                </a:solidFill>
              </a:rPr>
              <a:t>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SIM800A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5276850" y="160338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无线模块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nRF401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385050" y="646113"/>
            <a:ext cx="1420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GPS</a:t>
            </a:r>
            <a:r>
              <a:rPr lang="zh-CN" altLang="en-US">
                <a:solidFill>
                  <a:srgbClr val="FF0000"/>
                </a:solidFill>
              </a:rPr>
              <a:t>模块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2562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75" y="5426075"/>
            <a:ext cx="13366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5105400" y="1833563"/>
            <a:ext cx="1371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438650" y="3694113"/>
            <a:ext cx="13335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81000" y="3279775"/>
            <a:ext cx="1447800" cy="774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98488" y="1878013"/>
            <a:ext cx="1905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143250" y="2595563"/>
            <a:ext cx="762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1071563"/>
            <a:ext cx="9906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5"/>
          </p:cNvCxnSpPr>
          <p:nvPr/>
        </p:nvCxnSpPr>
        <p:spPr>
          <a:xfrm>
            <a:off x="5576888" y="4408488"/>
            <a:ext cx="1223962" cy="912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4"/>
          </p:cNvCxnSpPr>
          <p:nvPr/>
        </p:nvCxnSpPr>
        <p:spPr>
          <a:xfrm flipH="1">
            <a:off x="2743200" y="3662363"/>
            <a:ext cx="781050" cy="228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</p:cNvCxnSpPr>
          <p:nvPr/>
        </p:nvCxnSpPr>
        <p:spPr>
          <a:xfrm flipV="1">
            <a:off x="1550988" y="766763"/>
            <a:ext cx="49212" cy="111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</p:cNvCxnSpPr>
          <p:nvPr/>
        </p:nvCxnSpPr>
        <p:spPr>
          <a:xfrm flipH="1">
            <a:off x="914400" y="4054475"/>
            <a:ext cx="190500" cy="903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109663" y="368300"/>
            <a:ext cx="12842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按键模块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96875" y="4968875"/>
            <a:ext cx="1017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GPS</a:t>
            </a:r>
            <a:r>
              <a:rPr lang="zh-CN" altLang="en-US">
                <a:solidFill>
                  <a:srgbClr val="FF0000"/>
                </a:solidFill>
              </a:rPr>
              <a:t>模块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124075" y="5934075"/>
            <a:ext cx="1238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无线模块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nRF2401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7467600" y="749300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时钟模块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PCF8563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00850" y="5186363"/>
            <a:ext cx="127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串口模块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MAX232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26643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75" y="5426075"/>
            <a:ext cx="13366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7651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303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277</TotalTime>
  <Words>248</Words>
  <Application>Microsoft Office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Trebuchet MS</vt:lpstr>
      <vt:lpstr>Arial</vt:lpstr>
      <vt:lpstr>Calibri</vt:lpstr>
      <vt:lpstr>宋体</vt:lpstr>
      <vt:lpstr>Tw Cen MT</vt:lpstr>
      <vt:lpstr>Wingdings</vt:lpstr>
      <vt:lpstr>柏林</vt:lpstr>
      <vt:lpstr>PowerPoint 演示文稿</vt:lpstr>
      <vt:lpstr>PowerPoint 演示文稿</vt:lpstr>
      <vt:lpstr>系统工作原理</vt:lpstr>
      <vt:lpstr>系统工作原理</vt:lpstr>
      <vt:lpstr>系统工作原理</vt:lpstr>
      <vt:lpstr>硬件系统说明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基于实时时钟技术的加密算法设计</dc:title>
  <dc:creator>thomas smith</dc:creator>
  <cp:lastModifiedBy>thomas smith</cp:lastModifiedBy>
  <cp:revision>20</cp:revision>
  <dcterms:created xsi:type="dcterms:W3CDTF">2017-06-10T12:19:50Z</dcterms:created>
  <dcterms:modified xsi:type="dcterms:W3CDTF">2017-06-10T17:05:01Z</dcterms:modified>
</cp:coreProperties>
</file>