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7" r:id="rId6"/>
    <p:sldId id="268" r:id="rId7"/>
    <p:sldId id="260" r:id="rId8"/>
    <p:sldId id="266" r:id="rId9"/>
    <p:sldId id="261" r:id="rId10"/>
    <p:sldId id="265" r:id="rId11"/>
    <p:sldId id="262" r:id="rId12"/>
    <p:sldId id="263"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3AE4CCF-32C3-42AB-89BE-3284D179DBD0}" type="datetimeFigureOut">
              <a:rPr lang="en-IN" smtClean="0"/>
              <a:t>15-07-2024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7F03E875-0B6A-47E6-8CEA-A11FB296F46A}" type="slidenum">
              <a:rPr lang="en-IN" smtClean="0"/>
              <a:t>‹#›</a:t>
            </a:fld>
            <a:endParaRPr lang="en-IN"/>
          </a:p>
        </p:txBody>
      </p:sp>
    </p:spTree>
    <p:extLst>
      <p:ext uri="{BB962C8B-B14F-4D97-AF65-F5344CB8AC3E}">
        <p14:creationId xmlns:p14="http://schemas.microsoft.com/office/powerpoint/2010/main" val="399074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03E875-0B6A-47E6-8CEA-A11FB296F46A}" type="slidenum">
              <a:rPr lang="en-IN" smtClean="0"/>
              <a:t>3</a:t>
            </a:fld>
            <a:endParaRPr lang="en-IN"/>
          </a:p>
        </p:txBody>
      </p:sp>
    </p:spTree>
    <p:extLst>
      <p:ext uri="{BB962C8B-B14F-4D97-AF65-F5344CB8AC3E}">
        <p14:creationId xmlns:p14="http://schemas.microsoft.com/office/powerpoint/2010/main" val="212540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10" name="TextBox 9">
            <a:extLst>
              <a:ext uri="{FF2B5EF4-FFF2-40B4-BE49-F238E27FC236}">
                <a16:creationId xmlns:a16="http://schemas.microsoft.com/office/drawing/2014/main" xmlns="" id="{E3CFF8A8-F97C-A114-FEE6-E0F5EFE3DB39}"/>
              </a:ext>
            </a:extLst>
          </p:cNvPr>
          <p:cNvSpPr txBox="1"/>
          <p:nvPr/>
        </p:nvSpPr>
        <p:spPr>
          <a:xfrm>
            <a:off x="179628" y="819150"/>
            <a:ext cx="8863482" cy="707886"/>
          </a:xfrm>
          <a:prstGeom prst="rect">
            <a:avLst/>
          </a:prstGeom>
          <a:noFill/>
        </p:spPr>
        <p:txBody>
          <a:bodyPr wrap="square">
            <a:spAutoFit/>
          </a:bodyPr>
          <a:lstStyle/>
          <a:p>
            <a:r>
              <a:rPr lang="en-IN" sz="2000" b="1" dirty="0">
                <a:latin typeface="Arial" panose="020B0604020202020204" pitchFamily="34" charset="0"/>
                <a:cs typeface="Arial" panose="020B0604020202020204" pitchFamily="34" charset="0"/>
              </a:rPr>
              <a:t>Innovative Monitoring System for </a:t>
            </a:r>
            <a:r>
              <a:rPr lang="en-IN" sz="2000" b="1" dirty="0" err="1">
                <a:latin typeface="Arial" panose="020B0604020202020204" pitchFamily="34" charset="0"/>
                <a:cs typeface="Arial" panose="020B0604020202020204" pitchFamily="34" charset="0"/>
              </a:rPr>
              <a:t>TeleICU</a:t>
            </a:r>
            <a:r>
              <a:rPr lang="en-IN" sz="2000" b="1" dirty="0">
                <a:latin typeface="Arial" panose="020B0604020202020204" pitchFamily="34" charset="0"/>
                <a:cs typeface="Arial" panose="020B0604020202020204" pitchFamily="34" charset="0"/>
              </a:rPr>
              <a:t> Patients Using Video Processing and Deep Learning</a:t>
            </a:r>
          </a:p>
        </p:txBody>
      </p:sp>
      <p:sp>
        <p:nvSpPr>
          <p:cNvPr id="14" name="TextBox 13">
            <a:extLst>
              <a:ext uri="{FF2B5EF4-FFF2-40B4-BE49-F238E27FC236}">
                <a16:creationId xmlns:a16="http://schemas.microsoft.com/office/drawing/2014/main" xmlns="" id="{C992FC32-CCEB-0DD2-D4CD-F8B9E1E498CE}"/>
              </a:ext>
            </a:extLst>
          </p:cNvPr>
          <p:cNvSpPr txBox="1"/>
          <p:nvPr/>
        </p:nvSpPr>
        <p:spPr>
          <a:xfrm>
            <a:off x="304800" y="1657350"/>
            <a:ext cx="8001000" cy="2031325"/>
          </a:xfrm>
          <a:prstGeom prst="rect">
            <a:avLst/>
          </a:prstGeom>
          <a:noFill/>
        </p:spPr>
        <p:txBody>
          <a:bodyPr wrap="square">
            <a:spAutoFit/>
          </a:bodyPr>
          <a:lstStyle/>
          <a:p>
            <a:pPr marL="285750" indent="-285750">
              <a:buFont typeface="Arial" panose="020B0604020202020204" pitchFamily="34" charset="0"/>
              <a:buChar char="•"/>
            </a:pPr>
            <a:r>
              <a:rPr lang="en-IN" dirty="0"/>
              <a:t>Design and develop an Innovative Monitoring System for </a:t>
            </a:r>
            <a:r>
              <a:rPr lang="en-IN" dirty="0" err="1"/>
              <a:t>TeleICU</a:t>
            </a:r>
            <a:r>
              <a:rPr lang="en-IN" dirty="0"/>
              <a:t> Patients that utilizes advanced video processing techniques and deep learning algorithms to monitor patient activities, vital signs, and potential health risks in real-time. The system should be capable of accurately detecting and </a:t>
            </a:r>
            <a:r>
              <a:rPr lang="en-IN" dirty="0" err="1"/>
              <a:t>analyzing</a:t>
            </a:r>
            <a:r>
              <a:rPr lang="en-IN" dirty="0"/>
              <a:t> patient movements, facial expressions, and physiological indicators from live video streams, providing diagnostic insights to healthcare providers to enhance remote patient monitoring and intervention strategies.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4948FB6-441C-16AF-3319-BCEB46A781D1}"/>
              </a:ext>
            </a:extLst>
          </p:cNvPr>
          <p:cNvSpPr txBox="1"/>
          <p:nvPr/>
        </p:nvSpPr>
        <p:spPr>
          <a:xfrm>
            <a:off x="228600" y="361950"/>
            <a:ext cx="8763000" cy="2893100"/>
          </a:xfrm>
          <a:prstGeom prst="rect">
            <a:avLst/>
          </a:prstGeom>
          <a:noFill/>
        </p:spPr>
        <p:txBody>
          <a:bodyPr wrap="square">
            <a:spAutoFit/>
          </a:bodyPr>
          <a:lstStyle/>
          <a:p>
            <a:r>
              <a:rPr lang="en-IN" sz="2000" b="1" dirty="0"/>
              <a:t>Prerequisites:</a:t>
            </a:r>
          </a:p>
          <a:p>
            <a:endParaRPr lang="en-IN" dirty="0"/>
          </a:p>
          <a:p>
            <a:pPr marL="285750" indent="-285750">
              <a:buFont typeface="Arial" panose="020B0604020202020204" pitchFamily="34" charset="0"/>
              <a:buChar char="•"/>
            </a:pPr>
            <a:r>
              <a:rPr lang="en-IN" b="1" dirty="0"/>
              <a:t>Operating System: </a:t>
            </a:r>
            <a:r>
              <a:rPr lang="en-IN" dirty="0"/>
              <a:t>Compatible with Windows, macOS, or Linux.</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Hardware</a:t>
            </a:r>
            <a:r>
              <a:rPr lang="en-IN" dirty="0"/>
              <a:t>: Depending on the scale of your project, a GPU may be recommended for faster training with TensorFlow (NVIDIA GPU with CUDA support).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Software: </a:t>
            </a:r>
            <a:r>
              <a:rPr lang="en-IN" dirty="0"/>
              <a:t>Python environment set up with necessary packages (pip, </a:t>
            </a:r>
            <a:r>
              <a:rPr lang="en-IN" dirty="0" err="1"/>
              <a:t>virtualenv</a:t>
            </a:r>
            <a:r>
              <a:rPr lang="en-IN" dirty="0"/>
              <a:t>, or </a:t>
            </a:r>
            <a:r>
              <a:rPr lang="en-IN" dirty="0" err="1"/>
              <a:t>conda</a:t>
            </a:r>
            <a:r>
              <a:rPr lang="en-IN" dirty="0"/>
              <a:t> for managing Python environments).CUDA and </a:t>
            </a:r>
            <a:r>
              <a:rPr lang="en-IN" dirty="0" err="1"/>
              <a:t>cuDNN</a:t>
            </a:r>
            <a:r>
              <a:rPr lang="en-IN" dirty="0"/>
              <a:t> (if using GPU acceleration).IDE or text editor of choice for development (e.g., PyCharm, Visual Studio Code).</a:t>
            </a:r>
          </a:p>
        </p:txBody>
      </p:sp>
    </p:spTree>
    <p:extLst>
      <p:ext uri="{BB962C8B-B14F-4D97-AF65-F5344CB8AC3E}">
        <p14:creationId xmlns:p14="http://schemas.microsoft.com/office/powerpoint/2010/main" val="1366054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4" name="TextBox 3">
            <a:extLst>
              <a:ext uri="{FF2B5EF4-FFF2-40B4-BE49-F238E27FC236}">
                <a16:creationId xmlns:a16="http://schemas.microsoft.com/office/drawing/2014/main" xmlns="" id="{A919CE54-EB02-F13F-2631-C5EF8E6719DA}"/>
              </a:ext>
            </a:extLst>
          </p:cNvPr>
          <p:cNvSpPr txBox="1"/>
          <p:nvPr/>
        </p:nvSpPr>
        <p:spPr>
          <a:xfrm>
            <a:off x="838200" y="1200151"/>
            <a:ext cx="6781800" cy="2308324"/>
          </a:xfrm>
          <a:prstGeom prst="rect">
            <a:avLst/>
          </a:prstGeom>
          <a:noFill/>
        </p:spPr>
        <p:txBody>
          <a:bodyPr wrap="square">
            <a:spAutoFit/>
          </a:bodyPr>
          <a:lstStyle/>
          <a:p>
            <a:pPr>
              <a:lnSpc>
                <a:spcPct val="200000"/>
              </a:lnSpc>
            </a:pPr>
            <a:r>
              <a:rPr lang="en-IN" dirty="0"/>
              <a:t>Punya G K 	 </a:t>
            </a:r>
            <a:r>
              <a:rPr lang="en-IN" dirty="0" smtClean="0"/>
              <a:t>    -  </a:t>
            </a:r>
            <a:r>
              <a:rPr lang="en-IN" dirty="0"/>
              <a:t>	</a:t>
            </a:r>
            <a:r>
              <a:rPr lang="en-IN" dirty="0" smtClean="0"/>
              <a:t>Dataset  (Object Detection)</a:t>
            </a:r>
            <a:endParaRPr lang="en-IN" dirty="0"/>
          </a:p>
          <a:p>
            <a:pPr>
              <a:lnSpc>
                <a:spcPct val="200000"/>
              </a:lnSpc>
            </a:pPr>
            <a:r>
              <a:rPr lang="en-IN" dirty="0"/>
              <a:t>Thomas Varghese </a:t>
            </a:r>
            <a:r>
              <a:rPr lang="en-IN" dirty="0" smtClean="0"/>
              <a:t>        </a:t>
            </a:r>
            <a:r>
              <a:rPr lang="en-IN" dirty="0"/>
              <a:t>-           Dataset  </a:t>
            </a:r>
            <a:r>
              <a:rPr lang="en-IN" dirty="0" smtClean="0"/>
              <a:t>(Motion </a:t>
            </a:r>
            <a:r>
              <a:rPr lang="en-IN" dirty="0"/>
              <a:t>Detection)</a:t>
            </a:r>
          </a:p>
          <a:p>
            <a:pPr>
              <a:lnSpc>
                <a:spcPct val="200000"/>
              </a:lnSpc>
            </a:pPr>
            <a:r>
              <a:rPr lang="en-IN" dirty="0" err="1" smtClean="0"/>
              <a:t>Aleeta</a:t>
            </a:r>
            <a:r>
              <a:rPr lang="en-IN" dirty="0" smtClean="0"/>
              <a:t> </a:t>
            </a:r>
            <a:r>
              <a:rPr lang="en-IN" dirty="0"/>
              <a:t>Timothy </a:t>
            </a:r>
            <a:r>
              <a:rPr lang="en-IN" dirty="0" smtClean="0"/>
              <a:t>             -         </a:t>
            </a:r>
            <a:r>
              <a:rPr lang="en-IN" dirty="0"/>
              <a:t> </a:t>
            </a:r>
            <a:r>
              <a:rPr lang="en-IN" dirty="0" smtClean="0"/>
              <a:t>Object Detection Model</a:t>
            </a:r>
            <a:endParaRPr lang="en-IN" dirty="0"/>
          </a:p>
          <a:p>
            <a:pPr>
              <a:lnSpc>
                <a:spcPct val="200000"/>
              </a:lnSpc>
            </a:pPr>
            <a:r>
              <a:rPr lang="en-IN" dirty="0" err="1"/>
              <a:t>Yacha</a:t>
            </a:r>
            <a:r>
              <a:rPr lang="en-IN" dirty="0"/>
              <a:t> </a:t>
            </a:r>
            <a:r>
              <a:rPr lang="en-IN" dirty="0" err="1"/>
              <a:t>Harshini</a:t>
            </a:r>
            <a:r>
              <a:rPr lang="en-IN" dirty="0"/>
              <a:t> 	</a:t>
            </a:r>
            <a:r>
              <a:rPr lang="en-IN" dirty="0" smtClean="0"/>
              <a:t>     -</a:t>
            </a:r>
            <a:r>
              <a:rPr lang="en-IN" dirty="0"/>
              <a:t>	</a:t>
            </a:r>
            <a:r>
              <a:rPr lang="en-IN" dirty="0" smtClean="0"/>
              <a:t>Motion Detection Model</a:t>
            </a:r>
            <a:r>
              <a:rPr lang="en-IN"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4" name="TextBox 3">
            <a:extLst>
              <a:ext uri="{FF2B5EF4-FFF2-40B4-BE49-F238E27FC236}">
                <a16:creationId xmlns:a16="http://schemas.microsoft.com/office/drawing/2014/main" xmlns="" id="{61BD469E-78FC-60E8-7A5D-0EED37796A6D}"/>
              </a:ext>
            </a:extLst>
          </p:cNvPr>
          <p:cNvSpPr txBox="1"/>
          <p:nvPr/>
        </p:nvSpPr>
        <p:spPr>
          <a:xfrm>
            <a:off x="241198" y="971550"/>
            <a:ext cx="8382000" cy="2862322"/>
          </a:xfrm>
          <a:prstGeom prst="rect">
            <a:avLst/>
          </a:prstGeom>
          <a:noFill/>
        </p:spPr>
        <p:txBody>
          <a:bodyPr wrap="square">
            <a:spAutoFit/>
          </a:bodyPr>
          <a:lstStyle/>
          <a:p>
            <a:r>
              <a:rPr lang="en-IN" dirty="0"/>
              <a:t>The Innovative Monitoring System for </a:t>
            </a:r>
            <a:r>
              <a:rPr lang="en-IN" dirty="0" err="1"/>
              <a:t>TeleICU</a:t>
            </a:r>
            <a:r>
              <a:rPr lang="en-IN" dirty="0"/>
              <a:t> Patients represents a significant advancement in remote patient monitoring, leveraging cutting-edge video processing and deep learning technologies. By continuously </a:t>
            </a:r>
            <a:r>
              <a:rPr lang="en-IN" dirty="0" err="1"/>
              <a:t>analyzing</a:t>
            </a:r>
            <a:r>
              <a:rPr lang="en-IN" dirty="0"/>
              <a:t> live video streams and patient data, the system enhances healthcare providers' ability to monitor patient activities, detect anomalies, and intervene proactively. This proactive approach not only improves patient outcomes by enabling timely interventions but also optimizes healthcare delivery by reducing response times and enhancing resource allocation. With its secure data transmission, user-friendly interface, and scalability across different </a:t>
            </a:r>
            <a:r>
              <a:rPr lang="en-IN" dirty="0" err="1"/>
              <a:t>TeleICU</a:t>
            </a:r>
            <a:r>
              <a:rPr lang="en-IN" dirty="0"/>
              <a:t> setups, the system sets a new standard in remote patient monitoring, paving the way for more personalized and effective care in critical care environments.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Idea</a:t>
            </a:r>
            <a:r>
              <a:rPr spc="-5" dirty="0"/>
              <a:t> Brief</a:t>
            </a:r>
            <a:r>
              <a:rPr spc="-10" dirty="0"/>
              <a:t> </a:t>
            </a:r>
            <a:r>
              <a:rPr dirty="0"/>
              <a:t>(Solution)</a:t>
            </a:r>
          </a:p>
        </p:txBody>
      </p:sp>
      <p:sp>
        <p:nvSpPr>
          <p:cNvPr id="4" name="TextBox 3">
            <a:extLst>
              <a:ext uri="{FF2B5EF4-FFF2-40B4-BE49-F238E27FC236}">
                <a16:creationId xmlns:a16="http://schemas.microsoft.com/office/drawing/2014/main" xmlns="" id="{F007D9E6-BD4D-5ED3-379D-776E5EFB3C1D}"/>
              </a:ext>
            </a:extLst>
          </p:cNvPr>
          <p:cNvSpPr txBox="1"/>
          <p:nvPr/>
        </p:nvSpPr>
        <p:spPr>
          <a:xfrm>
            <a:off x="238150" y="956429"/>
            <a:ext cx="8153400" cy="2862322"/>
          </a:xfrm>
          <a:prstGeom prst="rect">
            <a:avLst/>
          </a:prstGeom>
          <a:noFill/>
        </p:spPr>
        <p:txBody>
          <a:bodyPr wrap="square">
            <a:spAutoFit/>
          </a:bodyPr>
          <a:lstStyle/>
          <a:p>
            <a:pPr marL="285750" indent="-285750">
              <a:buFont typeface="Arial" panose="020B0604020202020204" pitchFamily="34" charset="0"/>
              <a:buChar char="•"/>
            </a:pPr>
            <a:r>
              <a:rPr lang="en-IN" dirty="0"/>
              <a:t>The Innovative Monitoring System for </a:t>
            </a:r>
            <a:r>
              <a:rPr lang="en-IN" dirty="0" err="1"/>
              <a:t>TeleICU</a:t>
            </a:r>
            <a:r>
              <a:rPr lang="en-IN" dirty="0"/>
              <a:t> Patients utilizes advanced video processing and deep learning technologies to provide real-time monitoring and analysis of patient activities and vital signs. By integrating with existing </a:t>
            </a:r>
            <a:r>
              <a:rPr lang="en-IN" dirty="0" err="1"/>
              <a:t>TeleICU</a:t>
            </a:r>
            <a:r>
              <a:rPr lang="en-IN" dirty="0"/>
              <a:t> setups, the system captures live video feeds and applies sophisticated algorithms to detect movements, </a:t>
            </a:r>
            <a:r>
              <a:rPr lang="en-IN" dirty="0" err="1"/>
              <a:t>analyze</a:t>
            </a:r>
            <a:r>
              <a:rPr lang="en-IN" dirty="0"/>
              <a:t> facial expressions, and monitor physiological parameters. </a:t>
            </a:r>
          </a:p>
          <a:p>
            <a:pPr marL="285750" indent="-285750">
              <a:buFont typeface="Arial" panose="020B0604020202020204" pitchFamily="34" charset="0"/>
              <a:buChar char="•"/>
            </a:pPr>
            <a:r>
              <a:rPr lang="en-IN" dirty="0"/>
              <a:t>This data is processed in real-time to identify anomalies and trends indicative of patient health status. The system ensures secure data transmission and scalability, making it adaptable to diverse </a:t>
            </a:r>
            <a:r>
              <a:rPr lang="en-IN" dirty="0" err="1"/>
              <a:t>TeleICU</a:t>
            </a:r>
            <a:r>
              <a:rPr lang="en-IN" dirty="0"/>
              <a:t> environments and enhancing the efficiency and effectiveness of remote patient monitoring.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4" name="TextBox 3">
            <a:extLst>
              <a:ext uri="{FF2B5EF4-FFF2-40B4-BE49-F238E27FC236}">
                <a16:creationId xmlns:a16="http://schemas.microsoft.com/office/drawing/2014/main" xmlns="" id="{F08817EA-15B4-6C19-221E-6C2F8BFFCA0B}"/>
              </a:ext>
            </a:extLst>
          </p:cNvPr>
          <p:cNvSpPr txBox="1"/>
          <p:nvPr/>
        </p:nvSpPr>
        <p:spPr>
          <a:xfrm>
            <a:off x="134318" y="742950"/>
            <a:ext cx="8790992" cy="4247317"/>
          </a:xfrm>
          <a:prstGeom prst="rect">
            <a:avLst/>
          </a:prstGeom>
          <a:noFill/>
        </p:spPr>
        <p:txBody>
          <a:bodyPr wrap="square">
            <a:spAutoFit/>
          </a:bodyPr>
          <a:lstStyle/>
          <a:p>
            <a:endParaRPr lang="en-IN" dirty="0"/>
          </a:p>
          <a:p>
            <a:pPr marL="285750" indent="-285750">
              <a:buFont typeface="Arial" panose="020B0604020202020204" pitchFamily="34" charset="0"/>
              <a:buChar char="•"/>
            </a:pPr>
            <a:r>
              <a:rPr lang="en-IN" dirty="0"/>
              <a:t>Real-Time Video Analysis: Utilizes advanced video processing algorithms to </a:t>
            </a:r>
            <a:r>
              <a:rPr lang="en-IN" dirty="0" err="1"/>
              <a:t>analyze</a:t>
            </a:r>
            <a:r>
              <a:rPr lang="en-IN" dirty="0"/>
              <a:t> live video streams from </a:t>
            </a:r>
            <a:r>
              <a:rPr lang="en-IN" dirty="0" err="1"/>
              <a:t>TeleICU</a:t>
            </a:r>
            <a:r>
              <a:rPr lang="en-IN" dirty="0"/>
              <a:t> patient environments</a:t>
            </a:r>
            <a:r>
              <a:rPr lang="en-IN" dirty="0" smtClean="0"/>
              <a:t>.</a:t>
            </a:r>
            <a:endParaRPr lang="en-IN" dirty="0"/>
          </a:p>
          <a:p>
            <a:pPr marL="285750" indent="-285750">
              <a:buFont typeface="Arial" panose="020B0604020202020204" pitchFamily="34" charset="0"/>
              <a:buChar char="•"/>
            </a:pPr>
            <a:r>
              <a:rPr lang="en-IN" dirty="0"/>
              <a:t>Activity Recognition: Detects and monitors patient activities such as movement patterns, posture changes, and bed exits to assess patient condition and activity levels</a:t>
            </a:r>
            <a:r>
              <a:rPr lang="en-IN" dirty="0" smtClean="0"/>
              <a:t>.</a:t>
            </a:r>
            <a:endParaRPr lang="en-IN" dirty="0"/>
          </a:p>
          <a:p>
            <a:pPr marL="285750" indent="-285750">
              <a:buFont typeface="Arial" panose="020B0604020202020204" pitchFamily="34" charset="0"/>
              <a:buChar char="•"/>
            </a:pPr>
            <a:r>
              <a:rPr lang="en-US" dirty="0"/>
              <a:t>Predictive Analytics: Leverages historical data and machine learning models to predict potential health deterioration or critical events, enabling proactive interventions</a:t>
            </a:r>
            <a:r>
              <a:rPr lang="en-US" dirty="0" smtClean="0"/>
              <a:t>.</a:t>
            </a:r>
            <a:endParaRPr lang="en-US" dirty="0"/>
          </a:p>
          <a:p>
            <a:pPr marL="285750" indent="-285750">
              <a:buFont typeface="Arial" panose="020B0604020202020204" pitchFamily="34" charset="0"/>
              <a:buChar char="•"/>
            </a:pPr>
            <a:r>
              <a:rPr lang="en-US" dirty="0"/>
              <a:t>Vital Signs Monitoring: Integrates with sensors or video-based techniques to monitor vital signs such as heart rate, respiratory rate, and oxygen saturation</a:t>
            </a:r>
            <a:r>
              <a:rPr lang="en-US" dirty="0" smtClean="0"/>
              <a:t>.</a:t>
            </a:r>
            <a:endParaRPr lang="en-US" dirty="0"/>
          </a:p>
          <a:p>
            <a:pPr marL="285750" indent="-285750">
              <a:buFont typeface="Arial" panose="020B0604020202020204" pitchFamily="34" charset="0"/>
              <a:buChar char="•"/>
            </a:pPr>
            <a:r>
              <a:rPr lang="en-US" dirty="0"/>
              <a:t>Anomaly Detection: Utilizes deep learning models to detect anomalies in patient behavior or vital signs, alerting healthcare providers to potential health risks</a:t>
            </a:r>
            <a:r>
              <a:rPr lang="en-US" dirty="0" smtClean="0"/>
              <a:t>.</a:t>
            </a:r>
          </a:p>
          <a:p>
            <a:pPr marL="285750" indent="-285750">
              <a:buFont typeface="Arial" panose="020B0604020202020204" pitchFamily="34" charset="0"/>
              <a:buChar char="•"/>
            </a:pPr>
            <a:r>
              <a:rPr lang="en-IN" dirty="0"/>
              <a:t>Predictive Analytics: Leverages historical data and machine learning models to predict potential health deterioration or critical events, enabling proactive interventions.</a:t>
            </a:r>
          </a:p>
          <a:p>
            <a:pPr marL="285750" indent="-285750">
              <a:buFont typeface="Arial" panose="020B0604020202020204" pitchFamily="34" charset="0"/>
              <a:buChar char="•"/>
            </a:pP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3" name="TextBox 2"/>
          <p:cNvSpPr txBox="1"/>
          <p:nvPr/>
        </p:nvSpPr>
        <p:spPr>
          <a:xfrm>
            <a:off x="304800" y="819150"/>
            <a:ext cx="8610600" cy="3970318"/>
          </a:xfrm>
          <a:prstGeom prst="rect">
            <a:avLst/>
          </a:prstGeom>
          <a:noFill/>
        </p:spPr>
        <p:txBody>
          <a:bodyPr wrap="square" rtlCol="0">
            <a:spAutoFit/>
          </a:bodyPr>
          <a:lstStyle/>
          <a:p>
            <a:r>
              <a:rPr lang="en-IN" b="1" dirty="0"/>
              <a:t>1. Data Collection &amp; </a:t>
            </a:r>
            <a:r>
              <a:rPr lang="en-IN" b="1" dirty="0" err="1" smtClean="0"/>
              <a:t>Preprocessing</a:t>
            </a:r>
            <a:r>
              <a:rPr lang="en-IN" b="1" dirty="0" smtClean="0"/>
              <a:t>:</a:t>
            </a:r>
            <a:endParaRPr lang="en-IN" dirty="0"/>
          </a:p>
          <a:p>
            <a:r>
              <a:rPr lang="en-IN" b="1" dirty="0"/>
              <a:t>Data Collection:</a:t>
            </a:r>
            <a:r>
              <a:rPr lang="en-IN" dirty="0"/>
              <a:t> </a:t>
            </a:r>
            <a:r>
              <a:rPr lang="en-IN" dirty="0" smtClean="0"/>
              <a:t>Gathered </a:t>
            </a:r>
            <a:r>
              <a:rPr lang="en-IN" dirty="0"/>
              <a:t>video data from </a:t>
            </a:r>
            <a:r>
              <a:rPr lang="en-IN" dirty="0" smtClean="0"/>
              <a:t>various series setups </a:t>
            </a:r>
          </a:p>
          <a:p>
            <a:r>
              <a:rPr lang="en-IN" b="1" dirty="0" err="1" smtClean="0"/>
              <a:t>Preprocessing</a:t>
            </a:r>
            <a:r>
              <a:rPr lang="en-IN" b="1" dirty="0"/>
              <a:t>:</a:t>
            </a:r>
            <a:r>
              <a:rPr lang="en-IN" dirty="0"/>
              <a:t> </a:t>
            </a:r>
            <a:r>
              <a:rPr lang="en-IN" dirty="0" smtClean="0"/>
              <a:t>Extracted </a:t>
            </a:r>
            <a:r>
              <a:rPr lang="en-IN" dirty="0"/>
              <a:t>frames, </a:t>
            </a:r>
            <a:r>
              <a:rPr lang="en-IN" dirty="0" smtClean="0"/>
              <a:t>resized </a:t>
            </a:r>
            <a:r>
              <a:rPr lang="en-IN" dirty="0"/>
              <a:t>them to a standard format (e.g., 416x416), and </a:t>
            </a:r>
            <a:r>
              <a:rPr lang="en-IN" dirty="0" smtClean="0"/>
              <a:t>organized </a:t>
            </a:r>
            <a:r>
              <a:rPr lang="en-IN" dirty="0"/>
              <a:t>them into training, validation, and test sets.</a:t>
            </a:r>
          </a:p>
          <a:p>
            <a:r>
              <a:rPr lang="en-IN" b="1" dirty="0"/>
              <a:t>2. Object Detection Model </a:t>
            </a:r>
            <a:r>
              <a:rPr lang="en-IN" b="1" dirty="0" smtClean="0"/>
              <a:t>Development:</a:t>
            </a:r>
            <a:endParaRPr lang="en-IN" dirty="0"/>
          </a:p>
          <a:p>
            <a:r>
              <a:rPr lang="en-IN" b="1" dirty="0"/>
              <a:t>Model Selection:</a:t>
            </a:r>
            <a:r>
              <a:rPr lang="en-IN" dirty="0"/>
              <a:t> We choose YOLO (You Only Look Once) for efficient real-time object </a:t>
            </a:r>
            <a:r>
              <a:rPr lang="en-IN" dirty="0" smtClean="0"/>
              <a:t>detection of the medical staff.</a:t>
            </a:r>
            <a:endParaRPr lang="en-IN" dirty="0"/>
          </a:p>
          <a:p>
            <a:r>
              <a:rPr lang="en-IN" b="1" dirty="0"/>
              <a:t>Training:</a:t>
            </a:r>
            <a:r>
              <a:rPr lang="en-IN" dirty="0"/>
              <a:t> We </a:t>
            </a:r>
            <a:r>
              <a:rPr lang="en-IN" dirty="0" smtClean="0"/>
              <a:t>utilized </a:t>
            </a:r>
            <a:r>
              <a:rPr lang="en-IN" dirty="0" err="1"/>
              <a:t>TensorFlow</a:t>
            </a:r>
            <a:r>
              <a:rPr lang="en-IN" dirty="0"/>
              <a:t> to train YOLO on annotated datasets, optimizing for accuracy and speed.</a:t>
            </a:r>
          </a:p>
          <a:p>
            <a:r>
              <a:rPr lang="en-IN" b="1" dirty="0"/>
              <a:t>3. Motion Detection Model </a:t>
            </a:r>
            <a:r>
              <a:rPr lang="en-IN" b="1" dirty="0" smtClean="0"/>
              <a:t>Development:</a:t>
            </a:r>
            <a:endParaRPr lang="en-IN" dirty="0"/>
          </a:p>
          <a:p>
            <a:r>
              <a:rPr lang="en-IN" b="1" dirty="0"/>
              <a:t>Custom Dataset:</a:t>
            </a:r>
            <a:r>
              <a:rPr lang="en-IN" dirty="0"/>
              <a:t> We </a:t>
            </a:r>
            <a:r>
              <a:rPr lang="en-IN" dirty="0" smtClean="0"/>
              <a:t>developed </a:t>
            </a:r>
            <a:r>
              <a:rPr lang="en-IN" dirty="0"/>
              <a:t>a motion detection model using a custom dataset specific to </a:t>
            </a:r>
            <a:r>
              <a:rPr lang="en-IN" dirty="0" err="1"/>
              <a:t>TeleICU</a:t>
            </a:r>
            <a:r>
              <a:rPr lang="en-IN" dirty="0"/>
              <a:t> environments.</a:t>
            </a:r>
          </a:p>
          <a:p>
            <a:r>
              <a:rPr lang="en-IN" b="1" dirty="0"/>
              <a:t>Training:</a:t>
            </a:r>
            <a:r>
              <a:rPr lang="en-IN" dirty="0"/>
              <a:t> We </a:t>
            </a:r>
            <a:r>
              <a:rPr lang="en-IN" dirty="0" smtClean="0"/>
              <a:t>trained </a:t>
            </a:r>
            <a:r>
              <a:rPr lang="en-IN" dirty="0"/>
              <a:t>the motion detection model using </a:t>
            </a:r>
            <a:r>
              <a:rPr lang="en-IN" dirty="0" err="1" smtClean="0"/>
              <a:t>OpenCV</a:t>
            </a:r>
            <a:r>
              <a:rPr lang="en-IN" dirty="0" smtClean="0"/>
              <a:t> , </a:t>
            </a:r>
            <a:r>
              <a:rPr lang="en-IN" dirty="0"/>
              <a:t>focusing on detecting patient movements or anomalies.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3600986"/>
          </a:xfrm>
        </p:spPr>
        <p:txBody>
          <a:bodyPr/>
          <a:lstStyle/>
          <a:p>
            <a:r>
              <a:rPr lang="en-IN" sz="1800" b="0" dirty="0" smtClean="0">
                <a:latin typeface="+mn-lt"/>
              </a:rPr>
              <a:t/>
            </a:r>
            <a:br>
              <a:rPr lang="en-IN" sz="1800" b="0" dirty="0" smtClean="0">
                <a:latin typeface="+mn-lt"/>
              </a:rPr>
            </a:br>
            <a:r>
              <a:rPr lang="en-IN" sz="1800" b="0" dirty="0" smtClean="0">
                <a:latin typeface="+mn-lt"/>
              </a:rPr>
              <a:t>4. </a:t>
            </a:r>
            <a:r>
              <a:rPr lang="en-IN" sz="1800" dirty="0">
                <a:latin typeface="+mn-lt"/>
              </a:rPr>
              <a:t>Evaluation &amp; </a:t>
            </a:r>
            <a:r>
              <a:rPr lang="en-IN" sz="1800" dirty="0" smtClean="0">
                <a:latin typeface="+mn-lt"/>
              </a:rPr>
              <a:t>Testing:</a:t>
            </a:r>
            <a:r>
              <a:rPr lang="en-IN" sz="1800" b="0" dirty="0">
                <a:latin typeface="+mn-lt"/>
              </a:rPr>
              <a:t/>
            </a:r>
            <a:br>
              <a:rPr lang="en-IN" sz="1800" b="0" dirty="0">
                <a:latin typeface="+mn-lt"/>
              </a:rPr>
            </a:br>
            <a:r>
              <a:rPr lang="en-IN" sz="1800" dirty="0">
                <a:latin typeface="+mn-lt"/>
              </a:rPr>
              <a:t>Object Detection Model Evaluation: </a:t>
            </a:r>
            <a:r>
              <a:rPr lang="en-IN" sz="1800" b="0" dirty="0">
                <a:latin typeface="+mn-lt"/>
              </a:rPr>
              <a:t>A</a:t>
            </a:r>
            <a:r>
              <a:rPr lang="en-IN" sz="1800" b="0" dirty="0" smtClean="0">
                <a:latin typeface="+mn-lt"/>
              </a:rPr>
              <a:t>ssessed </a:t>
            </a:r>
            <a:r>
              <a:rPr lang="en-IN" sz="1800" b="0" dirty="0">
                <a:latin typeface="+mn-lt"/>
              </a:rPr>
              <a:t>performance metrics (accuracy, precision, recall) on validation datasets.</a:t>
            </a:r>
            <a:br>
              <a:rPr lang="en-IN" sz="1800" b="0" dirty="0">
                <a:latin typeface="+mn-lt"/>
              </a:rPr>
            </a:br>
            <a:r>
              <a:rPr lang="en-IN" sz="1800" dirty="0">
                <a:latin typeface="+mn-lt"/>
              </a:rPr>
              <a:t>Motion Detection Model Testing: </a:t>
            </a:r>
            <a:r>
              <a:rPr lang="en-IN" sz="1800" b="0" dirty="0" smtClean="0">
                <a:latin typeface="+mn-lt"/>
              </a:rPr>
              <a:t>Validated </a:t>
            </a:r>
            <a:r>
              <a:rPr lang="en-IN" sz="1800" b="0" dirty="0">
                <a:latin typeface="+mn-lt"/>
              </a:rPr>
              <a:t>model robustness and effectiveness in detecting critical motions in </a:t>
            </a:r>
            <a:r>
              <a:rPr lang="en-IN" sz="1800" b="0" dirty="0" err="1">
                <a:latin typeface="+mn-lt"/>
              </a:rPr>
              <a:t>TeleICU</a:t>
            </a:r>
            <a:r>
              <a:rPr lang="en-IN" sz="1800" b="0" dirty="0">
                <a:latin typeface="+mn-lt"/>
              </a:rPr>
              <a:t> settings</a:t>
            </a:r>
            <a:r>
              <a:rPr lang="en-IN" sz="1800" b="0" dirty="0" smtClean="0">
                <a:latin typeface="+mn-lt"/>
              </a:rPr>
              <a:t>.</a:t>
            </a:r>
            <a:br>
              <a:rPr lang="en-IN" sz="1800" b="0" dirty="0" smtClean="0">
                <a:latin typeface="+mn-lt"/>
              </a:rPr>
            </a:br>
            <a:r>
              <a:rPr lang="en-IN" sz="1800" b="0" dirty="0">
                <a:latin typeface="+mn-lt"/>
              </a:rPr>
              <a:t/>
            </a:r>
            <a:br>
              <a:rPr lang="en-IN" sz="1800" b="0" dirty="0">
                <a:latin typeface="+mn-lt"/>
              </a:rPr>
            </a:br>
            <a:r>
              <a:rPr lang="en-IN" sz="1800" b="0" dirty="0">
                <a:latin typeface="+mn-lt"/>
              </a:rPr>
              <a:t>5. </a:t>
            </a:r>
            <a:r>
              <a:rPr lang="en-IN" sz="1800" dirty="0">
                <a:latin typeface="+mn-lt"/>
              </a:rPr>
              <a:t>Deployment </a:t>
            </a:r>
            <a:r>
              <a:rPr lang="en-IN" sz="1800" dirty="0" smtClean="0">
                <a:latin typeface="+mn-lt"/>
              </a:rPr>
              <a:t>Preparation:</a:t>
            </a:r>
            <a:r>
              <a:rPr lang="en-IN" sz="1800" b="0" dirty="0">
                <a:latin typeface="+mn-lt"/>
              </a:rPr>
              <a:t/>
            </a:r>
            <a:br>
              <a:rPr lang="en-IN" sz="1800" b="0" dirty="0">
                <a:latin typeface="+mn-lt"/>
              </a:rPr>
            </a:br>
            <a:r>
              <a:rPr lang="en-IN" sz="1800" dirty="0">
                <a:latin typeface="+mn-lt"/>
              </a:rPr>
              <a:t>Model Conversion: </a:t>
            </a:r>
            <a:r>
              <a:rPr lang="en-IN" sz="1800" b="0" dirty="0" smtClean="0">
                <a:latin typeface="+mn-lt"/>
              </a:rPr>
              <a:t>Converted </a:t>
            </a:r>
            <a:r>
              <a:rPr lang="en-IN" sz="1800" b="0" dirty="0">
                <a:latin typeface="+mn-lt"/>
              </a:rPr>
              <a:t>trained </a:t>
            </a:r>
            <a:r>
              <a:rPr lang="en-IN" sz="1800" b="0" dirty="0" err="1">
                <a:latin typeface="+mn-lt"/>
              </a:rPr>
              <a:t>TensorFlow</a:t>
            </a:r>
            <a:r>
              <a:rPr lang="en-IN" sz="1800" b="0" dirty="0">
                <a:latin typeface="+mn-lt"/>
              </a:rPr>
              <a:t> models to optimized formats (e.g., </a:t>
            </a:r>
            <a:r>
              <a:rPr lang="en-IN" sz="1800" b="0" dirty="0" err="1">
                <a:latin typeface="+mn-lt"/>
              </a:rPr>
              <a:t>TensorFlow</a:t>
            </a:r>
            <a:r>
              <a:rPr lang="en-IN" sz="1800" b="0" dirty="0">
                <a:latin typeface="+mn-lt"/>
              </a:rPr>
              <a:t> </a:t>
            </a:r>
            <a:r>
              <a:rPr lang="en-IN" sz="1800" b="0" dirty="0" err="1">
                <a:latin typeface="+mn-lt"/>
              </a:rPr>
              <a:t>Lite</a:t>
            </a:r>
            <a:r>
              <a:rPr lang="en-IN" sz="1800" b="0" dirty="0">
                <a:latin typeface="+mn-lt"/>
              </a:rPr>
              <a:t>).</a:t>
            </a:r>
            <a:br>
              <a:rPr lang="en-IN" sz="1800" b="0" dirty="0">
                <a:latin typeface="+mn-lt"/>
              </a:rPr>
            </a:br>
            <a:r>
              <a:rPr lang="en-IN" sz="1800" dirty="0">
                <a:latin typeface="+mn-lt"/>
              </a:rPr>
              <a:t>Integration: </a:t>
            </a:r>
            <a:r>
              <a:rPr lang="en-IN" sz="1800" b="0" dirty="0">
                <a:latin typeface="+mn-lt"/>
              </a:rPr>
              <a:t>We integrate both models seamlessly into existing </a:t>
            </a:r>
            <a:r>
              <a:rPr lang="en-IN" sz="1800" b="0" dirty="0" err="1">
                <a:latin typeface="+mn-lt"/>
              </a:rPr>
              <a:t>TeleICU</a:t>
            </a:r>
            <a:r>
              <a:rPr lang="en-IN" sz="1800" b="0" dirty="0">
                <a:latin typeface="+mn-lt"/>
              </a:rPr>
              <a:t> systems, ensuring compatibility and efficiency.</a:t>
            </a:r>
            <a:br>
              <a:rPr lang="en-IN" sz="1800" b="0" dirty="0">
                <a:latin typeface="+mn-lt"/>
              </a:rPr>
            </a:br>
            <a:endParaRPr lang="en-IN" sz="1800" b="0" dirty="0">
              <a:latin typeface="+mn-lt"/>
            </a:endParaRPr>
          </a:p>
        </p:txBody>
      </p:sp>
    </p:spTree>
    <p:extLst>
      <p:ext uri="{BB962C8B-B14F-4D97-AF65-F5344CB8AC3E}">
        <p14:creationId xmlns:p14="http://schemas.microsoft.com/office/powerpoint/2010/main" val="174502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3600986"/>
          </a:xfrm>
        </p:spPr>
        <p:txBody>
          <a:bodyPr/>
          <a:lstStyle/>
          <a:p>
            <a:r>
              <a:rPr lang="en-IN" sz="1800" b="0" dirty="0" smtClean="0">
                <a:latin typeface="+mn-lt"/>
              </a:rPr>
              <a:t/>
            </a:r>
            <a:br>
              <a:rPr lang="en-IN" sz="1800" b="0" dirty="0" smtClean="0">
                <a:latin typeface="+mn-lt"/>
              </a:rPr>
            </a:br>
            <a:r>
              <a:rPr lang="en-IN" sz="1800" b="0" dirty="0" smtClean="0">
                <a:latin typeface="+mn-lt"/>
              </a:rPr>
              <a:t>6</a:t>
            </a:r>
            <a:r>
              <a:rPr lang="en-IN" sz="1800" b="0" dirty="0">
                <a:latin typeface="+mn-lt"/>
              </a:rPr>
              <a:t>. </a:t>
            </a:r>
            <a:r>
              <a:rPr lang="en-IN" sz="1800" dirty="0" smtClean="0">
                <a:latin typeface="+mn-lt"/>
              </a:rPr>
              <a:t>Deployment:</a:t>
            </a:r>
            <a:r>
              <a:rPr lang="en-IN" sz="1800" b="0" dirty="0">
                <a:latin typeface="+mn-lt"/>
              </a:rPr>
              <a:t/>
            </a:r>
            <a:br>
              <a:rPr lang="en-IN" sz="1800" b="0" dirty="0">
                <a:latin typeface="+mn-lt"/>
              </a:rPr>
            </a:br>
            <a:r>
              <a:rPr lang="en-IN" sz="1800" dirty="0">
                <a:latin typeface="+mn-lt"/>
              </a:rPr>
              <a:t>Deployment Process: </a:t>
            </a:r>
            <a:r>
              <a:rPr lang="en-IN" sz="1800" b="0" dirty="0">
                <a:latin typeface="+mn-lt"/>
              </a:rPr>
              <a:t>I</a:t>
            </a:r>
            <a:r>
              <a:rPr lang="en-IN" sz="1800" b="0" dirty="0" smtClean="0">
                <a:latin typeface="+mn-lt"/>
              </a:rPr>
              <a:t>mplement </a:t>
            </a:r>
            <a:r>
              <a:rPr lang="en-IN" sz="1800" b="0" dirty="0">
                <a:latin typeface="+mn-lt"/>
              </a:rPr>
              <a:t>the object detection and motion detection models in live </a:t>
            </a:r>
            <a:r>
              <a:rPr lang="en-IN" sz="1800" b="0" dirty="0" err="1">
                <a:latin typeface="+mn-lt"/>
              </a:rPr>
              <a:t>TeleICU</a:t>
            </a:r>
            <a:r>
              <a:rPr lang="en-IN" sz="1800" b="0" dirty="0">
                <a:latin typeface="+mn-lt"/>
              </a:rPr>
              <a:t> environments, ensuring real-time functionality and accuracy.</a:t>
            </a:r>
            <a:br>
              <a:rPr lang="en-IN" sz="1800" b="0" dirty="0">
                <a:latin typeface="+mn-lt"/>
              </a:rPr>
            </a:br>
            <a:r>
              <a:rPr lang="en-IN" sz="1800" dirty="0">
                <a:latin typeface="+mn-lt"/>
              </a:rPr>
              <a:t>Monitoring: </a:t>
            </a:r>
            <a:r>
              <a:rPr lang="en-IN" sz="1800" b="0" dirty="0">
                <a:latin typeface="+mn-lt"/>
              </a:rPr>
              <a:t>We establish monitoring protocols to track the performance of both models continuously</a:t>
            </a:r>
            <a:r>
              <a:rPr lang="en-IN" sz="1800" b="0" dirty="0" smtClean="0">
                <a:latin typeface="+mn-lt"/>
              </a:rPr>
              <a:t>.</a:t>
            </a:r>
            <a:br>
              <a:rPr lang="en-IN" sz="1800" b="0" dirty="0" smtClean="0">
                <a:latin typeface="+mn-lt"/>
              </a:rPr>
            </a:br>
            <a:r>
              <a:rPr lang="en-IN" sz="1800" b="0" dirty="0">
                <a:latin typeface="+mn-lt"/>
              </a:rPr>
              <a:t/>
            </a:r>
            <a:br>
              <a:rPr lang="en-IN" sz="1800" b="0" dirty="0">
                <a:latin typeface="+mn-lt"/>
              </a:rPr>
            </a:br>
            <a:r>
              <a:rPr lang="en-IN" sz="1800" b="0" dirty="0">
                <a:latin typeface="+mn-lt"/>
              </a:rPr>
              <a:t>7. </a:t>
            </a:r>
            <a:r>
              <a:rPr lang="en-IN" sz="1800" dirty="0">
                <a:latin typeface="+mn-lt"/>
              </a:rPr>
              <a:t>Maintenance &amp; </a:t>
            </a:r>
            <a:r>
              <a:rPr lang="en-IN" sz="1800" dirty="0" smtClean="0">
                <a:latin typeface="+mn-lt"/>
              </a:rPr>
              <a:t>Updates:</a:t>
            </a:r>
            <a:r>
              <a:rPr lang="en-IN" sz="1800" b="0" dirty="0">
                <a:latin typeface="+mn-lt"/>
              </a:rPr>
              <a:t/>
            </a:r>
            <a:br>
              <a:rPr lang="en-IN" sz="1800" b="0" dirty="0">
                <a:latin typeface="+mn-lt"/>
              </a:rPr>
            </a:br>
            <a:r>
              <a:rPr lang="en-IN" sz="1800" dirty="0">
                <a:latin typeface="+mn-lt"/>
              </a:rPr>
              <a:t>Maintenance: </a:t>
            </a:r>
            <a:r>
              <a:rPr lang="en-IN" sz="1800" b="0" dirty="0">
                <a:latin typeface="+mn-lt"/>
              </a:rPr>
              <a:t>R</a:t>
            </a:r>
            <a:r>
              <a:rPr lang="en-IN" sz="1800" b="0" dirty="0" smtClean="0">
                <a:latin typeface="+mn-lt"/>
              </a:rPr>
              <a:t>egularly update </a:t>
            </a:r>
            <a:r>
              <a:rPr lang="en-IN" sz="1800" b="0" dirty="0">
                <a:latin typeface="+mn-lt"/>
              </a:rPr>
              <a:t>model weights and configurations based on ongoing data and user feedback for both models.</a:t>
            </a:r>
            <a:br>
              <a:rPr lang="en-IN" sz="1800" b="0" dirty="0">
                <a:latin typeface="+mn-lt"/>
              </a:rPr>
            </a:br>
            <a:r>
              <a:rPr lang="en-IN" sz="1800" dirty="0">
                <a:latin typeface="+mn-lt"/>
              </a:rPr>
              <a:t>Continuous Improvement: </a:t>
            </a:r>
            <a:r>
              <a:rPr lang="en-IN" sz="1800" b="0" dirty="0">
                <a:latin typeface="+mn-lt"/>
              </a:rPr>
              <a:t>I</a:t>
            </a:r>
            <a:r>
              <a:rPr lang="en-IN" sz="1800" b="0" dirty="0" smtClean="0">
                <a:latin typeface="+mn-lt"/>
              </a:rPr>
              <a:t>teratively </a:t>
            </a:r>
            <a:r>
              <a:rPr lang="en-IN" sz="1800" b="0" dirty="0">
                <a:latin typeface="+mn-lt"/>
              </a:rPr>
              <a:t>improve both models through retraining and adaptation to enhance performance and address emerging challenges.</a:t>
            </a:r>
            <a:r>
              <a:rPr lang="en-IN" sz="1800" dirty="0">
                <a:latin typeface="+mn-lt"/>
              </a:rPr>
              <a:t/>
            </a:r>
            <a:br>
              <a:rPr lang="en-IN" sz="1800" dirty="0">
                <a:latin typeface="+mn-lt"/>
              </a:rPr>
            </a:br>
            <a:endParaRPr lang="en-IN" sz="1800" dirty="0">
              <a:latin typeface="+mn-lt"/>
            </a:endParaRPr>
          </a:p>
        </p:txBody>
      </p:sp>
    </p:spTree>
    <p:extLst>
      <p:ext uri="{BB962C8B-B14F-4D97-AF65-F5344CB8AC3E}">
        <p14:creationId xmlns:p14="http://schemas.microsoft.com/office/powerpoint/2010/main" val="1679612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311" y="742950"/>
            <a:ext cx="5843154" cy="3915092"/>
          </a:xfrm>
          <a:prstGeom prst="rect">
            <a:avLst/>
          </a:prstGeom>
        </p:spPr>
      </p:pic>
      <p:sp>
        <p:nvSpPr>
          <p:cNvPr id="4" name="TextBox 3"/>
          <p:cNvSpPr txBox="1"/>
          <p:nvPr/>
        </p:nvSpPr>
        <p:spPr>
          <a:xfrm>
            <a:off x="1524000" y="4552950"/>
            <a:ext cx="5638800" cy="369332"/>
          </a:xfrm>
          <a:prstGeom prst="rect">
            <a:avLst/>
          </a:prstGeom>
          <a:noFill/>
        </p:spPr>
        <p:txBody>
          <a:bodyPr wrap="square" rtlCol="0">
            <a:spAutoFit/>
          </a:bodyPr>
          <a:lstStyle/>
          <a:p>
            <a:pPr algn="ctr"/>
            <a:r>
              <a:rPr lang="en-IN" dirty="0" smtClean="0"/>
              <a:t>High Level Overview Diagram</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4324350"/>
            <a:ext cx="8661603" cy="276999"/>
          </a:xfrm>
        </p:spPr>
        <p:txBody>
          <a:bodyPr/>
          <a:lstStyle/>
          <a:p>
            <a:pPr algn="ctr"/>
            <a:r>
              <a:rPr lang="en-IN" sz="1800" b="0" dirty="0" smtClean="0">
                <a:latin typeface="+mn-lt"/>
              </a:rPr>
              <a:t>Component Diagram</a:t>
            </a:r>
            <a:endParaRPr lang="en-IN" sz="1800" b="0" dirty="0">
              <a:latin typeface="+mn-l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33350"/>
            <a:ext cx="6019799" cy="4045756"/>
          </a:xfrm>
          <a:prstGeom prst="rect">
            <a:avLst/>
          </a:prstGeom>
        </p:spPr>
      </p:pic>
    </p:spTree>
    <p:extLst>
      <p:ext uri="{BB962C8B-B14F-4D97-AF65-F5344CB8AC3E}">
        <p14:creationId xmlns:p14="http://schemas.microsoft.com/office/powerpoint/2010/main" val="1543726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4" name="TextBox 3">
            <a:extLst>
              <a:ext uri="{FF2B5EF4-FFF2-40B4-BE49-F238E27FC236}">
                <a16:creationId xmlns:a16="http://schemas.microsoft.com/office/drawing/2014/main" xmlns="" id="{5B2ECB17-D3D7-22A3-0803-51DE938A1A1A}"/>
              </a:ext>
            </a:extLst>
          </p:cNvPr>
          <p:cNvSpPr txBox="1"/>
          <p:nvPr/>
        </p:nvSpPr>
        <p:spPr>
          <a:xfrm>
            <a:off x="381000" y="1123950"/>
            <a:ext cx="8229600" cy="2862322"/>
          </a:xfrm>
          <a:prstGeom prst="rect">
            <a:avLst/>
          </a:prstGeom>
          <a:noFill/>
        </p:spPr>
        <p:txBody>
          <a:bodyPr wrap="square">
            <a:spAutoFit/>
          </a:bodyPr>
          <a:lstStyle/>
          <a:p>
            <a:r>
              <a:rPr lang="en-IN" b="1" dirty="0"/>
              <a:t>List of dependencies:</a:t>
            </a:r>
          </a:p>
          <a:p>
            <a:pPr marL="285750" indent="-285750">
              <a:buFont typeface="Arial" panose="020B0604020202020204" pitchFamily="34" charset="0"/>
              <a:buChar char="•"/>
            </a:pPr>
            <a:r>
              <a:rPr lang="en-IN" dirty="0"/>
              <a:t>Python: Version 3.6 or higher.</a:t>
            </a:r>
          </a:p>
          <a:p>
            <a:pPr marL="285750" indent="-285750">
              <a:buFont typeface="Arial" panose="020B0604020202020204" pitchFamily="34" charset="0"/>
              <a:buChar char="•"/>
            </a:pPr>
            <a:r>
              <a:rPr lang="en-IN" dirty="0"/>
              <a:t>TensorFlow: Deep learning framework for training and inference.</a:t>
            </a:r>
          </a:p>
          <a:p>
            <a:pPr marL="285750" indent="-285750">
              <a:buFont typeface="Arial" panose="020B0604020202020204" pitchFamily="34" charset="0"/>
              <a:buChar char="•"/>
            </a:pPr>
            <a:r>
              <a:rPr lang="en-IN" dirty="0"/>
              <a:t>OpenCV: Library for computer vision tasks, including image and video processing.</a:t>
            </a:r>
          </a:p>
          <a:p>
            <a:pPr marL="285750" indent="-285750">
              <a:buFont typeface="Arial" panose="020B0604020202020204" pitchFamily="34" charset="0"/>
              <a:buChar char="•"/>
            </a:pPr>
            <a:r>
              <a:rPr lang="en-IN" dirty="0"/>
              <a:t>YOLO (You Only Look Once): Object detection model and associated configuration files.</a:t>
            </a:r>
          </a:p>
          <a:p>
            <a:pPr marL="285750" indent="-285750">
              <a:buFont typeface="Arial" panose="020B0604020202020204" pitchFamily="34" charset="0"/>
              <a:buChar char="•"/>
            </a:pPr>
            <a:r>
              <a:rPr lang="en-IN" dirty="0"/>
              <a:t>PASCAL VOC format: Dataset annotation format for object detection </a:t>
            </a:r>
            <a:r>
              <a:rPr lang="en-IN" dirty="0" err="1"/>
              <a:t>tasks.Other</a:t>
            </a:r>
            <a:r>
              <a:rPr lang="en-IN" dirty="0"/>
              <a:t> Python libraries: Potentially NumPy, Matplotlib, Pandas, etc., depending on specific needs (e.g., data handling, plotting).</a:t>
            </a:r>
          </a:p>
          <a:p>
            <a:pPr marL="285750" indent="-285750">
              <a:buFont typeface="Arial" panose="020B0604020202020204" pitchFamily="34" charset="0"/>
              <a:buChar char="•"/>
            </a:pPr>
            <a:r>
              <a:rPr lang="en-IN" dirty="0" err="1"/>
              <a:t>LabelBox</a:t>
            </a:r>
            <a:r>
              <a:rPr lang="en-IN" dirty="0"/>
              <a:t> : For annotating the objects in the video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787</Words>
  <Application>Microsoft Office PowerPoint</Application>
  <PresentationFormat>On-screen Show (16:9)</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Problem Statement</vt:lpstr>
      <vt:lpstr>Idea Brief (Solution)</vt:lpstr>
      <vt:lpstr>Features Offered</vt:lpstr>
      <vt:lpstr>Process flow</vt:lpstr>
      <vt:lpstr> 4. Evaluation &amp; Testing: Object Detection Model Evaluation: Assessed performance metrics (accuracy, precision, recall) on validation datasets. Motion Detection Model Testing: Validated model robustness and effectiveness in detecting critical motions in TeleICU settings.  5. Deployment Preparation: Model Conversion: Converted trained TensorFlow models to optimized formats (e.g., TensorFlow Lite). Integration: We integrate both models seamlessly into existing TeleICU systems, ensuring compatibility and efficiency. </vt:lpstr>
      <vt:lpstr> 6. Deployment: Deployment Process: Implement the object detection and motion detection models in live TeleICU environments, ensuring real-time functionality and accuracy. Monitoring: We establish monitoring protocols to track the performance of both models continuously.  7. Maintenance &amp; Updates: Maintenance: Regularly update model weights and configurations based on ongoing data and user feedback for both models. Continuous Improvement: Iteratively improve both models through retraining and adaptation to enhance performance and address emerging challenges. </vt:lpstr>
      <vt:lpstr>Architecture Diagram</vt:lpstr>
      <vt:lpstr>Component Diagram</vt:lpstr>
      <vt:lpstr>Technologies used</vt:lpstr>
      <vt:lpstr>PowerPoint Presentation</vt:lpstr>
      <vt:lpstr>Team members and contribution: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ABC</cp:lastModifiedBy>
  <cp:revision>7</cp:revision>
  <dcterms:created xsi:type="dcterms:W3CDTF">2024-07-15T15:05:24Z</dcterms:created>
  <dcterms:modified xsi:type="dcterms:W3CDTF">2024-07-15T18:16:30Z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ies>
</file>