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b1ae117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b1ae117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b1ae1175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b1ae1175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bb282ff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bb282ff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b1ae117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b1ae117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b1ae117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b1ae117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b1ae117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b1ae117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b1ae117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b1ae117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0550" y="1322450"/>
            <a:ext cx="80460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NYC Covid-19 Facility Statuses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 Westfall</a:t>
            </a:r>
            <a:endParaRPr/>
          </a:p>
        </p:txBody>
      </p:sp>
      <p:sp>
        <p:nvSpPr>
          <p:cNvPr id="88" name="Google Shape;88;p13"/>
          <p:cNvSpPr txBox="1"/>
          <p:nvPr>
            <p:ph idx="1" type="subTitle"/>
          </p:nvPr>
        </p:nvSpPr>
        <p:spPr>
          <a:xfrm>
            <a:off x="729627" y="39731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Cloud sponsored by Power Systems Academic Initiative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Found 5 datasets on NYC OpenData, listing closure statuses of NYC playgrounds, skate parks, adult exercise equipment,  dog runs, and athletic facilities.</a:t>
            </a:r>
            <a:endParaRPr/>
          </a:p>
          <a:p>
            <a:pPr indent="-311150" lvl="0" marL="457200" rtl="0" algn="l">
              <a:spcBef>
                <a:spcPts val="0"/>
              </a:spcBef>
              <a:spcAft>
                <a:spcPts val="0"/>
              </a:spcAft>
              <a:buSzPts val="1300"/>
              <a:buChar char="-"/>
            </a:pPr>
            <a:r>
              <a:rPr lang="en"/>
              <a:t>Each dataset had differences that made usage difficult, especially when comparing different facility types with each other.</a:t>
            </a:r>
            <a:endParaRPr/>
          </a:p>
          <a:p>
            <a:pPr indent="-311150" lvl="0" marL="457200" rtl="0" algn="l">
              <a:spcBef>
                <a:spcPts val="0"/>
              </a:spcBef>
              <a:spcAft>
                <a:spcPts val="0"/>
              </a:spcAft>
              <a:buSzPts val="1300"/>
              <a:buChar char="-"/>
            </a:pPr>
            <a:r>
              <a:rPr lang="en"/>
              <a:t>Goal: create a database that allowed more efficient access of these facilities’ closure statuses, particularly to normalize each dataset to make comparisons easier.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Attributes</a:t>
            </a:r>
            <a:endParaRPr/>
          </a:p>
        </p:txBody>
      </p:sp>
      <p:sp>
        <p:nvSpPr>
          <p:cNvPr id="100" name="Google Shape;100;p15"/>
          <p:cNvSpPr txBox="1"/>
          <p:nvPr>
            <p:ph idx="1" type="body"/>
          </p:nvPr>
        </p:nvSpPr>
        <p:spPr>
          <a:xfrm>
            <a:off x="729450" y="2078875"/>
            <a:ext cx="3328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Attributes that all five facility types shared:</a:t>
            </a:r>
            <a:endParaRPr/>
          </a:p>
          <a:p>
            <a:pPr indent="-311150" lvl="0" marL="457200" rtl="0" algn="l">
              <a:spcBef>
                <a:spcPts val="1600"/>
              </a:spcBef>
              <a:spcAft>
                <a:spcPts val="0"/>
              </a:spcAft>
              <a:buSzPts val="1300"/>
              <a:buChar char="-"/>
            </a:pPr>
            <a:r>
              <a:rPr lang="en"/>
              <a:t>Name</a:t>
            </a:r>
            <a:endParaRPr/>
          </a:p>
          <a:p>
            <a:pPr indent="-311150" lvl="0" marL="457200" rtl="0" algn="l">
              <a:spcBef>
                <a:spcPts val="0"/>
              </a:spcBef>
              <a:spcAft>
                <a:spcPts val="0"/>
              </a:spcAft>
              <a:buSzPts val="1300"/>
              <a:buChar char="-"/>
            </a:pPr>
            <a:r>
              <a:rPr lang="en"/>
              <a:t>Type</a:t>
            </a:r>
            <a:endParaRPr/>
          </a:p>
          <a:p>
            <a:pPr indent="-311150" lvl="0" marL="457200" rtl="0" algn="l">
              <a:spcBef>
                <a:spcPts val="0"/>
              </a:spcBef>
              <a:spcAft>
                <a:spcPts val="0"/>
              </a:spcAft>
              <a:buSzPts val="1300"/>
              <a:buChar char="-"/>
            </a:pPr>
            <a:r>
              <a:rPr lang="en"/>
              <a:t>Borough</a:t>
            </a:r>
            <a:endParaRPr/>
          </a:p>
          <a:p>
            <a:pPr indent="-311150" lvl="0" marL="457200" rtl="0" algn="l">
              <a:spcBef>
                <a:spcPts val="0"/>
              </a:spcBef>
              <a:spcAft>
                <a:spcPts val="0"/>
              </a:spcAft>
              <a:buSzPts val="1300"/>
              <a:buChar char="-"/>
            </a:pPr>
            <a:r>
              <a:rPr lang="en"/>
              <a:t>Editdate</a:t>
            </a:r>
            <a:endParaRPr/>
          </a:p>
          <a:p>
            <a:pPr indent="-311150" lvl="0" marL="457200" rtl="0" algn="l">
              <a:spcBef>
                <a:spcPts val="0"/>
              </a:spcBef>
              <a:spcAft>
                <a:spcPts val="0"/>
              </a:spcAft>
              <a:buSzPts val="1300"/>
              <a:buChar char="-"/>
            </a:pPr>
            <a:r>
              <a:rPr lang="en"/>
              <a:t>Latitude and longitude</a:t>
            </a:r>
            <a:endParaRPr/>
          </a:p>
          <a:p>
            <a:pPr indent="-311150" lvl="0" marL="457200" rtl="0" algn="l">
              <a:spcBef>
                <a:spcPts val="0"/>
              </a:spcBef>
              <a:spcAft>
                <a:spcPts val="0"/>
              </a:spcAft>
              <a:buSzPts val="1300"/>
              <a:buChar char="-"/>
            </a:pPr>
            <a:r>
              <a:rPr lang="en"/>
              <a:t>Status</a:t>
            </a:r>
            <a:endParaRPr/>
          </a:p>
          <a:p>
            <a:pPr indent="-311150" lvl="0" marL="457200" rtl="0" algn="l">
              <a:spcBef>
                <a:spcPts val="0"/>
              </a:spcBef>
              <a:spcAft>
                <a:spcPts val="0"/>
              </a:spcAft>
              <a:buSzPts val="1300"/>
              <a:buChar char="-"/>
            </a:pPr>
            <a:r>
              <a:rPr lang="en"/>
              <a:t>Closure type (if applicable)</a:t>
            </a:r>
            <a:endParaRPr/>
          </a:p>
        </p:txBody>
      </p:sp>
      <p:sp>
        <p:nvSpPr>
          <p:cNvPr id="101" name="Google Shape;101;p15"/>
          <p:cNvSpPr txBox="1"/>
          <p:nvPr>
            <p:ph idx="1" type="body"/>
          </p:nvPr>
        </p:nvSpPr>
        <p:spPr>
          <a:xfrm>
            <a:off x="4572000" y="2078875"/>
            <a:ext cx="3328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Unique attributes </a:t>
            </a:r>
            <a:endParaRPr/>
          </a:p>
          <a:p>
            <a:pPr indent="0" lvl="0" marL="0" rtl="0" algn="l">
              <a:spcBef>
                <a:spcPts val="1600"/>
              </a:spcBef>
              <a:spcAft>
                <a:spcPts val="0"/>
              </a:spcAft>
              <a:buNone/>
            </a:pPr>
            <a:r>
              <a:rPr lang="en"/>
              <a:t>I.e for AthleticFacilities</a:t>
            </a:r>
            <a:endParaRPr/>
          </a:p>
          <a:p>
            <a:pPr indent="-311150" lvl="0" marL="457200" rtl="0" algn="l">
              <a:spcBef>
                <a:spcPts val="1600"/>
              </a:spcBef>
              <a:spcAft>
                <a:spcPts val="0"/>
              </a:spcAft>
              <a:buSzPts val="1300"/>
              <a:buChar char="-"/>
            </a:pPr>
            <a:r>
              <a:rPr lang="en"/>
              <a:t>Primary sport</a:t>
            </a:r>
            <a:endParaRPr/>
          </a:p>
          <a:p>
            <a:pPr indent="-311150" lvl="0" marL="457200" rtl="0" algn="l">
              <a:spcBef>
                <a:spcPts val="0"/>
              </a:spcBef>
              <a:spcAft>
                <a:spcPts val="0"/>
              </a:spcAft>
              <a:buSzPts val="1300"/>
              <a:buChar char="-"/>
            </a:pPr>
            <a:r>
              <a:rPr lang="en"/>
              <a:t>Field number</a:t>
            </a:r>
            <a:endParaRPr/>
          </a:p>
          <a:p>
            <a:pPr indent="-311150" lvl="0" marL="457200" rtl="0" algn="l">
              <a:spcBef>
                <a:spcPts val="0"/>
              </a:spcBef>
              <a:spcAft>
                <a:spcPts val="0"/>
              </a:spcAft>
              <a:buSzPts val="1300"/>
              <a:buChar char="-"/>
            </a:pPr>
            <a:r>
              <a:rPr lang="en"/>
              <a:t>nets/goals/etc removed</a:t>
            </a:r>
            <a:endParaRPr/>
          </a:p>
          <a:p>
            <a:pPr indent="-311150" lvl="0" marL="457200" rtl="0" algn="l">
              <a:spcBef>
                <a:spcPts val="0"/>
              </a:spcBef>
              <a:spcAft>
                <a:spcPts val="0"/>
              </a:spcAft>
              <a:buSzPts val="1300"/>
              <a:buChar char="-"/>
            </a:pPr>
            <a:r>
              <a:rPr lang="en"/>
              <a:t>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Normalization Tables</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16"/>
          <p:cNvPicPr preferRelativeResize="0"/>
          <p:nvPr/>
        </p:nvPicPr>
        <p:blipFill>
          <a:blip r:embed="rId3">
            <a:alphaModFix/>
          </a:blip>
          <a:stretch>
            <a:fillRect/>
          </a:stretch>
        </p:blipFill>
        <p:spPr>
          <a:xfrm>
            <a:off x="1800" y="1793471"/>
            <a:ext cx="9144001" cy="3229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Normal Form</a:t>
            </a:r>
            <a:endParaRPr/>
          </a:p>
        </p:txBody>
      </p:sp>
      <p:sp>
        <p:nvSpPr>
          <p:cNvPr id="114" name="Google Shape;114;p17"/>
          <p:cNvSpPr txBox="1"/>
          <p:nvPr>
            <p:ph idx="1" type="body"/>
          </p:nvPr>
        </p:nvSpPr>
        <p:spPr>
          <a:xfrm>
            <a:off x="729450" y="2078875"/>
            <a:ext cx="7688700" cy="272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Had to normalize latitude and longitude. </a:t>
            </a:r>
            <a:endParaRPr/>
          </a:p>
          <a:p>
            <a:pPr indent="-311150" lvl="0" marL="457200" rtl="0" algn="l">
              <a:spcBef>
                <a:spcPts val="0"/>
              </a:spcBef>
              <a:spcAft>
                <a:spcPts val="0"/>
              </a:spcAft>
              <a:buSzPts val="1300"/>
              <a:buChar char="-"/>
            </a:pPr>
            <a:r>
              <a:rPr lang="en"/>
              <a:t>Problem: Latitude and </a:t>
            </a:r>
            <a:r>
              <a:rPr lang="en"/>
              <a:t>longitude</a:t>
            </a:r>
            <a:r>
              <a:rPr lang="en"/>
              <a:t> were stored together through two different ways in the datasets:</a:t>
            </a:r>
            <a:endParaRPr/>
          </a:p>
          <a:p>
            <a:pPr indent="457200" lvl="0" marL="0" rtl="0" algn="l">
              <a:spcBef>
                <a:spcPts val="1600"/>
              </a:spcBef>
              <a:spcAft>
                <a:spcPts val="0"/>
              </a:spcAft>
              <a:buNone/>
            </a:pPr>
            <a:r>
              <a:rPr lang="en"/>
              <a:t>1. As a point, i.e POINT (-73.93606682793899 40.83789503019744)</a:t>
            </a:r>
            <a:endParaRPr/>
          </a:p>
          <a:p>
            <a:pPr indent="0" lvl="0" marL="457200" rtl="0" algn="l">
              <a:spcBef>
                <a:spcPts val="1600"/>
              </a:spcBef>
              <a:spcAft>
                <a:spcPts val="0"/>
              </a:spcAft>
              <a:buNone/>
            </a:pPr>
            <a:r>
              <a:rPr lang="en"/>
              <a:t>2. As a polygon, i.e POLYGON ((-73.96959755080432 40.80666743779172, -73.96953070433936 40.80679464974061, -73.96924691966811 40.80670855159077, -73.96931452809766 40.80657989290665, -73.96959755080432 40.80666743779172)</a:t>
            </a:r>
            <a:r>
              <a:rPr lang="en"/>
              <a:t>)</a:t>
            </a:r>
            <a:endParaRPr/>
          </a:p>
          <a:p>
            <a:pPr indent="-311150" lvl="0" marL="457200" rtl="0" algn="l">
              <a:spcBef>
                <a:spcPts val="1600"/>
              </a:spcBef>
              <a:spcAft>
                <a:spcPts val="0"/>
              </a:spcAft>
              <a:buSzPts val="1300"/>
              <a:buChar char="-"/>
            </a:pPr>
            <a:r>
              <a:rPr lang="en"/>
              <a:t>I decided to normalize these different values into two decimal columns, latitude and longitude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&amp; 3rd Normal Form</a:t>
            </a:r>
            <a:endParaRPr/>
          </a:p>
        </p:txBody>
      </p:sp>
      <p:sp>
        <p:nvSpPr>
          <p:cNvPr id="120" name="Google Shape;120;p18"/>
          <p:cNvSpPr txBox="1"/>
          <p:nvPr>
            <p:ph idx="1" type="body"/>
          </p:nvPr>
        </p:nvSpPr>
        <p:spPr>
          <a:xfrm>
            <a:off x="827625"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After normalizing to 1st NF, I decided to generalize the shared attributes into one table, called places. </a:t>
            </a:r>
            <a:endParaRPr/>
          </a:p>
          <a:p>
            <a:pPr indent="-311150" lvl="0" marL="457200" rtl="0" algn="l">
              <a:spcBef>
                <a:spcPts val="0"/>
              </a:spcBef>
              <a:spcAft>
                <a:spcPts val="0"/>
              </a:spcAft>
              <a:buSzPts val="1300"/>
              <a:buChar char="-"/>
            </a:pPr>
            <a:r>
              <a:rPr lang="en"/>
              <a:t>To avoid partial and transitive dependencies, added an id attribute to places and made that the primary key, which would serve as primary key and foreign key for the individual facility tables.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19"/>
          <p:cNvPicPr preferRelativeResize="0"/>
          <p:nvPr/>
        </p:nvPicPr>
        <p:blipFill>
          <a:blip r:embed="rId3">
            <a:alphaModFix/>
          </a:blip>
          <a:stretch>
            <a:fillRect/>
          </a:stretch>
        </p:blipFill>
        <p:spPr>
          <a:xfrm>
            <a:off x="2614739" y="77750"/>
            <a:ext cx="3914522"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 Process</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a Python library called Pandas to normalize the datasets.</a:t>
            </a:r>
            <a:endParaRPr/>
          </a:p>
          <a:p>
            <a:pPr indent="-311150" lvl="0" marL="457200" rtl="0" algn="l">
              <a:spcBef>
                <a:spcPts val="0"/>
              </a:spcBef>
              <a:spcAft>
                <a:spcPts val="0"/>
              </a:spcAft>
              <a:buSzPts val="1300"/>
              <a:buChar char="-"/>
            </a:pPr>
            <a:r>
              <a:rPr lang="en"/>
              <a:t>Pandas can take in csvs and turn them into “dataframes”, a data type they have that allows for easy data manipulation.</a:t>
            </a:r>
            <a:endParaRPr/>
          </a:p>
          <a:p>
            <a:pPr indent="-311150" lvl="0" marL="457200" rtl="0" algn="l">
              <a:spcBef>
                <a:spcPts val="0"/>
              </a:spcBef>
              <a:spcAft>
                <a:spcPts val="0"/>
              </a:spcAft>
              <a:buSzPts val="1300"/>
              <a:buChar char="-"/>
            </a:pPr>
            <a:r>
              <a:rPr lang="en"/>
              <a:t>Once the input data was normalized to the schema I created, I turned it back into a csv, which could then loaded by mysql into a table.</a:t>
            </a:r>
            <a:endParaRPr/>
          </a:p>
        </p:txBody>
      </p:sp>
      <p:pic>
        <p:nvPicPr>
          <p:cNvPr id="134" name="Google Shape;134;p20"/>
          <p:cNvPicPr preferRelativeResize="0"/>
          <p:nvPr/>
        </p:nvPicPr>
        <p:blipFill>
          <a:blip r:embed="rId3">
            <a:alphaModFix/>
          </a:blip>
          <a:stretch>
            <a:fillRect/>
          </a:stretch>
        </p:blipFill>
        <p:spPr>
          <a:xfrm>
            <a:off x="5315363" y="716788"/>
            <a:ext cx="3362325" cy="136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