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724822-B3A3-45A1-AF92-D19DAB6D05EC}">
  <a:tblStyle styleId="{56724822-B3A3-45A1-AF92-D19DAB6D05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1a954f2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1a954f2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1a954f28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1a954f28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d8505c7a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d8505c7a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1a954f28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1a954f2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1a954f28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1a954f28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d8505c7a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d8505c7a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d8505c5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d8505c5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1a954f2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1a954f2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1a954f28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1a954f28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1a954f28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1a954f28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Project Demo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1930">
                <a:solidFill>
                  <a:schemeClr val="dk1"/>
                </a:solidFill>
              </a:rPr>
              <a:t>Quantum algorithm on a </a:t>
            </a:r>
            <a:endParaRPr sz="1193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930">
                <a:solidFill>
                  <a:schemeClr val="dk1"/>
                </a:solidFill>
              </a:rPr>
              <a:t>subclass of circulant graphs</a:t>
            </a:r>
            <a:endParaRPr sz="1193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93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1930">
                <a:solidFill>
                  <a:schemeClr val="dk1"/>
                </a:solidFill>
              </a:rPr>
              <a:t>第二組</a:t>
            </a:r>
            <a:endParaRPr sz="1193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20"/>
              <a:t>Experiment on </a:t>
            </a:r>
            <a:r>
              <a:rPr lang="zh-TW" sz="3620"/>
              <a:t>Error Analysis</a:t>
            </a:r>
            <a:endParaRPr sz="362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540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there is some error on the result using quantum simulator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75" y="2570150"/>
            <a:ext cx="52387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75" y="3361050"/>
            <a:ext cx="52578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5774650" y="25374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correct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5774650" y="3724188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wrong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20"/>
              <a:t>We will discuss</a:t>
            </a:r>
            <a:endParaRPr sz="3620"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dk1"/>
                </a:solidFill>
              </a:rPr>
              <a:t>error probability on any chunk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dk1"/>
                </a:solidFill>
              </a:rPr>
              <a:t>probability of false alarm and miss detection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dk1"/>
                </a:solidFill>
              </a:rPr>
              <a:t>repeat to decrease the prob. of  false results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dk1"/>
                </a:solidFill>
              </a:rPr>
              <a:t>time usage when N is large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dk1"/>
                </a:solidFill>
              </a:rPr>
              <a:t>the collision probability on different N,b-a,p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20"/>
              <a:t>COL(CI(n,a,b))</a:t>
            </a:r>
            <a:endParaRPr sz="36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dk1"/>
                </a:solidFill>
              </a:rPr>
              <a:t>Subdivide the vertices into consecutive chunks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dk1"/>
                </a:solidFill>
              </a:rPr>
              <a:t>SUB(Vi) , for </a:t>
            </a:r>
            <a:r>
              <a:rPr lang="zh-TW" sz="3000">
                <a:solidFill>
                  <a:schemeClr val="dk1"/>
                </a:solidFill>
              </a:rPr>
              <a:t>i = 1,...,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2-1:	</a:t>
            </a:r>
            <a:r>
              <a:rPr lang="zh-TW" sz="2900">
                <a:solidFill>
                  <a:schemeClr val="dk1"/>
                </a:solidFill>
              </a:rPr>
              <a:t>Find_MIN(/MAX)_One_Index()</a:t>
            </a:r>
            <a:endParaRPr sz="3000">
              <a:solidFill>
                <a:schemeClr val="accent2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2"/>
                </a:solidFill>
              </a:rPr>
              <a:t>2-2:	is_any_one_quantum()</a:t>
            </a:r>
            <a:endParaRPr sz="29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accent2"/>
                </a:solidFill>
              </a:rPr>
              <a:t>is_any_one_quantum()</a:t>
            </a:r>
            <a:r>
              <a:rPr lang="zh-TW" sz="2900">
                <a:solidFill>
                  <a:schemeClr val="dk1"/>
                </a:solidFill>
              </a:rPr>
              <a:t> to search over SUB(Vi)</a:t>
            </a:r>
            <a:endParaRPr sz="29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0089" l="0" r="0" t="0"/>
          <a:stretch/>
        </p:blipFill>
        <p:spPr>
          <a:xfrm>
            <a:off x="5676900" y="12225"/>
            <a:ext cx="3467100" cy="10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382" y="1687207"/>
            <a:ext cx="866750" cy="66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I/O </a:t>
            </a:r>
            <a:r>
              <a:rPr lang="zh-TW" sz="3600"/>
              <a:t>Introduction</a:t>
            </a:r>
            <a:endParaRPr sz="36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0">
                <a:solidFill>
                  <a:schemeClr val="dk1"/>
                </a:solidFill>
              </a:rPr>
              <a:t>input:</a:t>
            </a:r>
            <a:r>
              <a:rPr lang="zh-TW" sz="12000"/>
              <a:t> </a:t>
            </a:r>
            <a:r>
              <a:rPr lang="zh-TW" sz="12000">
                <a:solidFill>
                  <a:schemeClr val="dk1"/>
                </a:solidFill>
              </a:rPr>
              <a:t>graph CI(n,a,b), boolean function f</a:t>
            </a:r>
            <a:endParaRPr sz="1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0">
                <a:solidFill>
                  <a:schemeClr val="dk1"/>
                </a:solidFill>
              </a:rPr>
              <a:t>output:</a:t>
            </a:r>
            <a:endParaRPr sz="12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12000">
                <a:solidFill>
                  <a:schemeClr val="dk1"/>
                </a:solidFill>
              </a:rPr>
              <a:t>graph collision: T/F (quantum and classical result)</a:t>
            </a:r>
            <a:endParaRPr sz="1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chemeClr val="dk1"/>
                </a:solidFill>
              </a:rPr>
              <a:t>2.  array representing whether each chunk has collision or not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chemeClr val="dk1"/>
                </a:solidFill>
              </a:rPr>
              <a:t>(one calculated by classical approach, one by quantum approach)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038" y="3835775"/>
            <a:ext cx="6609925" cy="7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zh-TW" sz="4000">
                <a:solidFill>
                  <a:schemeClr val="accent2"/>
                </a:solidFill>
              </a:rPr>
              <a:t>is_any_one_quantum(low_idx,high_idx,f)</a:t>
            </a:r>
            <a:endParaRPr sz="4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                       index: 0 1 2 3 4 5 6 7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input: (0,7,f = 0</a:t>
            </a:r>
            <a:r>
              <a:rPr lang="zh-TW" sz="3000">
                <a:solidFill>
                  <a:srgbClr val="FF0000"/>
                </a:solidFill>
              </a:rPr>
              <a:t>1</a:t>
            </a:r>
            <a:r>
              <a:rPr lang="zh-TW" sz="3000">
                <a:solidFill>
                  <a:schemeClr val="dk1"/>
                </a:solidFill>
              </a:rPr>
              <a:t>0</a:t>
            </a:r>
            <a:r>
              <a:rPr lang="zh-TW" sz="3000">
                <a:solidFill>
                  <a:srgbClr val="FF0000"/>
                </a:solidFill>
              </a:rPr>
              <a:t>11</a:t>
            </a:r>
            <a:r>
              <a:rPr lang="zh-TW" sz="3000">
                <a:solidFill>
                  <a:schemeClr val="dk1"/>
                </a:solidFill>
              </a:rPr>
              <a:t>00</a:t>
            </a:r>
            <a:r>
              <a:rPr lang="zh-TW" sz="3000">
                <a:solidFill>
                  <a:srgbClr val="FF0000"/>
                </a:solidFill>
              </a:rPr>
              <a:t>1</a:t>
            </a:r>
            <a:r>
              <a:rPr lang="zh-TW" sz="3000">
                <a:solidFill>
                  <a:schemeClr val="dk1"/>
                </a:solidFill>
              </a:rPr>
              <a:t>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measures 1/3/4/7 with high probability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chemeClr val="dk1"/>
                </a:solidFill>
              </a:rPr>
              <a:t>output: f[measured index]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028" y="2003528"/>
            <a:ext cx="6397925" cy="15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Find_MIN(/MAX)_One_Index(low_idx,high_idx,f)</a:t>
            </a:r>
            <a:endParaRPr sz="29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1.grover() can find the index of 1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2.keep reducing the range of searching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ex.f = 0</a:t>
            </a:r>
            <a:r>
              <a:rPr lang="zh-TW" sz="3000">
                <a:solidFill>
                  <a:srgbClr val="FF0000"/>
                </a:solidFill>
              </a:rPr>
              <a:t>1</a:t>
            </a:r>
            <a:r>
              <a:rPr lang="zh-TW" sz="3000">
                <a:solidFill>
                  <a:schemeClr val="dk1"/>
                </a:solidFill>
              </a:rPr>
              <a:t>0</a:t>
            </a:r>
            <a:r>
              <a:rPr lang="zh-TW" sz="3000">
                <a:solidFill>
                  <a:srgbClr val="FF0000"/>
                </a:solidFill>
              </a:rPr>
              <a:t>11</a:t>
            </a:r>
            <a:r>
              <a:rPr lang="zh-TW" sz="3000">
                <a:solidFill>
                  <a:schemeClr val="dk1"/>
                </a:solidFill>
              </a:rPr>
              <a:t>00</a:t>
            </a:r>
            <a:r>
              <a:rPr lang="zh-TW" sz="3000">
                <a:solidFill>
                  <a:srgbClr val="FF0000"/>
                </a:solidFill>
              </a:rPr>
              <a:t>1</a:t>
            </a:r>
            <a:r>
              <a:rPr lang="zh-TW" sz="3000">
                <a:solidFill>
                  <a:schemeClr val="dk1"/>
                </a:solidFill>
              </a:rPr>
              <a:t>                   output = 4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                                              search f = </a:t>
            </a:r>
            <a:r>
              <a:rPr lang="zh-TW" sz="3000">
                <a:solidFill>
                  <a:schemeClr val="dk1"/>
                </a:solidFill>
              </a:rPr>
              <a:t>0</a:t>
            </a:r>
            <a:r>
              <a:rPr lang="zh-TW" sz="3000">
                <a:solidFill>
                  <a:srgbClr val="FF0000"/>
                </a:solidFill>
              </a:rPr>
              <a:t>1</a:t>
            </a:r>
            <a:r>
              <a:rPr lang="zh-TW" sz="3000">
                <a:solidFill>
                  <a:schemeClr val="dk1"/>
                </a:solidFill>
              </a:rPr>
              <a:t>0</a:t>
            </a:r>
            <a:r>
              <a:rPr lang="zh-TW" sz="3000">
                <a:solidFill>
                  <a:srgbClr val="FF0000"/>
                </a:solidFill>
              </a:rPr>
              <a:t>11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11700" y="2932550"/>
            <a:ext cx="579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    </a:t>
            </a:r>
            <a:r>
              <a:rPr lang="zh-TW" sz="2000"/>
              <a:t>index:  0 1 2 3 4 5 6 7        grover()</a:t>
            </a:r>
            <a:endParaRPr sz="2000"/>
          </a:p>
        </p:txBody>
      </p:sp>
      <p:sp>
        <p:nvSpPr>
          <p:cNvPr id="91" name="Google Shape;91;p18"/>
          <p:cNvSpPr/>
          <p:nvPr/>
        </p:nvSpPr>
        <p:spPr>
          <a:xfrm>
            <a:off x="3377825" y="3362450"/>
            <a:ext cx="1550700" cy="29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3377825" y="4082925"/>
            <a:ext cx="1550700" cy="29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5941975" y="3654050"/>
            <a:ext cx="249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    index: 0 1 2 3 4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Time Complexity(ideal)</a:t>
            </a:r>
            <a:endParaRPr sz="3600"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422775" y="1152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{56724822-B3A3-45A1-AF92-D19DAB6D05EC}</a:tableStyleId>
              </a:tblPr>
              <a:tblGrid>
                <a:gridCol w="2750775"/>
                <a:gridCol w="2750775"/>
                <a:gridCol w="2750775"/>
              </a:tblGrid>
              <a:tr h="56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Classical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Quantum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6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accent3"/>
                          </a:solidFill>
                        </a:rPr>
                        <a:t>check_input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accent3"/>
                          </a:solidFill>
                        </a:rPr>
                        <a:t>O(1)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accent3"/>
                          </a:solidFill>
                        </a:rPr>
                        <a:t>O(1)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accent3"/>
                          </a:solidFill>
                        </a:rPr>
                        <a:t>plot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accent3"/>
                          </a:solidFill>
                        </a:rPr>
                        <a:t>O(n)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accent3"/>
                          </a:solidFill>
                        </a:rPr>
                        <a:t>O(n)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find_min(/max)_one_idx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O(</a:t>
                      </a: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(b-a)*       </a:t>
                      </a:r>
                      <a:r>
                        <a:rPr lang="zh-TW" sz="1800"/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6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is_any_one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O((b-a)*       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6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total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O(n)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325" y="2860725"/>
            <a:ext cx="2579399" cy="6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325" y="3430125"/>
            <a:ext cx="2579399" cy="6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525" y="4049196"/>
            <a:ext cx="908075" cy="3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6329700" y="368825"/>
            <a:ext cx="250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With grover search</a:t>
            </a:r>
            <a:endParaRPr sz="1600"/>
          </a:p>
        </p:txBody>
      </p:sp>
      <p:sp>
        <p:nvSpPr>
          <p:cNvPr id="104" name="Google Shape;104;p19"/>
          <p:cNvSpPr txBox="1"/>
          <p:nvPr/>
        </p:nvSpPr>
        <p:spPr>
          <a:xfrm>
            <a:off x="6076725" y="661350"/>
            <a:ext cx="245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there are           chunks</a:t>
            </a:r>
            <a:endParaRPr sz="17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1588" y="669000"/>
            <a:ext cx="559670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338" y="2886188"/>
            <a:ext cx="559670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338" y="3430113"/>
            <a:ext cx="55967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/>
              <a:t>Time Complexity(real)</a:t>
            </a:r>
            <a:endParaRPr sz="3600"/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63007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{56724822-B3A3-45A1-AF92-D19DAB6D05EC}</a:tableStyleId>
              </a:tblPr>
              <a:tblGrid>
                <a:gridCol w="2441150"/>
                <a:gridCol w="2195475"/>
                <a:gridCol w="3565600"/>
              </a:tblGrid>
              <a:tr h="47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Classical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Quantum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accent3"/>
                          </a:solidFill>
                        </a:rPr>
                        <a:t>check_input</a:t>
                      </a:r>
                      <a:endParaRPr sz="17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accent3"/>
                          </a:solidFill>
                        </a:rPr>
                        <a:t>O(1)</a:t>
                      </a:r>
                      <a:endParaRPr sz="17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accent3"/>
                          </a:solidFill>
                        </a:rPr>
                        <a:t>O(1)</a:t>
                      </a:r>
                      <a:endParaRPr sz="17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accent3"/>
                          </a:solidFill>
                        </a:rPr>
                        <a:t>plot</a:t>
                      </a:r>
                      <a:endParaRPr sz="17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accent3"/>
                          </a:solidFill>
                        </a:rPr>
                        <a:t>O(n)</a:t>
                      </a:r>
                      <a:endParaRPr sz="17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accent3"/>
                          </a:solidFill>
                        </a:rPr>
                        <a:t>O(n)</a:t>
                      </a:r>
                      <a:endParaRPr sz="17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find_min(/max)_one_idx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O(</a:t>
                      </a: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(b-a)*         </a:t>
                      </a:r>
                      <a:r>
                        <a:rPr lang="zh-TW" sz="1700"/>
                        <a:t>)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is_any_one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O((b-a)*         )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total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O(n)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00" y="3378475"/>
            <a:ext cx="27084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700" y="2636475"/>
            <a:ext cx="347880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6700" y="4120475"/>
            <a:ext cx="130243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5450000" y="586625"/>
            <a:ext cx="313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We see every</a:t>
            </a:r>
            <a:r>
              <a:rPr lang="zh-TW"/>
              <a:t>             </a:t>
            </a:r>
            <a:r>
              <a:rPr lang="zh-TW" sz="1600"/>
              <a:t>chunks</a:t>
            </a:r>
            <a:endParaRPr sz="16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9425" y="586625"/>
            <a:ext cx="559670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5013" y="2571738"/>
            <a:ext cx="559670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5013" y="3378463"/>
            <a:ext cx="55967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 reasons for O(n) in quantum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1.need O(n) to change f to string for grover()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2.we use simulator instead of real device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