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91F9DE-EAF5-422B-9549-3CDDF0C2879C}">
  <a:tblStyle styleId="{CB91F9DE-EAF5-422B-9549-3CDDF0C287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8505c7a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8505c7a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1a954f2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1a954f2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a954f28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a954f28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d8505c7a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d8505c7a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8505c7a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d8505c7a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d8505c5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d8505c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1a954f2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1a954f2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a954f28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1a954f28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127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Project Demo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80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1930">
                <a:solidFill>
                  <a:schemeClr val="dk1"/>
                </a:solidFill>
              </a:rPr>
              <a:t>Quantum algorithm on a </a:t>
            </a:r>
            <a:endParaRPr sz="1193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930">
                <a:solidFill>
                  <a:schemeClr val="dk1"/>
                </a:solidFill>
              </a:rPr>
              <a:t>subclass of circulant graphs</a:t>
            </a:r>
            <a:endParaRPr sz="1193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93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1930">
                <a:solidFill>
                  <a:schemeClr val="dk1"/>
                </a:solidFill>
              </a:rPr>
              <a:t>第二組</a:t>
            </a:r>
            <a:endParaRPr sz="1193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COL(CI(n,a,b))</a:t>
            </a:r>
            <a:endParaRPr sz="3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Subdivide the vertices into consecutive chunks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SUB(Vi) , for </a:t>
            </a:r>
            <a:r>
              <a:rPr lang="zh-TW" sz="3000">
                <a:solidFill>
                  <a:schemeClr val="dk1"/>
                </a:solidFill>
              </a:rPr>
              <a:t>i = 1,...,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2-1:	</a:t>
            </a:r>
            <a:r>
              <a:rPr lang="zh-TW" sz="2900">
                <a:solidFill>
                  <a:schemeClr val="dk1"/>
                </a:solidFill>
              </a:rPr>
              <a:t>Find_MIN(/MAX)_One_Index()</a:t>
            </a:r>
            <a:endParaRPr sz="3000"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2"/>
                </a:solidFill>
              </a:rPr>
              <a:t>2-2:	is_any_one_quantum()</a:t>
            </a:r>
            <a:endParaRPr sz="29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accent2"/>
                </a:solidFill>
              </a:rPr>
              <a:t>is_any_one_quantum()</a:t>
            </a:r>
            <a:r>
              <a:rPr lang="zh-TW" sz="2900">
                <a:solidFill>
                  <a:schemeClr val="dk1"/>
                </a:solidFill>
              </a:rPr>
              <a:t> to search over SUB(Vi)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0089" l="0" r="0" t="0"/>
          <a:stretch/>
        </p:blipFill>
        <p:spPr>
          <a:xfrm>
            <a:off x="5676900" y="12225"/>
            <a:ext cx="3467100" cy="10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382" y="1687207"/>
            <a:ext cx="866750" cy="66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I/O </a:t>
            </a:r>
            <a:r>
              <a:rPr lang="zh-TW" sz="3600"/>
              <a:t>Introduction</a:t>
            </a:r>
            <a:endParaRPr sz="36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</a:rPr>
              <a:t>input:</a:t>
            </a:r>
            <a:r>
              <a:rPr lang="zh-TW" sz="12000"/>
              <a:t> </a:t>
            </a:r>
            <a:r>
              <a:rPr lang="zh-TW" sz="12000">
                <a:solidFill>
                  <a:schemeClr val="dk1"/>
                </a:solidFill>
              </a:rPr>
              <a:t>graph CI(n,a,b), boolean function f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chemeClr val="dk1"/>
                </a:solidFill>
              </a:rPr>
              <a:t>output:</a:t>
            </a:r>
            <a:endParaRPr sz="12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zh-TW" sz="12000">
                <a:solidFill>
                  <a:schemeClr val="dk1"/>
                </a:solidFill>
              </a:rPr>
              <a:t>graph collision: T/F (quantum and classical result)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</a:rPr>
              <a:t>2.  array representing whether each chunk has collision or not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</a:rPr>
              <a:t>(one calculated by classical approach, one by quantum approach)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038" y="3835775"/>
            <a:ext cx="6609925" cy="7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zh-TW" sz="4000">
                <a:solidFill>
                  <a:schemeClr val="accent2"/>
                </a:solidFill>
              </a:rPr>
              <a:t>is_any_one_quantum(low_idx,high_idx,f)</a:t>
            </a:r>
            <a:endParaRPr sz="4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                       index: 0 1 2 3 4 5 6 7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input: (0,7,f = 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0</a:t>
            </a:r>
            <a:r>
              <a:rPr lang="zh-TW" sz="3000">
                <a:solidFill>
                  <a:srgbClr val="FF0000"/>
                </a:solidFill>
              </a:rPr>
              <a:t>11</a:t>
            </a:r>
            <a:r>
              <a:rPr lang="zh-TW" sz="3000">
                <a:solidFill>
                  <a:schemeClr val="dk1"/>
                </a:solidFill>
              </a:rPr>
              <a:t>00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measures 1/3/4/7 with high probability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</a:rPr>
              <a:t>output: f[measured index]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Example Input and Output</a:t>
            </a:r>
            <a:endParaRPr sz="37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Bit string is 1100001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Results:{‘000’: 282,</a:t>
            </a:r>
            <a:r>
              <a:rPr lang="zh-TW" sz="1600">
                <a:solidFill>
                  <a:schemeClr val="dk1"/>
                </a:solidFill>
              </a:rPr>
              <a:t>‘001’: 304,‘010’: 20,‘011’: 39,‘100’: 37,‘101’: 36,‘110’: 24,’111’:282</a:t>
            </a:r>
            <a:r>
              <a:rPr lang="zh-TW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https://quantumcomputinguk.org/tutorials/truth-tables-with-grovers-search-in-qiskit?fbclid=IwAR0vvGg0ch-ecO1raq1zmX4HBAhcAzTtzkg5cjwYMhfMLb71ZdOplBziMfM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13660" l="0" r="0" t="-113660"/>
          <a:stretch/>
        </p:blipFill>
        <p:spPr>
          <a:xfrm>
            <a:off x="0" y="1932144"/>
            <a:ext cx="9143999" cy="127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800" y="2698973"/>
            <a:ext cx="5133173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Find_MIN(/MAX)_One_Index(low_idx,high_idx,f)</a:t>
            </a:r>
            <a:endParaRPr sz="29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1.grover() can find the index of 1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2.keep reducing the range of searching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ex.f = 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0</a:t>
            </a:r>
            <a:r>
              <a:rPr lang="zh-TW" sz="3000">
                <a:solidFill>
                  <a:srgbClr val="FF0000"/>
                </a:solidFill>
              </a:rPr>
              <a:t>11</a:t>
            </a:r>
            <a:r>
              <a:rPr lang="zh-TW" sz="3000">
                <a:solidFill>
                  <a:schemeClr val="dk1"/>
                </a:solidFill>
              </a:rPr>
              <a:t>00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                   output = 4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                                              search f = </a:t>
            </a:r>
            <a:r>
              <a:rPr lang="zh-TW" sz="3000">
                <a:solidFill>
                  <a:schemeClr val="dk1"/>
                </a:solidFill>
              </a:rPr>
              <a:t>0</a:t>
            </a:r>
            <a:r>
              <a:rPr lang="zh-TW" sz="3000">
                <a:solidFill>
                  <a:srgbClr val="FF0000"/>
                </a:solidFill>
              </a:rPr>
              <a:t>1</a:t>
            </a:r>
            <a:r>
              <a:rPr lang="zh-TW" sz="3000">
                <a:solidFill>
                  <a:schemeClr val="dk1"/>
                </a:solidFill>
              </a:rPr>
              <a:t>0</a:t>
            </a:r>
            <a:r>
              <a:rPr lang="zh-TW" sz="3000">
                <a:solidFill>
                  <a:srgbClr val="FF0000"/>
                </a:solidFill>
              </a:rPr>
              <a:t>1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2932550"/>
            <a:ext cx="579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   </a:t>
            </a:r>
            <a:r>
              <a:rPr lang="zh-TW" sz="2000"/>
              <a:t>index:  0 1 2 3 4 5 6 7        grover()</a:t>
            </a:r>
            <a:endParaRPr sz="2000"/>
          </a:p>
        </p:txBody>
      </p:sp>
      <p:sp>
        <p:nvSpPr>
          <p:cNvPr id="98" name="Google Shape;98;p19"/>
          <p:cNvSpPr/>
          <p:nvPr/>
        </p:nvSpPr>
        <p:spPr>
          <a:xfrm>
            <a:off x="3377825" y="3362450"/>
            <a:ext cx="15507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3377825" y="4082925"/>
            <a:ext cx="15507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941975" y="3654050"/>
            <a:ext cx="249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   index: 0 1 2 3 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Time Complexity(ideal)</a:t>
            </a:r>
            <a:endParaRPr sz="3600"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422775" y="115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{CB91F9DE-EAF5-422B-9549-3CDDF0C2879C}</a:tableStyleId>
              </a:tblPr>
              <a:tblGrid>
                <a:gridCol w="2750775"/>
                <a:gridCol w="2750775"/>
                <a:gridCol w="2750775"/>
              </a:tblGrid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Classical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Quantum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check_input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O(1)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O(1)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plot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O(n)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accent3"/>
                          </a:solidFill>
                        </a:rPr>
                        <a:t>O(n)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find_min(/max)_one_idx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O(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(b-a)*       </a:t>
                      </a:r>
                      <a:r>
                        <a:rPr lang="zh-TW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is_any_one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O((b-a)*       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total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O(n)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325" y="2860725"/>
            <a:ext cx="2579399" cy="6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325" y="3430125"/>
            <a:ext cx="2579399" cy="6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525" y="4049196"/>
            <a:ext cx="908075" cy="3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329700" y="140225"/>
            <a:ext cx="250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With grover search</a:t>
            </a:r>
            <a:endParaRPr sz="1600"/>
          </a:p>
        </p:txBody>
      </p:sp>
      <p:sp>
        <p:nvSpPr>
          <p:cNvPr id="111" name="Google Shape;111;p20"/>
          <p:cNvSpPr txBox="1"/>
          <p:nvPr/>
        </p:nvSpPr>
        <p:spPr>
          <a:xfrm>
            <a:off x="6076725" y="432750"/>
            <a:ext cx="245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there are           chunks</a:t>
            </a:r>
            <a:endParaRPr sz="17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1588" y="440400"/>
            <a:ext cx="55967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338" y="2886188"/>
            <a:ext cx="55967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338" y="3430113"/>
            <a:ext cx="55967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585050" y="737425"/>
            <a:ext cx="1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(size = b-a)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/>
              <a:t>Time Complexity(real)</a:t>
            </a:r>
            <a:endParaRPr sz="3600"/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6300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{CB91F9DE-EAF5-422B-9549-3CDDF0C2879C}</a:tableStyleId>
              </a:tblPr>
              <a:tblGrid>
                <a:gridCol w="2441150"/>
                <a:gridCol w="2195475"/>
                <a:gridCol w="3565600"/>
              </a:tblGrid>
              <a:tr h="4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Classical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Quantum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check_input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O(1)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O(1)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plot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O(n)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accent3"/>
                          </a:solidFill>
                        </a:rPr>
                        <a:t>O(n)</a:t>
                      </a:r>
                      <a:endParaRPr sz="17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find_min(/max)_one_idx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O(</a:t>
                      </a:r>
                      <a:r>
                        <a:rPr lang="zh-TW" sz="1700">
                          <a:solidFill>
                            <a:schemeClr val="dk1"/>
                          </a:solidFill>
                        </a:rPr>
                        <a:t>(b-a)*         </a:t>
                      </a:r>
                      <a:r>
                        <a:rPr lang="zh-TW" sz="1700"/>
                        <a:t>)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is_any_one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O((b-a)*         )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total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/>
                        <a:t>O(n)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00" y="3378475"/>
            <a:ext cx="27084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5450000" y="586625"/>
            <a:ext cx="313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We see every</a:t>
            </a:r>
            <a:r>
              <a:rPr lang="zh-TW"/>
              <a:t>             </a:t>
            </a:r>
            <a:r>
              <a:rPr lang="zh-TW" sz="1600"/>
              <a:t>chunks</a:t>
            </a:r>
            <a:endParaRPr sz="16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425" y="586625"/>
            <a:ext cx="55967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013" y="2571738"/>
            <a:ext cx="55967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013" y="3378463"/>
            <a:ext cx="55967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7250750" y="368700"/>
            <a:ext cx="1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(size = b-a)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00" y="2636475"/>
            <a:ext cx="27084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675" y="4120476"/>
            <a:ext cx="1171200" cy="62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