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8" y="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98ff0975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98ff0975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8ff0975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8ff0975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4f9a616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94f9a616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94f9a61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94f9a61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94f9a616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94f9a616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94f9a616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94f9a616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4f9a616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4f9a616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tree decomposition 是NP-hard的問題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任何的</a:t>
            </a:r>
            <a:r>
              <a:rPr lang="zh-TW">
                <a:solidFill>
                  <a:schemeClr val="dk1"/>
                </a:solidFill>
              </a:rPr>
              <a:t>tree decomposition都可轉換成另一個</a:t>
            </a:r>
            <a:r>
              <a:rPr lang="zh-TW"/>
              <a:t>Smoothness 的</a:t>
            </a:r>
            <a:r>
              <a:rPr lang="zh-TW">
                <a:solidFill>
                  <a:schemeClr val="dk1"/>
                </a:solidFill>
              </a:rPr>
              <a:t>tree decomposition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94f9a61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94f9a61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O(n^(2/3)) 有一位先人於2007完成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4f9a616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4f9a616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每條edge最多被走2次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smoothness特性，node彼此間差1個element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4f9a616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94f9a616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98ff0975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98ff0975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94f9a616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94f9a616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14a00ca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14a00ca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I是independent set of 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deg 是看一個node身上有接幾條edge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94f9a616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94f9a616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有一個set，裡面存一些vertices，但vertices彼此間均沒有edge相連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94f9a616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94f9a616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4f9a616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4f9a616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稱set = A，裡面存一些vertices，所有的edge，至少有一邊的端點是 in set 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94f9a616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94f9a616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98d72024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98d72024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8d72024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98d72024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98d72024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98d72024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8d72024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98d72024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94f84526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94f84526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98d72024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98d72024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98d72024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98d72024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8d72024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98d72024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98d72024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98d72024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98d72024d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98d72024d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98d72024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98d72024d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98d72024d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98d72024d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98d72024d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98d72024d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98d72024d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98d72024d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98d72024d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98d72024d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94f84526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94f84526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98ff0975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98ff0975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8ff0975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98ff0975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8b05a1f8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8b05a1f8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98ff0975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98ff0975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98ff0975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98ff0975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98ff0975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98ff0975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98ff0975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98ff0975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98ff0975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98ff0975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98ff0975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98ff0975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8ff0975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8ff0975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98ff0975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98ff0975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8ff0975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8ff0975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4f84526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4f84526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9DA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tex_(graph_theory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en.wikipedia.org/wiki/Graph_(discrete_mathematics)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tex_(graph_theory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hyperlink" Target="https://en.wikipedia.org/wiki/Graph_(discrete_mathematics)" TargetMode="External"/><Relationship Id="rId4" Type="http://schemas.openxmlformats.org/officeDocument/2006/relationships/hyperlink" Target="https://en.wikipedia.org/wiki/Edge_(graph_theory)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quant-ph?searchtype=author&amp;query=Durr%2C+C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Treewidth" TargetMode="External"/><Relationship Id="rId5" Type="http://schemas.openxmlformats.org/officeDocument/2006/relationships/hyperlink" Target="http://arxiv.org/abs/quant-ph/9607014v" TargetMode="External"/><Relationship Id="rId4" Type="http://schemas.openxmlformats.org/officeDocument/2006/relationships/hyperlink" Target="https://arxiv.org/search/quant-ph?searchtype=author&amp;query=Hoyer%2C+P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Collision Problem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173554"/>
                </a:solidFill>
              </a:rPr>
              <a:t>Group 2 張原嘉 林宸漢 林鈺翔</a:t>
            </a:r>
            <a:endParaRPr sz="4700"/>
          </a:p>
        </p:txBody>
      </p:sp>
      <p:sp>
        <p:nvSpPr>
          <p:cNvPr id="56" name="Google Shape;56;p13"/>
          <p:cNvSpPr txBox="1"/>
          <p:nvPr/>
        </p:nvSpPr>
        <p:spPr>
          <a:xfrm>
            <a:off x="2716350" y="1026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165643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4000" dirty="0"/>
              <a:t>目前 Graph Collision Problem 的進展</a:t>
            </a:r>
            <a:endParaRPr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900" y="0"/>
            <a:ext cx="5567977" cy="43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420300" y="4419425"/>
            <a:ext cx="830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Andris Ambainis, Kaspars Balodis, Jānis IraidsRaitis Ozols, Juris Smotrovs. Parameterized Quantum Query Complexity of Graph Collision.  arXiv:1305.1021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2164900"/>
            <a:ext cx="8520600" cy="27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0500"/>
              </a:spcBef>
              <a:spcAft>
                <a:spcPts val="0"/>
              </a:spcAft>
              <a:buNone/>
            </a:pPr>
            <a:r>
              <a:rPr lang="zh-TW" sz="4444"/>
              <a:t>Algorithm:Graph collision based on treewidth</a:t>
            </a:r>
            <a:endParaRPr sz="4444"/>
          </a:p>
          <a:p>
            <a:pPr marL="0" lvl="0" indent="0" algn="l" rtl="0">
              <a:lnSpc>
                <a:spcPct val="95000"/>
              </a:lnSpc>
              <a:spcBef>
                <a:spcPts val="10500"/>
              </a:spcBef>
              <a:spcAft>
                <a:spcPts val="10500"/>
              </a:spcAft>
              <a:buClr>
                <a:schemeClr val="dk1"/>
              </a:buClr>
              <a:buSzPts val="990"/>
              <a:buFont typeface="Arial"/>
              <a:buNone/>
            </a:pPr>
            <a:endParaRPr sz="4444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Tree Decomposition:definition</a:t>
            </a:r>
            <a:endParaRPr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Google Shape;126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TW" sz="3000" dirty="0">
                    <a:solidFill>
                      <a:schemeClr val="tx1"/>
                    </a:solidFill>
                  </a:rPr>
                  <a:t>1.The union of all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000" dirty="0">
                    <a:solidFill>
                      <a:schemeClr val="tx1"/>
                    </a:solidFill>
                  </a:rPr>
                  <a:t> equals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3000" dirty="0">
                    <a:solidFill>
                      <a:schemeClr val="tx1"/>
                    </a:solidFill>
                  </a:rPr>
                  <a:t>.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30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30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sz="3000" dirty="0"/>
              </a:p>
            </p:txBody>
          </p:sp>
        </mc:Choice>
        <mc:Fallback xmlns="">
          <p:sp>
            <p:nvSpPr>
              <p:cNvPr id="126" name="Google Shape;126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645" t="-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Google Shape;127;p25"/>
          <p:cNvSpPr txBox="1"/>
          <p:nvPr/>
        </p:nvSpPr>
        <p:spPr>
          <a:xfrm>
            <a:off x="8081975" y="1659200"/>
            <a:ext cx="831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250" y="1358950"/>
            <a:ext cx="73533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945450" y="4703625"/>
            <a:ext cx="725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https://en.wikipedia.org/wiki/Treewidth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 sz="3600"/>
              <a:t>Tree Decomposition:definition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Google Shape;135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Aft>
                    <a:spcPts val="1200"/>
                  </a:spcAft>
                  <a:buClr>
                    <a:schemeClr val="dk1"/>
                  </a:buClr>
                  <a:buSzPts val="1100"/>
                  <a:buNone/>
                </a:pPr>
                <a:r>
                  <a:rPr lang="zh-TW" sz="3000" dirty="0">
                    <a:solidFill>
                      <a:schemeClr val="tx1"/>
                    </a:solidFill>
                  </a:rPr>
                  <a:t>2.For every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TW" sz="3000" dirty="0">
                    <a:solidFill>
                      <a:schemeClr val="tx1"/>
                    </a:solidFill>
                  </a:rPr>
                  <a:t> </a:t>
                </a:r>
                <a:r>
                  <a:rPr lang="zh-TW" sz="3000" dirty="0">
                    <a:solidFill>
                      <a:schemeClr val="tx1"/>
                    </a:solidFill>
                  </a:rPr>
                  <a:t>in the graph, there is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sz="3000" dirty="0">
                    <a:solidFill>
                      <a:schemeClr val="tx1"/>
                    </a:solidFill>
                  </a:rPr>
                  <a:t> that contains both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TW" sz="3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TW" sz="3000" dirty="0">
                    <a:solidFill>
                      <a:schemeClr val="tx1"/>
                    </a:solidFill>
                  </a:rPr>
                  <a:t>.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Google Shape;135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645" t="-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75" y="2062925"/>
            <a:ext cx="73628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530500" y="456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https://en.wikipedia.org/wiki/Treewidth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 sz="3600"/>
              <a:t>Tree Decomposition:definition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Google Shape;143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472538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lnSpc>
                    <a:spcPct val="140000"/>
                  </a:lnSpc>
                  <a:spcBef>
                    <a:spcPts val="4900"/>
                  </a:spcBef>
                  <a:buClr>
                    <a:schemeClr val="dk1"/>
                  </a:buClr>
                  <a:buSzPts val="275"/>
                  <a:buNone/>
                </a:pPr>
                <a:r>
                  <a:rPr lang="en-US" altLang="zh-TW" sz="3000" dirty="0">
                    <a:solidFill>
                      <a:schemeClr val="dk1"/>
                    </a:solidFill>
                  </a:rPr>
                  <a:t>3.If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TW" altLang="ar-AE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altLang="zh-TW" sz="30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TW" sz="3000" dirty="0">
                    <a:solidFill>
                      <a:schemeClr val="dk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TW" altLang="ar-AE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altLang="zh-TW" sz="30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TW" sz="3000" dirty="0">
                    <a:solidFill>
                      <a:schemeClr val="dk1"/>
                    </a:solidFill>
                  </a:rPr>
                  <a:t>both contain a vertex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, then all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 in the (unique) path contain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 as well.</a:t>
                </a:r>
                <a:endParaRPr lang="en-US" sz="3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40000"/>
                  </a:lnSpc>
                  <a:spcBef>
                    <a:spcPts val="4900"/>
                  </a:spcBef>
                  <a:spcAft>
                    <a:spcPts val="0"/>
                  </a:spcAft>
                  <a:buClr>
                    <a:schemeClr val="dk1"/>
                  </a:buClr>
                  <a:buSzPts val="275"/>
                  <a:buFont typeface="Arial"/>
                  <a:buNone/>
                </a:pPr>
                <a:endParaRPr lang="en-US" sz="49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49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43" name="Google Shape;14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472538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713" y="2377600"/>
            <a:ext cx="6784575" cy="26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899550" y="456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https://en.wikipedia.org/wiki/Treewidth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Treewidth &amp; Smoothness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Google Shape;151;p2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altLang="zh-TW" sz="3000" b="1" dirty="0">
                    <a:solidFill>
                      <a:schemeClr val="tx1"/>
                    </a:solidFill>
                  </a:rPr>
                  <a:t>Treewidth</a:t>
                </a:r>
                <a:r>
                  <a:rPr lang="en-US" altLang="zh-TW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zh-TW" altLang="ar-AE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ar-AE" altLang="zh-TW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altLang="zh-TW" sz="3000" dirty="0">
                    <a:solidFill>
                      <a:schemeClr val="tx1"/>
                    </a:solidFill>
                  </a:rPr>
                  <a:t>:</a:t>
                </a:r>
                <a:endParaRPr lang="ar-AE" sz="3000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ar-AE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altLang="zh-TW" sz="3000" b="1" dirty="0">
                    <a:solidFill>
                      <a:schemeClr val="tx1"/>
                    </a:solidFill>
                  </a:rPr>
                  <a:t>Smooth</a:t>
                </a:r>
                <a:r>
                  <a:rPr lang="en-US" altLang="zh-TW" sz="3000" dirty="0">
                    <a:solidFill>
                      <a:schemeClr val="tx1"/>
                    </a:solidFill>
                  </a:rPr>
                  <a:t>: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US" altLang="zh-TW" sz="3000" dirty="0">
                    <a:solidFill>
                      <a:schemeClr val="tx1"/>
                    </a:solidFill>
                  </a:rPr>
                  <a:t>1.all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ar-AE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US" altLang="zh-TW" sz="3000" dirty="0">
                    <a:solidFill>
                      <a:schemeClr val="tx1"/>
                    </a:solidFill>
                  </a:rPr>
                  <a:t>2.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ar-AE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ar-AE" altLang="zh-TW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ar-AE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sz="3000" dirty="0"/>
              </a:p>
            </p:txBody>
          </p:sp>
        </mc:Choice>
        <mc:Fallback xmlns="">
          <p:sp>
            <p:nvSpPr>
              <p:cNvPr id="151" name="Google Shape;151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645" t="-179" b="-4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Google Shape;152;p28"/>
              <p:cNvSpPr txBox="1"/>
              <p:nvPr/>
            </p:nvSpPr>
            <p:spPr>
              <a:xfrm>
                <a:off x="5022951" y="1110375"/>
                <a:ext cx="29682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000" i="1" dirty="0" smtClean="0">
                          <a:latin typeface="Cambria Math" panose="02040503050406030204" pitchFamily="18" charset="0"/>
                        </a:rPr>
                        <m:t>𝑇𝑟𝑒𝑒𝑤𝑖𝑑𝑡</m:t>
                      </m:r>
                      <m:r>
                        <a:rPr lang="en-US" altLang="zh-TW" sz="30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TW" sz="30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TW" sz="30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sz="3000" dirty="0"/>
              </a:p>
            </p:txBody>
          </p:sp>
        </mc:Choice>
        <mc:Fallback>
          <p:sp>
            <p:nvSpPr>
              <p:cNvPr id="152" name="Google Shape;152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951" y="1110375"/>
                <a:ext cx="2968200" cy="64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0937" y="1604750"/>
            <a:ext cx="528637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5247300" y="4568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https://en.wikipedia.org/wiki/Treewidth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Algorithm</a:t>
            </a:r>
            <a:endParaRPr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Google Shape;160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3000" dirty="0">
                    <a:solidFill>
                      <a:schemeClr val="tx1"/>
                    </a:solidFill>
                  </a:rPr>
                  <a:t>1.Decompose the graph G into subsets of vertices Wi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zh-TW" sz="3000" dirty="0">
                    <a:solidFill>
                      <a:schemeClr val="tx1"/>
                    </a:solidFill>
                  </a:rPr>
                  <a:t>2.Perform Grover’s search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ar-AE" altLang="zh-TW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zh-TW" altLang="ar-AE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TW" altLang="ar-AE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altLang="zh-TW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ar-AE" altLang="zh-TW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altLang="zh-TW" sz="3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3000" dirty="0">
                    <a:solidFill>
                      <a:schemeClr val="tx1"/>
                    </a:solidFill>
                  </a:rPr>
                  <a:t>with a subroutine using an algorithm that detects a collision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Google Shape;160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431" r="-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196" y="3816446"/>
            <a:ext cx="1914675" cy="7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975" y="2526299"/>
            <a:ext cx="137129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5051300" y="4313925"/>
            <a:ext cx="7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 [2]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Lemma</a:t>
            </a:r>
            <a:endParaRPr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Google Shape;169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ar-AE" altLang="zh-TW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ar-AE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TW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ar-AE" sz="30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ar-AE" sz="3000" dirty="0"/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ar-AE" sz="3000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ar-AE" altLang="zh-TW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TW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3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altLang="zh-TW" sz="3000" dirty="0"/>
              </a:p>
              <a:p>
                <a:pPr marL="0" lvl="0" indent="0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sz="3000" dirty="0"/>
              </a:p>
            </p:txBody>
          </p:sp>
        </mc:Choice>
        <mc:Fallback xmlns="">
          <p:sp>
            <p:nvSpPr>
              <p:cNvPr id="169" name="Google Shape;169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291" y="1152475"/>
            <a:ext cx="2184125" cy="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349" y="356580"/>
            <a:ext cx="4854051" cy="41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369025" y="4405425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Andris Ambainis, Kaspars Balodis, Jānis IraidsRaitis Ozols, Juris Smotrovs. Parameterized Quantum Query Complexity of Graph Collision.  arXiv:1305.1021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3608125" y="2571750"/>
            <a:ext cx="38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/>
              <a:t>U</a:t>
            </a:r>
            <a:endParaRPr sz="2000" dirty="0"/>
          </a:p>
        </p:txBody>
      </p:sp>
      <p:sp>
        <p:nvSpPr>
          <p:cNvPr id="175" name="Google Shape;175;p30"/>
          <p:cNvSpPr txBox="1"/>
          <p:nvPr/>
        </p:nvSpPr>
        <p:spPr>
          <a:xfrm>
            <a:off x="3608125" y="3488588"/>
            <a:ext cx="38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W</a:t>
            </a:r>
            <a:endParaRPr sz="2000"/>
          </a:p>
        </p:txBody>
      </p:sp>
      <p:sp>
        <p:nvSpPr>
          <p:cNvPr id="176" name="Google Shape;176;p30"/>
          <p:cNvSpPr txBox="1"/>
          <p:nvPr/>
        </p:nvSpPr>
        <p:spPr>
          <a:xfrm>
            <a:off x="6955225" y="525125"/>
            <a:ext cx="38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G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/>
              <a:t>Time Complexity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Google Shape;182;p3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3000" dirty="0">
                    <a:solidFill>
                      <a:schemeClr val="tx1"/>
                    </a:solidFill>
                  </a:rPr>
                  <a:t>Each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altLang="zh-TW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TW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ar-AE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3000" dirty="0">
                    <a:solidFill>
                      <a:schemeClr val="tx1"/>
                    </a:solidFill>
                  </a:rPr>
                  <a:t> need 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sz="3000" dirty="0"/>
              </a:p>
            </p:txBody>
          </p:sp>
        </mc:Choice>
        <mc:Fallback>
          <p:sp>
            <p:nvSpPr>
              <p:cNvPr id="182" name="Google Shape;182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645" t="-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1982"/>
            <a:ext cx="6964251" cy="15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7400500" y="1925250"/>
            <a:ext cx="150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queries</a:t>
            </a:r>
            <a:endParaRPr sz="3000"/>
          </a:p>
        </p:txBody>
      </p:sp>
      <p:sp>
        <p:nvSpPr>
          <p:cNvPr id="185" name="Google Shape;185;p31"/>
          <p:cNvSpPr txBox="1"/>
          <p:nvPr/>
        </p:nvSpPr>
        <p:spPr>
          <a:xfrm>
            <a:off x="552725" y="2668100"/>
            <a:ext cx="268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There are </a:t>
            </a:r>
            <a:endParaRPr sz="3000"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6519" y="2571744"/>
            <a:ext cx="2209728" cy="839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187;p31"/>
              <p:cNvSpPr txBox="1"/>
              <p:nvPr/>
            </p:nvSpPr>
            <p:spPr>
              <a:xfrm>
                <a:off x="4756250" y="2668100"/>
                <a:ext cx="1658100" cy="6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3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3000" dirty="0"/>
                  <a:t>=</a:t>
                </a:r>
                <a:endParaRPr sz="3000" dirty="0"/>
              </a:p>
            </p:txBody>
          </p:sp>
        </mc:Choice>
        <mc:Fallback xmlns="">
          <p:sp>
            <p:nvSpPr>
              <p:cNvPr id="187" name="Google Shape;187;p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250" y="2668100"/>
                <a:ext cx="1658100" cy="646300"/>
              </a:xfrm>
              <a:prstGeom prst="rect">
                <a:avLst/>
              </a:prstGeom>
              <a:blipFill>
                <a:blip r:embed="rId6"/>
                <a:stretch>
                  <a:fillRect t="-5660" r="-5515" b="-207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Google Shape;188;p31"/>
          <p:cNvSpPr/>
          <p:nvPr/>
        </p:nvSpPr>
        <p:spPr>
          <a:xfrm>
            <a:off x="552725" y="3991975"/>
            <a:ext cx="39930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9976" y="3398137"/>
            <a:ext cx="6076799" cy="15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9485" y="2600469"/>
            <a:ext cx="2209728" cy="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6956775" y="4168675"/>
            <a:ext cx="7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 [2]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大綱</a:t>
            </a:r>
            <a:endParaRPr sz="3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Google Shape;63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SzPts val="935"/>
                  <a:buNone/>
                </a:pPr>
                <a:r>
                  <a:rPr lang="zh-TW" altLang="en-US" sz="1530" dirty="0">
                    <a:solidFill>
                      <a:schemeClr val="dk1"/>
                    </a:solidFill>
                  </a:rPr>
                  <a:t>甚麼是 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Graph Collision Problem(2 min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張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)</a:t>
                </a:r>
                <a:endParaRPr lang="zh-TW" altLang="en-US" sz="153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95000"/>
                  </a:lnSpc>
                  <a:spcBef>
                    <a:spcPts val="1200"/>
                  </a:spcBef>
                  <a:spcAft>
                    <a:spcPts val="0"/>
                  </a:spcAft>
                  <a:buSzPts val="935"/>
                  <a:buNone/>
                </a:pPr>
                <a:r>
                  <a:rPr lang="en-US" altLang="zh-TW" sz="1530" dirty="0">
                    <a:solidFill>
                      <a:schemeClr val="dk1"/>
                    </a:solidFill>
                  </a:rPr>
                  <a:t>Graph Collision Problem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的用途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(1 min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張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)</a:t>
                </a:r>
                <a:endParaRPr lang="zh-TW" altLang="en-US" sz="153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95000"/>
                  </a:lnSpc>
                  <a:spcBef>
                    <a:spcPts val="1200"/>
                  </a:spcBef>
                  <a:spcAft>
                    <a:spcPts val="0"/>
                  </a:spcAft>
                  <a:buSzPts val="935"/>
                  <a:buNone/>
                </a:pPr>
                <a:r>
                  <a:rPr lang="zh-TW" altLang="en-US" sz="1530" dirty="0">
                    <a:solidFill>
                      <a:schemeClr val="dk1"/>
                    </a:solidFill>
                  </a:rPr>
                  <a:t>目前 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Graph Collision Problem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的進展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(1 min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張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)</a:t>
                </a:r>
                <a:endParaRPr lang="zh-TW" altLang="en-US" sz="153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95000"/>
                  </a:lnSpc>
                  <a:spcBef>
                    <a:spcPts val="1200"/>
                  </a:spcBef>
                  <a:spcAft>
                    <a:spcPts val="0"/>
                  </a:spcAft>
                  <a:buSzPts val="935"/>
                  <a:buNone/>
                </a:pPr>
                <a:r>
                  <a:rPr lang="en-US" altLang="zh-TW" sz="1530" dirty="0">
                    <a:solidFill>
                      <a:schemeClr val="dk1"/>
                    </a:solidFill>
                  </a:rPr>
                  <a:t>Algorithm:based on treewidth(4 min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漢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)</a:t>
                </a:r>
                <a:endParaRPr lang="zh-TW" altLang="en-US" sz="153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95000"/>
                  </a:lnSpc>
                  <a:spcBef>
                    <a:spcPts val="1200"/>
                  </a:spcBef>
                  <a:spcAft>
                    <a:spcPts val="0"/>
                  </a:spcAft>
                  <a:buSzPts val="935"/>
                  <a:buNone/>
                </a:pPr>
                <a:r>
                  <a:rPr lang="en-US" altLang="zh-TW" sz="1530" dirty="0">
                    <a:solidFill>
                      <a:schemeClr val="dk1"/>
                    </a:solidFill>
                  </a:rPr>
                  <a:t>Algorithm:Span program for graph collision(4 min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漢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)</a:t>
                </a:r>
                <a:endParaRPr lang="zh-TW" altLang="en-US" sz="153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95000"/>
                  </a:lnSpc>
                  <a:spcBef>
                    <a:spcPts val="1200"/>
                  </a:spcBef>
                  <a:spcAft>
                    <a:spcPts val="0"/>
                  </a:spcAft>
                  <a:buSzPts val="935"/>
                  <a:buNone/>
                </a:pPr>
                <a:r>
                  <a:rPr lang="en-US" altLang="zh-TW" sz="1530" dirty="0">
                    <a:solidFill>
                      <a:schemeClr val="dk1"/>
                    </a:solidFill>
                  </a:rPr>
                  <a:t>CI graph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53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153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153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153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TW" sz="153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altLang="zh-TW" sz="153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(8min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翔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)</a:t>
                </a:r>
                <a:endParaRPr lang="zh-TW" altLang="en-US" sz="153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95000"/>
                  </a:lnSpc>
                  <a:spcBef>
                    <a:spcPts val="1200"/>
                  </a:spcBef>
                  <a:spcAft>
                    <a:spcPts val="0"/>
                  </a:spcAft>
                  <a:buSzPts val="935"/>
                  <a:buNone/>
                </a:pPr>
                <a:r>
                  <a:rPr lang="en-US" altLang="zh-TW" sz="1530" dirty="0">
                    <a:solidFill>
                      <a:schemeClr val="dk1"/>
                    </a:solidFill>
                  </a:rPr>
                  <a:t>Graph Collision Problem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未來展望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(2 min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張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)</a:t>
                </a:r>
                <a:endParaRPr lang="zh-TW" altLang="en-US" sz="153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95000"/>
                  </a:lnSpc>
                  <a:spcBef>
                    <a:spcPts val="1200"/>
                  </a:spcBef>
                  <a:spcAft>
                    <a:spcPts val="0"/>
                  </a:spcAft>
                  <a:buSzPts val="935"/>
                  <a:buNone/>
                </a:pPr>
                <a:r>
                  <a:rPr lang="zh-TW" altLang="en-US" sz="1530" dirty="0">
                    <a:solidFill>
                      <a:schemeClr val="dk1"/>
                    </a:solidFill>
                  </a:rPr>
                  <a:t>簡介期末 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project(1 min </a:t>
                </a:r>
                <a:r>
                  <a:rPr lang="zh-TW" altLang="en-US" sz="1530" dirty="0">
                    <a:solidFill>
                      <a:schemeClr val="dk1"/>
                    </a:solidFill>
                  </a:rPr>
                  <a:t>張</a:t>
                </a:r>
                <a:r>
                  <a:rPr lang="en-US" altLang="zh-TW" sz="1530" dirty="0">
                    <a:solidFill>
                      <a:schemeClr val="dk1"/>
                    </a:solidFill>
                  </a:rPr>
                  <a:t>)</a:t>
                </a:r>
                <a:endParaRPr lang="zh-TW" altLang="en-US" sz="153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95000"/>
                  </a:lnSpc>
                  <a:spcBef>
                    <a:spcPts val="1200"/>
                  </a:spcBef>
                  <a:spcAft>
                    <a:spcPts val="1200"/>
                  </a:spcAft>
                  <a:buSzPts val="935"/>
                  <a:buNone/>
                </a:pPr>
                <a:r>
                  <a:rPr lang="en-US" altLang="zh-TW" sz="1530" dirty="0">
                    <a:solidFill>
                      <a:schemeClr val="dk1"/>
                    </a:solidFill>
                  </a:rPr>
                  <a:t>QA(5 min)</a:t>
                </a:r>
                <a:endParaRPr sz="153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3" name="Google Shape;63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86" b="-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1590619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05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4400" dirty="0"/>
          </a:p>
          <a:p>
            <a:pPr marL="0" lvl="0" indent="0" algn="l" rtl="0">
              <a:lnSpc>
                <a:spcPct val="95000"/>
              </a:lnSpc>
              <a:spcBef>
                <a:spcPts val="105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4400" dirty="0"/>
              <a:t>Algorithm:Span program for graph collision</a:t>
            </a:r>
            <a:endParaRPr sz="4400" dirty="0"/>
          </a:p>
          <a:p>
            <a:pPr marL="0" lvl="0" indent="0" algn="ctr" rtl="0">
              <a:spcBef>
                <a:spcPts val="10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32"/>
          <p:cNvSpPr txBox="1"/>
          <p:nvPr/>
        </p:nvSpPr>
        <p:spPr>
          <a:xfrm>
            <a:off x="311700" y="3484325"/>
            <a:ext cx="7761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 sz="3600" dirty="0"/>
              <a:t>Improvement of an algorithm </a:t>
            </a:r>
            <a:endParaRPr dirty="0"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tx1"/>
                </a:solidFill>
              </a:rPr>
              <a:t>Discovered by Gavinsky, Ito in 2012.</a:t>
            </a:r>
            <a:endParaRPr sz="3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tx1"/>
                </a:solidFill>
              </a:rPr>
              <a:t>Def:</a:t>
            </a:r>
            <a:endParaRPr sz="3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000" dirty="0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13" y="2014323"/>
            <a:ext cx="3970975" cy="15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3730675"/>
            <a:ext cx="48006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/>
          <p:nvPr/>
        </p:nvSpPr>
        <p:spPr>
          <a:xfrm>
            <a:off x="1474850" y="3908325"/>
            <a:ext cx="645300" cy="38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6972300" y="4295625"/>
            <a:ext cx="7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 [2]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independent set</a:t>
            </a:r>
            <a:endParaRPr sz="360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/>
              <a:t>Def:a set of</a:t>
            </a:r>
            <a:r>
              <a:rPr lang="zh-TW" sz="3000">
                <a:uFill>
                  <a:noFill/>
                </a:uFill>
                <a:hlinkClick r:id="rId3"/>
              </a:rPr>
              <a:t> vertices</a:t>
            </a:r>
            <a:r>
              <a:rPr lang="zh-TW" sz="3000"/>
              <a:t> in a</a:t>
            </a:r>
            <a:r>
              <a:rPr lang="zh-TW" sz="3000">
                <a:uFill>
                  <a:noFill/>
                </a:uFill>
                <a:hlinkClick r:id="rId4"/>
              </a:rPr>
              <a:t> graph</a:t>
            </a:r>
            <a:r>
              <a:rPr lang="zh-TW" sz="3000"/>
              <a:t>, no two of which are adjacent.</a:t>
            </a:r>
            <a:endParaRPr sz="3000"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703" y="1997125"/>
            <a:ext cx="3498609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6452425" y="3953275"/>
            <a:ext cx="224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https://web.ntnu.edu.tw/~algo/Domination.html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Another way to view Graph Collision </a:t>
            </a:r>
            <a:endParaRPr sz="3600"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3499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/>
          <p:nvPr/>
        </p:nvSpPr>
        <p:spPr>
          <a:xfrm>
            <a:off x="4590425" y="3397025"/>
            <a:ext cx="64530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5279450" y="1640075"/>
            <a:ext cx="304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Independent Set</a:t>
            </a:r>
            <a:endParaRPr sz="3000"/>
          </a:p>
        </p:txBody>
      </p:sp>
      <p:sp>
        <p:nvSpPr>
          <p:cNvPr id="225" name="Google Shape;225;p35"/>
          <p:cNvSpPr txBox="1"/>
          <p:nvPr/>
        </p:nvSpPr>
        <p:spPr>
          <a:xfrm>
            <a:off x="5279450" y="3304175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not Independent Set</a:t>
            </a:r>
            <a:endParaRPr sz="3000"/>
          </a:p>
        </p:txBody>
      </p:sp>
      <p:sp>
        <p:nvSpPr>
          <p:cNvPr id="226" name="Google Shape;226;p35"/>
          <p:cNvSpPr/>
          <p:nvPr/>
        </p:nvSpPr>
        <p:spPr>
          <a:xfrm>
            <a:off x="4590425" y="1732925"/>
            <a:ext cx="645300" cy="4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576" y="2286575"/>
            <a:ext cx="2373225" cy="90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Vertex Cover</a:t>
            </a:r>
            <a:endParaRPr sz="3600"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600" dirty="0"/>
              <a:t>Def:a set of</a:t>
            </a:r>
            <a:r>
              <a:rPr lang="zh-TW" sz="3600" dirty="0">
                <a:uFill>
                  <a:noFill/>
                </a:uFill>
                <a:hlinkClick r:id="rId3"/>
              </a:rPr>
              <a:t> vertices</a:t>
            </a:r>
            <a:r>
              <a:rPr lang="zh-TW" sz="3600" dirty="0"/>
              <a:t> that includes at least one endpoint of every</a:t>
            </a:r>
            <a:r>
              <a:rPr lang="zh-TW" sz="3600" dirty="0">
                <a:uFill>
                  <a:noFill/>
                </a:uFill>
                <a:hlinkClick r:id="rId4"/>
              </a:rPr>
              <a:t> edge</a:t>
            </a:r>
            <a:r>
              <a:rPr lang="zh-TW" sz="3600" dirty="0"/>
              <a:t> of the</a:t>
            </a:r>
            <a:r>
              <a:rPr lang="zh-TW" sz="3600" dirty="0">
                <a:uFill>
                  <a:noFill/>
                </a:uFill>
                <a:hlinkClick r:id="rId5"/>
              </a:rPr>
              <a:t> graph</a:t>
            </a:r>
            <a:endParaRPr sz="3600" dirty="0"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9074" y="2571750"/>
            <a:ext cx="3365850" cy="24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6254925" y="4568875"/>
            <a:ext cx="200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https://web.ntnu.edu.tw/~algo/Domination.html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Time complexity</a:t>
            </a:r>
            <a:endParaRPr sz="3600"/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311700" y="109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tx1"/>
                </a:solidFill>
              </a:rPr>
              <a:t>Def:</a:t>
            </a:r>
            <a:endParaRPr sz="3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600" y="1255725"/>
            <a:ext cx="7108825" cy="21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/>
          <p:nvPr/>
        </p:nvSpPr>
        <p:spPr>
          <a:xfrm>
            <a:off x="383850" y="3807725"/>
            <a:ext cx="414600" cy="30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450" y="3577662"/>
            <a:ext cx="8032246" cy="7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7"/>
          <p:cNvSpPr txBox="1"/>
          <p:nvPr/>
        </p:nvSpPr>
        <p:spPr>
          <a:xfrm>
            <a:off x="8126425" y="4345000"/>
            <a:ext cx="7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 [2]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201" y="597675"/>
            <a:ext cx="2373225" cy="90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00"/>
              <a:t>Quantum algorithm for a subclass of circulant graphs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Google Shape;256;p3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990"/>
                  <a:buNone/>
                </a:pPr>
                <a:r>
                  <a:rPr lang="zh-TW" sz="3600" dirty="0"/>
                  <a:t>Circulant Graphs: </a:t>
                </a:r>
                <a14:m>
                  <m:oMath xmlns:m="http://schemas.openxmlformats.org/officeDocument/2006/math">
                    <m:r>
                      <a:rPr lang="zh-TW" altLang="en-US" sz="3600" i="1" dirty="0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zh-TW" sz="3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3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sz="3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3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sz="3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3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sz="3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sz="3600" dirty="0"/>
              </a:p>
            </p:txBody>
          </p:sp>
        </mc:Choice>
        <mc:Fallback>
          <p:sp>
            <p:nvSpPr>
              <p:cNvPr id="256" name="Google Shape;256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l="-2146" t="-8511" b="-59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Google Shape;257;p3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37710"/>
                <a:ext cx="8520600" cy="2877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25000" lnSpcReduction="20000"/>
              </a:bodyPr>
              <a:lstStyle/>
              <a:p>
                <a:pPr marL="0" lvl="0" indent="0" algn="l" rtl="0">
                  <a:lnSpc>
                    <a:spcPct val="140000"/>
                  </a:lnSpc>
                  <a:spcBef>
                    <a:spcPts val="4000"/>
                  </a:spcBef>
                  <a:spcAft>
                    <a:spcPts val="0"/>
                  </a:spcAft>
                  <a:buClr>
                    <a:schemeClr val="dk1"/>
                  </a:buClr>
                  <a:buSzPts val="275"/>
                  <a:buFont typeface="Arial"/>
                  <a:buNone/>
                </a:pPr>
                <a:r>
                  <a:rPr lang="en-US" altLang="zh-TW" sz="12000" b="1" dirty="0">
                    <a:solidFill>
                      <a:schemeClr val="dk1"/>
                    </a:solidFill>
                  </a:rPr>
                  <a:t>Definition.</a:t>
                </a:r>
                <a:r>
                  <a:rPr lang="en-US" altLang="zh-TW" sz="12000" dirty="0">
                    <a:solidFill>
                      <a:schemeClr val="dk1"/>
                    </a:solidFill>
                  </a:rPr>
                  <a:t> For any positive integers n, a, b such that </a:t>
                </a:r>
                <a14:m>
                  <m:oMath xmlns:m="http://schemas.openxmlformats.org/officeDocument/2006/math">
                    <m:r>
                      <a:rPr lang="zh-TW" altLang="en-US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TW" altLang="en-US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ar-AE" altLang="zh-TW" sz="120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ar-AE" sz="1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1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ar-AE" altLang="zh-TW" sz="12000" dirty="0">
                    <a:solidFill>
                      <a:schemeClr val="dk1"/>
                    </a:solidFill>
                  </a:rPr>
                  <a:t>, </a:t>
                </a:r>
                <a:r>
                  <a:rPr lang="en-US" altLang="zh-TW" sz="12000" dirty="0">
                    <a:solidFill>
                      <a:schemeClr val="dk1"/>
                    </a:solidFill>
                  </a:rPr>
                  <a:t>the graph </a:t>
                </a:r>
                <a14:m>
                  <m:oMath xmlns:m="http://schemas.openxmlformats.org/officeDocument/2006/math">
                    <m:r>
                      <a:rPr lang="zh-TW" altLang="en-US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zh-TW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is a circulant graph of </a:t>
                </a:r>
                <a14:m>
                  <m:oMath xmlns:m="http://schemas.openxmlformats.org/officeDocument/2006/math"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 vertices labeled with integers </a:t>
                </a:r>
                <a14:m>
                  <m:oMath xmlns:m="http://schemas.openxmlformats.org/officeDocument/2006/math"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; an edge between two vertices </a:t>
                </a:r>
                <a14:m>
                  <m:oMath xmlns:m="http://schemas.openxmlformats.org/officeDocument/2006/math"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is present if and only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)} ∈ [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sz="12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40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257" name="Google Shape;257;p3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37710"/>
                <a:ext cx="8520600" cy="2877900"/>
              </a:xfrm>
              <a:prstGeom prst="rect">
                <a:avLst/>
              </a:prstGeom>
              <a:blipFill>
                <a:blip r:embed="rId4"/>
                <a:stretch>
                  <a:fillRect l="-1645" r="-1216" b="-39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Google Shape;263;p4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16400" y="445025"/>
                <a:ext cx="4215900" cy="4698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zh-TW" sz="3000" dirty="0">
                    <a:solidFill>
                      <a:schemeClr val="dk1"/>
                    </a:solidFill>
                  </a:rPr>
                  <a:t>If we draw the vertices on a circle in an increasing order, there is an edge between vertices </a:t>
                </a:r>
                <a14:m>
                  <m:oMath xmlns:m="http://schemas.openxmlformats.org/officeDocument/2006/math">
                    <m:r>
                      <a:rPr lang="en-US" altLang="zh-TW" sz="3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 if there are from </a:t>
                </a:r>
                <a14:m>
                  <m:oMath xmlns:m="http://schemas.openxmlformats.org/officeDocument/2006/math">
                    <m:r>
                      <a:rPr lang="zh-TW" altLang="en-US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3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 to</a:t>
                </a:r>
                <a14:m>
                  <m:oMath xmlns:m="http://schemas.openxmlformats.org/officeDocument/2006/math">
                    <m:r>
                      <a:rPr lang="en-US" altLang="zh-TW" sz="30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vertices between</a:t>
                </a:r>
                <a:r>
                  <a:rPr lang="en-US" altLang="zh-TW" sz="30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 and</a:t>
                </a:r>
                <a:r>
                  <a:rPr lang="en-US" altLang="zh-TW" sz="30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 on the circle.</a:t>
                </a:r>
                <a:endParaRPr sz="30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63" name="Google Shape;263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16400" y="445025"/>
                <a:ext cx="4215900" cy="4698600"/>
              </a:xfrm>
              <a:prstGeom prst="rect">
                <a:avLst/>
              </a:prstGeom>
              <a:blipFill>
                <a:blip r:embed="rId3"/>
                <a:stretch>
                  <a:fillRect l="-3324" t="-130" r="-24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Google Shape;2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37" y="445025"/>
            <a:ext cx="3312122" cy="34245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Google Shape;265;p40"/>
              <p:cNvSpPr txBox="1"/>
              <p:nvPr/>
            </p:nvSpPr>
            <p:spPr>
              <a:xfrm>
                <a:off x="-12" y="3869575"/>
                <a:ext cx="4616400" cy="21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000" dirty="0"/>
                  <a:t>Fig. The graph </a:t>
                </a:r>
                <a14:m>
                  <m:oMath xmlns:m="http://schemas.openxmlformats.org/officeDocument/2006/math">
                    <m:r>
                      <a:rPr lang="zh-TW" altLang="en-US" sz="3000" i="1" dirty="0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zh-TW" sz="3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sz="3000" i="1" dirty="0">
                        <a:latin typeface="Cambria Math" panose="02040503050406030204" pitchFamily="18" charset="0"/>
                      </a:rPr>
                      <m:t>20</m:t>
                    </m:r>
                    <m:r>
                      <a:rPr lang="zh-TW" sz="3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sz="30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zh-TW" sz="3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sz="3000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zh-TW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sz="3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200" dirty="0"/>
                  <a:t>Andris Ambainis, Kaspars Balodis, Jānis Iraids, Raitis Ozols, Juris Smotrovs. Parameterized Quantum Query Complexity of Graph Collision. arXiv:1305.1021</a:t>
                </a:r>
                <a:endParaRPr sz="12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/>
              </a:p>
            </p:txBody>
          </p:sp>
        </mc:Choice>
        <mc:Fallback>
          <p:sp>
            <p:nvSpPr>
              <p:cNvPr id="265" name="Google Shape;265;p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" y="3869575"/>
                <a:ext cx="4616400" cy="2124000"/>
              </a:xfrm>
              <a:prstGeom prst="rect">
                <a:avLst/>
              </a:prstGeom>
              <a:blipFill>
                <a:blip r:embed="rId5"/>
                <a:stretch>
                  <a:fillRect l="-3170" t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Google Shape;270;p4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3600" dirty="0"/>
                  <a:t>The algorithm for </a:t>
                </a:r>
                <a14:m>
                  <m:oMath xmlns:m="http://schemas.openxmlformats.org/officeDocument/2006/math">
                    <m:r>
                      <a:rPr lang="zh-TW" altLang="en-US" sz="3600" i="1" dirty="0" smtClean="0">
                        <a:latin typeface="Cambria Math" panose="02040503050406030204" pitchFamily="18" charset="0"/>
                      </a:rPr>
                      <m:t>𝐶𝑂𝐿</m:t>
                    </m:r>
                    <m:r>
                      <a:rPr lang="zh-TW" sz="3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3600" i="1" dirty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zh-TW" sz="3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3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sz="3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sz="36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sz="3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sz="3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sz="36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sz="3600" dirty="0"/>
              </a:p>
            </p:txBody>
          </p:sp>
        </mc:Choice>
        <mc:Fallback>
          <p:sp>
            <p:nvSpPr>
              <p:cNvPr id="270" name="Google Shape;270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l="-2146" t="-8511" b="-59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Google Shape;271;p4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25000" lnSpcReduction="20000"/>
              </a:bodyPr>
              <a:lstStyle/>
              <a:p>
                <a:pPr lvl="0" indent="-419100">
                  <a:lnSpc>
                    <a:spcPct val="140000"/>
                  </a:lnSpc>
                  <a:spcBef>
                    <a:spcPts val="3400"/>
                  </a:spcBef>
                  <a:buClr>
                    <a:schemeClr val="dk1"/>
                  </a:buClr>
                  <a:buSzPct val="100000"/>
                  <a:buAutoNum type="arabicPeriod"/>
                </a:pPr>
                <a:r>
                  <a:rPr lang="en-US" altLang="zh-TW" sz="12000" dirty="0">
                    <a:solidFill>
                      <a:schemeClr val="dk1"/>
                    </a:solidFill>
                  </a:rPr>
                  <a:t>Subdivide the vertices into consecutive chunks of size </a:t>
                </a:r>
                <a14:m>
                  <m:oMath xmlns:m="http://schemas.openxmlformats.org/officeDocument/2006/math"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, . . .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f>
                          <m:fPr>
                            <m:ctrlPr>
                              <a:rPr lang="en-US" altLang="zh-TW" sz="1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1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1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12000" dirty="0">
                    <a:solidFill>
                      <a:schemeClr val="dk1"/>
                    </a:solidFill>
                  </a:rPr>
                  <a:t>.</a:t>
                </a:r>
              </a:p>
              <a:p>
                <a:pPr lvl="0" indent="-419100">
                  <a:lnSpc>
                    <a:spcPct val="140000"/>
                  </a:lnSpc>
                  <a:buClr>
                    <a:schemeClr val="dk1"/>
                  </a:buClr>
                  <a:buSzPct val="100000"/>
                  <a:buAutoNum type="arabicPeriod"/>
                </a:pPr>
                <a:r>
                  <a:rPr lang="en-US" altLang="zh-TW" sz="12000" dirty="0">
                    <a:solidFill>
                      <a:schemeClr val="dk1"/>
                    </a:solidFill>
                  </a:rPr>
                  <a:t>Suppose we had an algorithm SUB, that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 calculates whether there is a collision between some vertex </a:t>
                </a:r>
                <a14:m>
                  <m:oMath xmlns:m="http://schemas.openxmlformats.org/officeDocument/2006/math"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1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2000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TW" sz="12000" dirty="0">
                    <a:solidFill>
                      <a:schemeClr val="dk1"/>
                    </a:solidFill>
                  </a:rPr>
                  <a:t>and some other vertex in </a:t>
                </a:r>
                <a14:m>
                  <m:oMath xmlns:m="http://schemas.openxmlformats.org/officeDocument/2006/math"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9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9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9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9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TW" sz="1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queries.</a:t>
                </a:r>
                <a:endParaRPr lang="en-US" sz="12000" dirty="0">
                  <a:solidFill>
                    <a:schemeClr val="dk1"/>
                  </a:solidFill>
                </a:endParaRPr>
              </a:p>
              <a:p>
                <a:pPr marL="457200" lvl="0" indent="0" algn="l" rtl="0">
                  <a:lnSpc>
                    <a:spcPct val="140000"/>
                  </a:lnSpc>
                  <a:spcBef>
                    <a:spcPts val="3400"/>
                  </a:spcBef>
                  <a:spcAft>
                    <a:spcPts val="0"/>
                  </a:spcAft>
                  <a:buNone/>
                </a:pPr>
                <a:endParaRPr lang="en-US" sz="12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34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271" name="Google Shape;271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1001" r="-2790" b="-2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Google Shape;272;p41"/>
              <p:cNvSpPr txBox="1"/>
              <p:nvPr/>
            </p:nvSpPr>
            <p:spPr>
              <a:xfrm>
                <a:off x="6927000" y="0"/>
                <a:ext cx="22170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𝐶𝑂𝐿</m:t>
                      </m:r>
                      <m:r>
                        <a:rPr lang="zh-TW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zh-TW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sz="1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1200" dirty="0">
                  <a:solidFill>
                    <a:srgbClr val="FF0000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●"/>
                </a:pPr>
                <a:r>
                  <a:rPr lang="zh-TW" sz="1200" dirty="0">
                    <a:solidFill>
                      <a:schemeClr val="dk1"/>
                    </a:solidFill>
                  </a:rPr>
                  <a:t>SUB</a:t>
                </a:r>
                <a:endParaRPr sz="1200" dirty="0">
                  <a:solidFill>
                    <a:schemeClr val="dk1"/>
                  </a:solidFill>
                </a:endParaRPr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○"/>
                </a:pPr>
                <a:r>
                  <a:rPr lang="zh-TW" sz="1200" dirty="0">
                    <a:solidFill>
                      <a:schemeClr val="dk1"/>
                    </a:solidFill>
                  </a:rPr>
                  <a:t>MIN</a:t>
                </a:r>
                <a:endParaRPr sz="1200" dirty="0">
                  <a:solidFill>
                    <a:schemeClr val="dk1"/>
                  </a:solidFill>
                </a:endParaRPr>
              </a:p>
              <a:p>
                <a:pPr marL="1371600" lvl="2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■"/>
                </a:pPr>
                <a:r>
                  <a:rPr lang="zh-TW" sz="1200" dirty="0">
                    <a:solidFill>
                      <a:schemeClr val="dk1"/>
                    </a:solidFill>
                  </a:rPr>
                  <a:t>find_max</a:t>
                </a:r>
                <a:endParaRPr sz="12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72" name="Google Shape;272;p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000" y="0"/>
                <a:ext cx="2217000" cy="92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甚麼是 Graph Collision Problem?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Google Shape;278;p4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 indent="-419100">
                  <a:lnSpc>
                    <a:spcPct val="140000"/>
                  </a:lnSpc>
                  <a:spcBef>
                    <a:spcPts val="3400"/>
                  </a:spcBef>
                  <a:buClr>
                    <a:schemeClr val="dk1"/>
                  </a:buClr>
                  <a:buSzPts val="3000"/>
                  <a:buAutoNum type="arabicPeriod" startAt="3"/>
                </a:pPr>
                <a:r>
                  <a:rPr lang="zh-TW" sz="3000" dirty="0">
                    <a:solidFill>
                      <a:schemeClr val="dk1"/>
                    </a:solidFill>
                  </a:rPr>
                  <a:t>Using Grover’s search over </a:t>
                </a:r>
                <a14:m>
                  <m:oMath xmlns:m="http://schemas.openxmlformats.org/officeDocument/2006/math">
                    <m:r>
                      <a:rPr lang="zh-TW" altLang="en-US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𝑆𝑈𝐵</m:t>
                    </m:r>
                    <m:r>
                      <a:rPr lang="en-US" alt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30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0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TW" sz="30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, we could in time</a:t>
                </a:r>
                <a:r>
                  <a:rPr lang="ar-AE" altLang="zh-TW" sz="32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32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ar-AE" altLang="zh-TW" sz="3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3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3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  <m:r>
                      <a:rPr lang="en-US" altLang="zh-TW" sz="3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ar-AE" altLang="zh-TW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TW" sz="3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3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3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TW" sz="3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determine </a:t>
                </a:r>
                <a14:m>
                  <m:oMath xmlns:m="http://schemas.openxmlformats.org/officeDocument/2006/math">
                    <m:r>
                      <a:rPr lang="zh-TW" altLang="en-US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𝐶𝑂𝐿</m:t>
                    </m:r>
                    <m:r>
                      <a:rPr 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.</a:t>
                </a:r>
                <a:endParaRPr sz="3000" dirty="0"/>
              </a:p>
            </p:txBody>
          </p:sp>
        </mc:Choice>
        <mc:Fallback>
          <p:sp>
            <p:nvSpPr>
              <p:cNvPr id="278" name="Google Shape;278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001" r="-18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The Algorithm SUB</a:t>
            </a:r>
            <a:endParaRPr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Google Shape;284;p4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7550" y="863550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419100" algn="l" rtl="0">
                  <a:lnSpc>
                    <a:spcPct val="140000"/>
                  </a:lnSpc>
                  <a:spcBef>
                    <a:spcPts val="30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AutoNum type="arabicPeriod"/>
                </a:pPr>
                <a:r>
                  <a:rPr lang="en-US" altLang="zh-TW" sz="3000" dirty="0">
                    <a:solidFill>
                      <a:schemeClr val="dk1"/>
                    </a:solidFill>
                  </a:rPr>
                  <a:t>Assume that the chunk starts at vertex k and ends at vertex </a:t>
                </a:r>
                <a14:m>
                  <m:oMath xmlns:m="http://schemas.openxmlformats.org/officeDocument/2006/math"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000" dirty="0">
                  <a:solidFill>
                    <a:schemeClr val="dk1"/>
                  </a:solidFill>
                </a:endParaRPr>
              </a:p>
              <a:p>
                <a:pPr lvl="0" indent="-419100">
                  <a:lnSpc>
                    <a:spcPct val="140000"/>
                  </a:lnSpc>
                  <a:buClr>
                    <a:schemeClr val="dk1"/>
                  </a:buClr>
                  <a:buSzPts val="3000"/>
                  <a:buAutoNum type="arabicPeriod"/>
                </a:pPr>
                <a:r>
                  <a:rPr lang="en-US" altLang="zh-TW" sz="3000" dirty="0">
                    <a:solidFill>
                      <a:schemeClr val="dk1"/>
                    </a:solidFill>
                  </a:rPr>
                  <a:t>Use algorithm for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TW" sz="3000" dirty="0">
                    <a:solidFill>
                      <a:schemeClr val="dk1"/>
                    </a:solidFill>
                  </a:rPr>
                  <a:t>,</a:t>
                </a:r>
                <a:r>
                  <a:rPr lang="en-US" altLang="zh-TW" sz="30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) to find the smallest </a:t>
                </a:r>
                <a14:m>
                  <m:oMath xmlns:m="http://schemas.openxmlformats.org/officeDocument/2006/math"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. It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3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altLang="zh-TW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ar-AE" sz="2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TW" sz="28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 queries. (To be discussed later)</a:t>
                </a:r>
                <a:endParaRPr lang="en-US" sz="3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40000"/>
                  </a:lnSpc>
                  <a:spcBef>
                    <a:spcPts val="30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sz="3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30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284" name="Google Shape;284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50" y="863550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074" r="-4510" b="-319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Google Shape;285;p43"/>
              <p:cNvSpPr txBox="1"/>
              <p:nvPr/>
            </p:nvSpPr>
            <p:spPr>
              <a:xfrm>
                <a:off x="6927000" y="0"/>
                <a:ext cx="22170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12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𝐶𝑂𝐿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1200" dirty="0">
                  <a:solidFill>
                    <a:schemeClr val="dk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Char char="●"/>
                </a:pPr>
                <a:r>
                  <a:rPr lang="zh-TW" sz="1200" dirty="0">
                    <a:solidFill>
                      <a:srgbClr val="FF0000"/>
                    </a:solidFill>
                  </a:rPr>
                  <a:t>SUB</a:t>
                </a:r>
                <a:endParaRPr sz="1200" dirty="0">
                  <a:solidFill>
                    <a:srgbClr val="FF0000"/>
                  </a:solidFill>
                </a:endParaRPr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○"/>
                </a:pPr>
                <a:r>
                  <a:rPr lang="zh-TW" sz="1200" dirty="0">
                    <a:solidFill>
                      <a:schemeClr val="dk1"/>
                    </a:solidFill>
                  </a:rPr>
                  <a:t>MIN</a:t>
                </a:r>
                <a:endParaRPr sz="1200" dirty="0">
                  <a:solidFill>
                    <a:schemeClr val="dk1"/>
                  </a:solidFill>
                </a:endParaRPr>
              </a:p>
              <a:p>
                <a:pPr marL="1371600" lvl="2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■"/>
                </a:pPr>
                <a:r>
                  <a:rPr lang="zh-TW" sz="1200" dirty="0">
                    <a:solidFill>
                      <a:schemeClr val="dk1"/>
                    </a:solidFill>
                  </a:rPr>
                  <a:t>find_max</a:t>
                </a:r>
                <a:endParaRPr sz="12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85" name="Google Shape;285;p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000" y="0"/>
                <a:ext cx="2217000" cy="92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Google Shape;291;p4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lvl="0" indent="-419100">
                  <a:lnSpc>
                    <a:spcPct val="140000"/>
                  </a:lnSpc>
                  <a:spcBef>
                    <a:spcPts val="3000"/>
                  </a:spcBef>
                  <a:buClr>
                    <a:schemeClr val="dk1"/>
                  </a:buClr>
                  <a:buSzPts val="3000"/>
                  <a:buAutoNum type="arabicPeriod" startAt="3"/>
                </a:pPr>
                <a:r>
                  <a:rPr lang="zh-TW" sz="3000" dirty="0">
                    <a:solidFill>
                      <a:schemeClr val="dk1"/>
                    </a:solidFill>
                  </a:rPr>
                  <a:t>If we find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 = 1 in the chunk, we are done and return that there are no collisions on the vertices in the chunk. Otherwise, continue and similarly find the largest </a:t>
                </a:r>
                <a14:m>
                  <m:oMath xmlns:m="http://schemas.openxmlformats.org/officeDocument/2006/math">
                    <m:r>
                      <a:rPr lang="zh-TW" altLang="en-US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 in the chunk,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 = 1.</a:t>
                </a:r>
                <a:endParaRPr dirty="0"/>
              </a:p>
            </p:txBody>
          </p:sp>
        </mc:Choice>
        <mc:Fallback>
          <p:sp>
            <p:nvSpPr>
              <p:cNvPr id="291" name="Google Shape;291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001" r="-21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Google Shape;29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610750" y="433650"/>
                <a:ext cx="2934382" cy="4123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32500" lnSpcReduction="20000"/>
              </a:bodyPr>
              <a:lstStyle/>
              <a:p>
                <a:pPr marL="0" lvl="0" indent="0" algn="l" rtl="0">
                  <a:lnSpc>
                    <a:spcPct val="140000"/>
                  </a:lnSpc>
                  <a:spcBef>
                    <a:spcPts val="3400"/>
                  </a:spcBef>
                  <a:spcAft>
                    <a:spcPts val="0"/>
                  </a:spcAft>
                  <a:buNone/>
                </a:pPr>
                <a:endParaRPr lang="en-US" sz="3000" dirty="0">
                  <a:solidFill>
                    <a:schemeClr val="dk1"/>
                  </a:solidFill>
                </a:endParaRPr>
              </a:p>
              <a:p>
                <a:pPr marL="0" lvl="0" indent="0">
                  <a:lnSpc>
                    <a:spcPct val="140000"/>
                  </a:lnSpc>
                  <a:spcBef>
                    <a:spcPts val="3400"/>
                  </a:spcBef>
                  <a:buClr>
                    <a:schemeClr val="dk1"/>
                  </a:buClr>
                  <a:buSzPts val="440"/>
                  <a:buNone/>
                </a:pPr>
                <a:r>
                  <a:rPr lang="en-US" altLang="zh-TW" sz="7500" dirty="0">
                    <a:solidFill>
                      <a:schemeClr val="dk1"/>
                    </a:solidFill>
                  </a:rPr>
                  <a:t>For some vertex </a:t>
                </a:r>
                <a14:m>
                  <m:oMath xmlns:m="http://schemas.openxmlformats.org/officeDocument/2006/math">
                    <m:r>
                      <a:rPr lang="en-US" altLang="zh-TW" sz="75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75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TW" sz="75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75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75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75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]:</m:t>
                    </m:r>
                  </m:oMath>
                </a14:m>
                <a:r>
                  <a:rPr lang="en-US" altLang="zh-TW" sz="75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8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8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ar-AE" sz="8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80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80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80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7500" dirty="0">
                    <a:solidFill>
                      <a:schemeClr val="dk1"/>
                    </a:solidFill>
                  </a:rPr>
                  <a:t>if and only if there is a collision for some vertex in the chunk.</a:t>
                </a:r>
                <a:endParaRPr lang="en-US" sz="75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34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297" name="Google Shape;29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10750" y="433650"/>
                <a:ext cx="2934382" cy="4123800"/>
              </a:xfrm>
              <a:prstGeom prst="rect">
                <a:avLst/>
              </a:prstGeom>
              <a:blipFill>
                <a:blip r:embed="rId3"/>
                <a:stretch>
                  <a:fillRect l="-3112" r="-5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8" name="Google Shape;2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6107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/>
          <p:nvPr/>
        </p:nvSpPr>
        <p:spPr>
          <a:xfrm>
            <a:off x="3069450" y="4189200"/>
            <a:ext cx="6407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Andris Ambainis, Kaspars Balodis, Jānis IraidsRaitis Ozols, Juris Smotrovs. Parameterized Quantum Query Complexity of Graph Collision.  arXiv:1305.1021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Google Shape;305;p4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lnSpc>
                    <a:spcPct val="120000"/>
                  </a:lnSpc>
                  <a:spcBef>
                    <a:spcPts val="3400"/>
                  </a:spcBef>
                  <a:buClr>
                    <a:schemeClr val="dk1"/>
                  </a:buClr>
                  <a:buSzPts val="852"/>
                  <a:buNone/>
                </a:pPr>
                <a:r>
                  <a:rPr lang="en-US" altLang="zh-TW" sz="3035" dirty="0">
                    <a:solidFill>
                      <a:schemeClr val="dk1"/>
                    </a:solidFill>
                  </a:rPr>
                  <a:t>Determining whether there is a vertex </a:t>
                </a:r>
                <a14:m>
                  <m:oMath xmlns:m="http://schemas.openxmlformats.org/officeDocument/2006/math">
                    <m:r>
                      <a:rPr lang="en-US" altLang="zh-TW" sz="3035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3035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TW" sz="3035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3035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3035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3035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3035" dirty="0">
                    <a:solidFill>
                      <a:schemeClr val="dk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ar-AE" sz="3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3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altLang="zh-TW" sz="3035" dirty="0">
                    <a:solidFill>
                      <a:schemeClr val="dk1"/>
                    </a:solidFill>
                  </a:rPr>
                  <a:t> </a:t>
                </a:r>
                <a:r>
                  <a:rPr lang="en-US" altLang="zh-TW" sz="3035" dirty="0">
                    <a:solidFill>
                      <a:schemeClr val="dk1"/>
                    </a:solidFill>
                  </a:rPr>
                  <a:t>can be done by Grover’s search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0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30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ar-AE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TW" sz="3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035" dirty="0">
                    <a:solidFill>
                      <a:schemeClr val="dk1"/>
                    </a:solidFill>
                  </a:rPr>
                  <a:t>queries. Thus, SUB can be performed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0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30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altLang="zh-TW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ar-AE" sz="3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TW" sz="3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3035" dirty="0">
                    <a:solidFill>
                      <a:schemeClr val="dk1"/>
                    </a:solidFill>
                  </a:rPr>
                  <a:t>queries.</a:t>
                </a:r>
                <a:endParaRPr lang="en-US" sz="3035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95000"/>
                  </a:lnSpc>
                  <a:spcBef>
                    <a:spcPts val="3400"/>
                  </a:spcBef>
                  <a:spcAft>
                    <a:spcPts val="1200"/>
                  </a:spcAft>
                  <a:buSzPts val="852"/>
                  <a:buNone/>
                </a:pPr>
                <a:endParaRPr sz="1395" dirty="0"/>
              </a:p>
            </p:txBody>
          </p:sp>
        </mc:Choice>
        <mc:Fallback>
          <p:sp>
            <p:nvSpPr>
              <p:cNvPr id="305" name="Google Shape;305;p4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645" r="-9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Google Shape;310;p4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altLang="zh-TW" sz="3600" dirty="0"/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TW" sz="3600" dirty="0"/>
                  <a:t>,</a:t>
                </a:r>
                <a:r>
                  <a:rPr lang="en-US" altLang="zh-TW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600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600" dirty="0"/>
                  <a:t>)</a:t>
                </a:r>
                <a:endParaRPr sz="3600" dirty="0"/>
              </a:p>
            </p:txBody>
          </p:sp>
        </mc:Choice>
        <mc:Fallback xmlns="">
          <p:sp>
            <p:nvSpPr>
              <p:cNvPr id="310" name="Google Shape;310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l="-2146" t="-8511" b="-59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Google Shape;311;p4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25000" lnSpcReduction="20000"/>
              </a:bodyPr>
              <a:lstStyle/>
              <a:p>
                <a:pPr marL="0" lvl="0" indent="0">
                  <a:buNone/>
                </a:pPr>
                <a:r>
                  <a:rPr lang="en-US" altLang="zh-TW" sz="12000" dirty="0"/>
                  <a:t>Since we couldn't understand the method used in [3], </a:t>
                </a:r>
                <a:r>
                  <a:rPr lang="zh-TW" altLang="en-US" sz="12000" dirty="0">
                    <a:solidFill>
                      <a:schemeClr val="dk1"/>
                    </a:solidFill>
                  </a:rPr>
                  <a:t>張原嘉</a:t>
                </a:r>
                <a:r>
                  <a:rPr lang="en-US" altLang="zh-TW" sz="12000" dirty="0">
                    <a:solidFill>
                      <a:schemeClr val="dk1"/>
                    </a:solidFill>
                  </a:rPr>
                  <a:t>came up with an algorithm to</a:t>
                </a:r>
                <a:r>
                  <a:rPr lang="en-US" altLang="zh-TW" sz="12000" dirty="0"/>
                  <a:t> </a:t>
                </a:r>
                <a:r>
                  <a:rPr lang="en-US" altLang="zh-TW" sz="12000" dirty="0">
                    <a:solidFill>
                      <a:schemeClr val="dk1"/>
                    </a:solidFill>
                  </a:rPr>
                  <a:t>find the smallest 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9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9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ar-AE" sz="9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9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9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9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96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96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9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9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altLang="zh-TW" sz="9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ar-AE" sz="9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TW" sz="96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queries.</a:t>
                </a:r>
                <a:endParaRPr lang="en-US" sz="12000" dirty="0">
                  <a:solidFill>
                    <a:schemeClr val="dk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US" altLang="zh-TW" sz="12000" dirty="0">
                    <a:solidFill>
                      <a:schemeClr val="dk1"/>
                    </a:solidFill>
                  </a:rPr>
                  <a:t>The algorithm requires a quantum algorithm as a subroutine to find the maximum among b-a items in query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96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96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9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9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altLang="zh-TW" sz="9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ar-AE" sz="9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TW" sz="96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12000" dirty="0">
                    <a:solidFill>
                      <a:schemeClr val="dk1"/>
                    </a:solidFill>
                  </a:rPr>
                  <a:t>.(To be discussed later)</a:t>
                </a:r>
                <a:endParaRPr lang="en-US" sz="12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4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chemeClr val="dk1"/>
                  </a:buClr>
                  <a:buSzPts val="275"/>
                  <a:buFont typeface="Arial"/>
                  <a:buNone/>
                </a:pPr>
                <a:endParaRPr lang="en-US" sz="12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lnSpc>
                    <a:spcPct val="14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chemeClr val="dk1"/>
                  </a:buClr>
                  <a:buSzPts val="275"/>
                  <a:buFont typeface="Arial"/>
                  <a:buNone/>
                </a:pPr>
                <a:endParaRPr lang="en-US" sz="12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34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311" name="Google Shape;311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1645" t="-1607" r="-2504" b="-3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Google Shape;312;p47"/>
              <p:cNvSpPr txBox="1"/>
              <p:nvPr/>
            </p:nvSpPr>
            <p:spPr>
              <a:xfrm>
                <a:off x="6927000" y="0"/>
                <a:ext cx="22170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12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𝐶𝑂𝐿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1200" dirty="0">
                  <a:solidFill>
                    <a:schemeClr val="dk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●"/>
                </a:pPr>
                <a:r>
                  <a:rPr lang="zh-TW" sz="1200" dirty="0">
                    <a:solidFill>
                      <a:schemeClr val="dk1"/>
                    </a:solidFill>
                  </a:rPr>
                  <a:t>SUB</a:t>
                </a:r>
                <a:endParaRPr sz="1200" dirty="0">
                  <a:solidFill>
                    <a:schemeClr val="dk1"/>
                  </a:solidFill>
                </a:endParaRPr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Char char="○"/>
                </a:pPr>
                <a:r>
                  <a:rPr lang="zh-TW" sz="1200" dirty="0">
                    <a:solidFill>
                      <a:srgbClr val="FF0000"/>
                    </a:solidFill>
                  </a:rPr>
                  <a:t>MIN</a:t>
                </a:r>
                <a:endParaRPr sz="1200" dirty="0">
                  <a:solidFill>
                    <a:srgbClr val="FF0000"/>
                  </a:solidFill>
                </a:endParaRPr>
              </a:p>
              <a:p>
                <a:pPr marL="1371600" lvl="2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■"/>
                </a:pPr>
                <a:r>
                  <a:rPr lang="zh-TW" sz="1200" dirty="0">
                    <a:solidFill>
                      <a:schemeClr val="dk1"/>
                    </a:solidFill>
                  </a:rPr>
                  <a:t>find_max</a:t>
                </a:r>
                <a:endParaRPr sz="12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312" name="Google Shape;312;p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000" y="0"/>
                <a:ext cx="2217000" cy="92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9" name="Google Shape;3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13" y="0"/>
            <a:ext cx="74399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8"/>
          <p:cNvSpPr txBox="1"/>
          <p:nvPr/>
        </p:nvSpPr>
        <p:spPr>
          <a:xfrm>
            <a:off x="1264125" y="488800"/>
            <a:ext cx="381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goal: find xr = 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/>
          </p:nvPr>
        </p:nvSpPr>
        <p:spPr>
          <a:xfrm>
            <a:off x="311700" y="156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Quantum Algorithm for finding the Maximum</a:t>
            </a:r>
            <a:endParaRPr sz="3600"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311700" y="1353450"/>
            <a:ext cx="8520600" cy="29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Idea: This algorithm starts out with an initial guess of the index of the maximum and using Grover’s search algorithm, finds out a new element which is the index of one of the elements greater than the initial indexed element. The new index forms our new guess and the whole procedure is repeated.</a:t>
            </a:r>
            <a:endParaRPr sz="300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Google Shape;327;p49"/>
              <p:cNvSpPr txBox="1"/>
              <p:nvPr/>
            </p:nvSpPr>
            <p:spPr>
              <a:xfrm>
                <a:off x="6927000" y="0"/>
                <a:ext cx="22170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120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𝐶𝑂𝐿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sz="12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1200" dirty="0">
                  <a:solidFill>
                    <a:schemeClr val="dk1"/>
                  </a:solidFill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●"/>
                </a:pPr>
                <a:r>
                  <a:rPr lang="zh-TW" sz="1200" dirty="0">
                    <a:solidFill>
                      <a:schemeClr val="dk1"/>
                    </a:solidFill>
                  </a:rPr>
                  <a:t>SUB</a:t>
                </a:r>
                <a:endParaRPr sz="1200" dirty="0">
                  <a:solidFill>
                    <a:schemeClr val="dk1"/>
                  </a:solidFill>
                </a:endParaRPr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Char char="○"/>
                </a:pPr>
                <a:r>
                  <a:rPr lang="zh-TW" sz="1200" dirty="0">
                    <a:solidFill>
                      <a:schemeClr val="dk1"/>
                    </a:solidFill>
                  </a:rPr>
                  <a:t>MIN</a:t>
                </a:r>
                <a:endParaRPr sz="1200" dirty="0">
                  <a:solidFill>
                    <a:schemeClr val="dk1"/>
                  </a:solidFill>
                </a:endParaRPr>
              </a:p>
              <a:p>
                <a:pPr marL="1371600" lvl="2" indent="-3048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200"/>
                  <a:buChar char="■"/>
                </a:pPr>
                <a:r>
                  <a:rPr lang="zh-TW" sz="1200" dirty="0">
                    <a:solidFill>
                      <a:srgbClr val="FF0000"/>
                    </a:solidFill>
                  </a:rPr>
                  <a:t>find_max</a:t>
                </a:r>
                <a:endParaRPr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7" name="Google Shape;327;p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000" y="0"/>
                <a:ext cx="2217000" cy="92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4" name="Google Shape;3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-12"/>
            <a:ext cx="48101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 rotWithShape="1">
          <a:blip r:embed="rId4">
            <a:alphaModFix/>
          </a:blip>
          <a:srcRect b="2305"/>
          <a:stretch/>
        </p:blipFill>
        <p:spPr>
          <a:xfrm>
            <a:off x="1895761" y="1089310"/>
            <a:ext cx="5352477" cy="350788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/>
          <p:nvPr/>
        </p:nvSpPr>
        <p:spPr>
          <a:xfrm>
            <a:off x="1895761" y="4632040"/>
            <a:ext cx="822957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chemeClr val="dk1"/>
                </a:solidFill>
              </a:rPr>
              <a:t>Ashish Ahuja, Sanjiv Kapoor, A Quantum Algorithm for finding the Maximum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Google Shape;342;p5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zh-TW" sz="3000" dirty="0">
                    <a:solidFill>
                      <a:schemeClr val="dk1"/>
                    </a:solidFill>
                  </a:rPr>
                  <a:t>According to [4],This algorithm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sz="3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ar-AE" altLang="zh-TW" sz="32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32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altLang="zh-TW" sz="3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32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32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altLang="zh-TW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ar-AE" sz="3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TW" sz="3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TW" sz="3000" dirty="0">
                    <a:solidFill>
                      <a:schemeClr val="dk1"/>
                    </a:solidFill>
                  </a:rPr>
                  <a:t>steps by exploiting the property of quantum states.</a:t>
                </a:r>
                <a:endParaRPr sz="30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342" name="Google Shape;342;p5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645" r="-2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Graph Collision Problem</a:t>
            </a:r>
            <a:endParaRPr sz="3620"/>
          </a:p>
        </p:txBody>
      </p:sp>
      <p:sp>
        <p:nvSpPr>
          <p:cNvPr id="74" name="Google Shape;74;p16"/>
          <p:cNvSpPr txBox="1"/>
          <p:nvPr/>
        </p:nvSpPr>
        <p:spPr>
          <a:xfrm>
            <a:off x="195450" y="3584950"/>
            <a:ext cx="875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Magniez, F., Santha, M., Szegedy, M.: Quantum algorithms for the triangle problem. SIAM Journal on Computing 37(2), 413–424 (2007)</a:t>
            </a:r>
            <a:endParaRPr sz="1200"/>
          </a:p>
        </p:txBody>
      </p:sp>
      <p:sp>
        <p:nvSpPr>
          <p:cNvPr id="75" name="Google Shape;75;p16"/>
          <p:cNvSpPr txBox="1"/>
          <p:nvPr/>
        </p:nvSpPr>
        <p:spPr>
          <a:xfrm>
            <a:off x="1816175" y="1863550"/>
            <a:ext cx="194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t="5891"/>
          <a:stretch/>
        </p:blipFill>
        <p:spPr>
          <a:xfrm>
            <a:off x="0" y="1863550"/>
            <a:ext cx="9144002" cy="16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7038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zh-TW" sz="4030"/>
              <a:t>Graph Collision Problem 未來展望</a:t>
            </a:r>
            <a:endParaRPr sz="6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Google Shape;352;p53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ar-AE" altLang="zh-TW" sz="4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altLang="zh-TW" sz="4000" b="0" i="0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l-GR" altLang="zh-TW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TW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ar-AE" altLang="zh-TW" sz="4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br>
                  <a:rPr lang="en-US" sz="4000" dirty="0"/>
                </a:br>
                <a:br>
                  <a:rPr lang="en-US" sz="4000" dirty="0"/>
                </a:br>
                <a:endParaRPr dirty="0"/>
              </a:p>
            </p:txBody>
          </p:sp>
        </mc:Choice>
        <mc:Fallback>
          <p:sp>
            <p:nvSpPr>
              <p:cNvPr id="352" name="Google Shape;352;p5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15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Google Shape;353;p5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TW" sz="3000" dirty="0">
                    <a:solidFill>
                      <a:schemeClr val="dk1"/>
                    </a:solidFill>
                  </a:rPr>
                  <a:t>By Grover Search, we have lower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ar-AE" altLang="zh-TW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ar-AE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3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US" altLang="zh-TW" sz="3000" dirty="0">
                    <a:solidFill>
                      <a:schemeClr val="dk1"/>
                    </a:solidFill>
                  </a:rPr>
                  <a:t>on Graph Collision Problem.</a:t>
                </a:r>
                <a:endParaRPr lang="en-US" sz="3000" dirty="0">
                  <a:solidFill>
                    <a:schemeClr val="dk1"/>
                  </a:solidFill>
                </a:endParaRPr>
              </a:p>
              <a:p>
                <a:pPr marL="0" lvl="0" indent="0">
                  <a:spcBef>
                    <a:spcPts val="1200"/>
                  </a:spcBef>
                  <a:buNone/>
                </a:pPr>
                <a:r>
                  <a:rPr lang="en-US" altLang="zh-TW" sz="3000" dirty="0">
                    <a:solidFill>
                      <a:schemeClr val="dk1"/>
                    </a:solidFill>
                  </a:rPr>
                  <a:t>Is there exist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ar-AE" altLang="zh-TW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zh-TW" alt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000" dirty="0">
                    <a:solidFill>
                      <a:schemeClr val="dk1"/>
                    </a:solidFill>
                  </a:rPr>
                  <a:t>algorithm for all graph?</a:t>
                </a:r>
                <a:endParaRPr lang="en-US" sz="30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zh-TW" sz="3000" dirty="0">
                    <a:solidFill>
                      <a:schemeClr val="dk1"/>
                    </a:solidFill>
                  </a:rPr>
                  <a:t>Yes? No?</a:t>
                </a:r>
                <a:endParaRPr sz="30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353" name="Google Shape;353;p5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900" y="0"/>
            <a:ext cx="5567977" cy="43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4"/>
          <p:cNvSpPr txBox="1"/>
          <p:nvPr/>
        </p:nvSpPr>
        <p:spPr>
          <a:xfrm>
            <a:off x="420300" y="4419425"/>
            <a:ext cx="830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Andris Ambainis, Kaspars Balodis, Jānis IraidsRaitis Ozols, Juris Smotrovs. Parameterized Quantum Query Complexity of Graph Collision.  arXiv:1305.1021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600"/>
              <a:t>It remains unknown</a:t>
            </a:r>
            <a:endParaRPr sz="3600"/>
          </a:p>
        </p:txBody>
      </p:sp>
      <p:sp>
        <p:nvSpPr>
          <p:cNvPr id="365" name="Google Shape;365;p55"/>
          <p:cNvSpPr txBox="1">
            <a:spLocks noGrp="1"/>
          </p:cNvSpPr>
          <p:nvPr>
            <p:ph type="body" idx="1"/>
          </p:nvPr>
        </p:nvSpPr>
        <p:spPr>
          <a:xfrm>
            <a:off x="311700" y="3194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Andris Ambainis, Kaspars Balodis, Jānis IraidsRaitis Ozols, Juris Smotrovs. Parameterized Quantum Query Complexity of Graph Collision.  arXiv:1305.1021</a:t>
            </a:r>
            <a:endParaRPr/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4165"/>
            <a:ext cx="9144001" cy="103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title"/>
          </p:nvPr>
        </p:nvSpPr>
        <p:spPr>
          <a:xfrm>
            <a:off x="2637900" y="2150850"/>
            <a:ext cx="386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030"/>
              <a:t>簡介期末 project</a:t>
            </a:r>
            <a:endParaRPr sz="6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>
            <a:spLocks noGrp="1"/>
          </p:cNvSpPr>
          <p:nvPr>
            <p:ph type="title"/>
          </p:nvPr>
        </p:nvSpPr>
        <p:spPr>
          <a:xfrm>
            <a:off x="19605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11"/>
              <a:t>實作 CI Graph 的 Graph Collision Problem</a:t>
            </a:r>
            <a:endParaRPr sz="3611"/>
          </a:p>
        </p:txBody>
      </p:sp>
      <p:sp>
        <p:nvSpPr>
          <p:cNvPr id="377" name="Google Shape;37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main alogrithm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SUB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Find Min Index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Find Max Value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zh-TW" sz="3000">
                <a:solidFill>
                  <a:schemeClr val="dk1"/>
                </a:solidFill>
              </a:rPr>
              <a:t>Grover Search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11"/>
              <a:t>Reference</a:t>
            </a:r>
            <a:endParaRPr sz="3611"/>
          </a:p>
        </p:txBody>
      </p:sp>
      <p:sp>
        <p:nvSpPr>
          <p:cNvPr id="383" name="Google Shape;383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Magniez, F., Santha, M., Szegedy, M.: Quantum algorithms for the triangle problem. SIAM Journal on Computing 37(2), 413–424 (2007)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Andris Ambainis, Kaspars Balodis, Jānis IraidsRaitis Ozols, Juris Smotrovs. Parameterized Quantum Query Complexity of Graph Collision.  arXiv:1305.1021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 Durr</a:t>
            </a:r>
            <a:r>
              <a:rPr lang="zh-TW" sz="1200">
                <a:solidFill>
                  <a:schemeClr val="dk1"/>
                </a:solidFill>
              </a:rPr>
              <a:t>,</a:t>
            </a:r>
            <a:r>
              <a:rPr lang="zh-TW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Peter Hoyer</a:t>
            </a:r>
            <a:r>
              <a:rPr lang="zh-TW" sz="1200">
                <a:solidFill>
                  <a:schemeClr val="dk1"/>
                </a:solidFill>
              </a:rPr>
              <a:t>. A quantum algorithm for finding the minimum, </a:t>
            </a:r>
            <a:r>
              <a:rPr lang="zh-TW" sz="1200" u="sng">
                <a:solidFill>
                  <a:schemeClr val="hlink"/>
                </a:solidFill>
                <a:hlinkClick r:id="rId5"/>
              </a:rPr>
              <a:t>http://arxiv.org/abs/quant-ph/9607014v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Ashish Ahuja, Sanjiv Kapoor, A Quantum Algorithm for finding the Maximum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400" u="sng">
                <a:solidFill>
                  <a:schemeClr val="hlink"/>
                </a:solidFill>
                <a:hlinkClick r:id="rId6"/>
              </a:rPr>
              <a:t>https://en.wikipedia.org/wiki/Treewidth</a:t>
            </a:r>
            <a:endParaRPr sz="14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https://web.ntnu.edu.tw/~algo/Domination.html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QA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400" y="152400"/>
            <a:ext cx="58671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Graph Collision Problem 的用途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Subproblem of Triangle Finding</a:t>
            </a:r>
            <a:endParaRPr sz="362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3355950"/>
            <a:ext cx="85206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90"/>
              <a:buFont typeface="Arial"/>
              <a:buNone/>
            </a:pPr>
            <a:r>
              <a:rPr lang="zh-TW" sz="1308">
                <a:solidFill>
                  <a:schemeClr val="dk1"/>
                </a:solidFill>
              </a:rPr>
              <a:t>Magniez, F., Santha, M., Szegedy, M.: Quantum algorithms for the triangle problem. SIAM Journal on Computing 37(2), 413–424 (2007)</a:t>
            </a:r>
            <a:endParaRPr sz="1908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2358"/>
            <a:ext cx="9143999" cy="127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100" y="152400"/>
            <a:ext cx="34577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20"/>
              <a:t>Triangle Finding 的用途</a:t>
            </a:r>
            <a:endParaRPr sz="362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in connection with matrix multiplication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1921</Words>
  <Application>Microsoft Office PowerPoint</Application>
  <PresentationFormat>如螢幕大小 (16:9)</PresentationFormat>
  <Paragraphs>158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0" baseType="lpstr">
      <vt:lpstr>Arial</vt:lpstr>
      <vt:lpstr>Cambria Math</vt:lpstr>
      <vt:lpstr>Simple Light</vt:lpstr>
      <vt:lpstr>  Graph Collision Problem</vt:lpstr>
      <vt:lpstr>大綱</vt:lpstr>
      <vt:lpstr>甚麼是 Graph Collision Problem?</vt:lpstr>
      <vt:lpstr>Graph Collision Problem</vt:lpstr>
      <vt:lpstr>PowerPoint 簡報</vt:lpstr>
      <vt:lpstr>Graph Collision Problem 的用途</vt:lpstr>
      <vt:lpstr>Subproblem of Triangle Finding</vt:lpstr>
      <vt:lpstr>PowerPoint 簡報</vt:lpstr>
      <vt:lpstr>Triangle Finding 的用途</vt:lpstr>
      <vt:lpstr>目前 Graph Collision Problem 的進展</vt:lpstr>
      <vt:lpstr>PowerPoint 簡報</vt:lpstr>
      <vt:lpstr>Algorithm:Graph collision based on treewidth </vt:lpstr>
      <vt:lpstr>Tree Decomposition:definition</vt:lpstr>
      <vt:lpstr>Tree Decomposition:definition</vt:lpstr>
      <vt:lpstr>Tree Decomposition:definition</vt:lpstr>
      <vt:lpstr>Treewidth &amp; Smoothness</vt:lpstr>
      <vt:lpstr>Algorithm</vt:lpstr>
      <vt:lpstr>Lemma</vt:lpstr>
      <vt:lpstr>Time Complexity</vt:lpstr>
      <vt:lpstr> Algorithm:Span program for graph collision </vt:lpstr>
      <vt:lpstr>Improvement of an algorithm </vt:lpstr>
      <vt:lpstr>independent set</vt:lpstr>
      <vt:lpstr>Another way to view Graph Collision </vt:lpstr>
      <vt:lpstr>Vertex Cover</vt:lpstr>
      <vt:lpstr>Time complexity</vt:lpstr>
      <vt:lpstr>Quantum algorithm for a subclass of circulant graphs</vt:lpstr>
      <vt:lpstr>Circulant Graphs: CI(n,a,b)</vt:lpstr>
      <vt:lpstr>PowerPoint 簡報</vt:lpstr>
      <vt:lpstr>The algorithm for COL(CI(n, a, b))</vt:lpstr>
      <vt:lpstr>PowerPoint 簡報</vt:lpstr>
      <vt:lpstr>The Algorithm SUB</vt:lpstr>
      <vt:lpstr>PowerPoint 簡報</vt:lpstr>
      <vt:lpstr>PowerPoint 簡報</vt:lpstr>
      <vt:lpstr>PowerPoint 簡報</vt:lpstr>
      <vt:lpstr>MIN(x_k, x_(k+1), . . . , x_(k+b-a-1))</vt:lpstr>
      <vt:lpstr>PowerPoint 簡報</vt:lpstr>
      <vt:lpstr>Quantum Algorithm for finding the Maximum</vt:lpstr>
      <vt:lpstr>PowerPoint 簡報</vt:lpstr>
      <vt:lpstr>PowerPoint 簡報</vt:lpstr>
      <vt:lpstr>Graph Collision Problem 未來展望</vt:lpstr>
      <vt:lpstr>Θ(√n)?ω(√n)?  </vt:lpstr>
      <vt:lpstr>PowerPoint 簡報</vt:lpstr>
      <vt:lpstr>It remains unknown</vt:lpstr>
      <vt:lpstr>簡介期末 project</vt:lpstr>
      <vt:lpstr>實作 CI Graph 的 Graph Collision Problem</vt:lpstr>
      <vt:lpstr>Reference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Collision Problem</dc:title>
  <dc:creator>UCER</dc:creator>
  <cp:lastModifiedBy>USER</cp:lastModifiedBy>
  <cp:revision>11</cp:revision>
  <dcterms:modified xsi:type="dcterms:W3CDTF">2021-12-27T06:40:54Z</dcterms:modified>
</cp:coreProperties>
</file>