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2" roundtripDataSignature="AMtx7miNqstKzPVPK7MckW6hYwOY/xLL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BFC44-2713-4E47-BA7A-B4A6A2C9B00C}" v="3" dt="2021-11-19T10:04:51.699"/>
    <p1510:client id="{20BD1BF0-C276-410B-8FB3-908501603002}" v="2" dt="2021-11-19T08:18:50.353"/>
    <p1510:client id="{3448C89C-CD4C-4579-B367-AF3E6E77E5F3}" v="2" dt="2021-11-26T08:33:50.150"/>
    <p1510:client id="{90D744B2-FD20-4878-9305-47570111012C}" v="8" dt="2021-11-15T15:33:40.299"/>
    <p1510:client id="{C482E6C8-C946-4671-8E0E-3713F2414EBF}" v="15" dt="2021-11-15T15:32:2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sun Urhan" userId="S::aurhan@tudelft.nl::770195ee-f21a-4859-808d-a4b8679ab4e5" providerId="AD" clId="Web-{C482E6C8-C946-4671-8E0E-3713F2414EBF}"/>
    <pc:docChg chg="modSld">
      <pc:chgData name="Aysun Urhan" userId="S::aurhan@tudelft.nl::770195ee-f21a-4859-808d-a4b8679ab4e5" providerId="AD" clId="Web-{C482E6C8-C946-4671-8E0E-3713F2414EBF}" dt="2021-11-15T15:32:23.820" v="14" actId="20577"/>
      <pc:docMkLst>
        <pc:docMk/>
      </pc:docMkLst>
      <pc:sldChg chg="modSp">
        <pc:chgData name="Aysun Urhan" userId="S::aurhan@tudelft.nl::770195ee-f21a-4859-808d-a4b8679ab4e5" providerId="AD" clId="Web-{C482E6C8-C946-4671-8E0E-3713F2414EBF}" dt="2021-11-15T15:32:23.820" v="14" actId="20577"/>
        <pc:sldMkLst>
          <pc:docMk/>
          <pc:sldMk cId="0" sldId="271"/>
        </pc:sldMkLst>
        <pc:spChg chg="mod">
          <ac:chgData name="Aysun Urhan" userId="S::aurhan@tudelft.nl::770195ee-f21a-4859-808d-a4b8679ab4e5" providerId="AD" clId="Web-{C482E6C8-C946-4671-8E0E-3713F2414EBF}" dt="2021-11-15T15:32:23.820" v="14" actId="20577"/>
          <ac:spMkLst>
            <pc:docMk/>
            <pc:sldMk cId="0" sldId="271"/>
            <ac:spMk id="192" creationId="{00000000-0000-0000-0000-000000000000}"/>
          </ac:spMkLst>
        </pc:spChg>
      </pc:sldChg>
    </pc:docChg>
  </pc:docChgLst>
  <pc:docChgLst>
    <pc:chgData name="Aysun Urhan" userId="S::aurhan@tudelft.nl::770195ee-f21a-4859-808d-a4b8679ab4e5" providerId="AD" clId="Web-{190BFC44-2713-4E47-BA7A-B4A6A2C9B00C}"/>
    <pc:docChg chg="modSld">
      <pc:chgData name="Aysun Urhan" userId="S::aurhan@tudelft.nl::770195ee-f21a-4859-808d-a4b8679ab4e5" providerId="AD" clId="Web-{190BFC44-2713-4E47-BA7A-B4A6A2C9B00C}" dt="2021-11-19T10:04:51.699" v="2" actId="20577"/>
      <pc:docMkLst>
        <pc:docMk/>
      </pc:docMkLst>
      <pc:sldChg chg="modSp">
        <pc:chgData name="Aysun Urhan" userId="S::aurhan@tudelft.nl::770195ee-f21a-4859-808d-a4b8679ab4e5" providerId="AD" clId="Web-{190BFC44-2713-4E47-BA7A-B4A6A2C9B00C}" dt="2021-11-19T10:04:51.699" v="2" actId="20577"/>
        <pc:sldMkLst>
          <pc:docMk/>
          <pc:sldMk cId="0" sldId="259"/>
        </pc:sldMkLst>
        <pc:spChg chg="mod">
          <ac:chgData name="Aysun Urhan" userId="S::aurhan@tudelft.nl::770195ee-f21a-4859-808d-a4b8679ab4e5" providerId="AD" clId="Web-{190BFC44-2713-4E47-BA7A-B4A6A2C9B00C}" dt="2021-11-19T10:04:51.699" v="2" actId="20577"/>
          <ac:spMkLst>
            <pc:docMk/>
            <pc:sldMk cId="0" sldId="259"/>
            <ac:spMk id="107" creationId="{00000000-0000-0000-0000-000000000000}"/>
          </ac:spMkLst>
        </pc:spChg>
      </pc:sldChg>
    </pc:docChg>
  </pc:docChgLst>
  <pc:docChgLst>
    <pc:chgData name="Aysun Urhan" userId="S::aurhan@tudelft.nl::770195ee-f21a-4859-808d-a4b8679ab4e5" providerId="AD" clId="Web-{90D744B2-FD20-4878-9305-47570111012C}"/>
    <pc:docChg chg="modSld">
      <pc:chgData name="Aysun Urhan" userId="S::aurhan@tudelft.nl::770195ee-f21a-4859-808d-a4b8679ab4e5" providerId="AD" clId="Web-{90D744B2-FD20-4878-9305-47570111012C}" dt="2021-11-15T15:33:39.893" v="5" actId="20577"/>
      <pc:docMkLst>
        <pc:docMk/>
      </pc:docMkLst>
      <pc:sldChg chg="modSp">
        <pc:chgData name="Aysun Urhan" userId="S::aurhan@tudelft.nl::770195ee-f21a-4859-808d-a4b8679ab4e5" providerId="AD" clId="Web-{90D744B2-FD20-4878-9305-47570111012C}" dt="2021-11-15T15:33:23.955" v="1" actId="20577"/>
        <pc:sldMkLst>
          <pc:docMk/>
          <pc:sldMk cId="0" sldId="256"/>
        </pc:sldMkLst>
        <pc:spChg chg="mod">
          <ac:chgData name="Aysun Urhan" userId="S::aurhan@tudelft.nl::770195ee-f21a-4859-808d-a4b8679ab4e5" providerId="AD" clId="Web-{90D744B2-FD20-4878-9305-47570111012C}" dt="2021-11-15T15:33:23.955" v="1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">
        <pc:chgData name="Aysun Urhan" userId="S::aurhan@tudelft.nl::770195ee-f21a-4859-808d-a4b8679ab4e5" providerId="AD" clId="Web-{90D744B2-FD20-4878-9305-47570111012C}" dt="2021-11-15T15:33:39.893" v="5" actId="20577"/>
        <pc:sldMkLst>
          <pc:docMk/>
          <pc:sldMk cId="0" sldId="262"/>
        </pc:sldMkLst>
        <pc:spChg chg="mod">
          <ac:chgData name="Aysun Urhan" userId="S::aurhan@tudelft.nl::770195ee-f21a-4859-808d-a4b8679ab4e5" providerId="AD" clId="Web-{90D744B2-FD20-4878-9305-47570111012C}" dt="2021-11-15T15:33:39.893" v="5" actId="20577"/>
          <ac:spMkLst>
            <pc:docMk/>
            <pc:sldMk cId="0" sldId="262"/>
            <ac:spMk id="130" creationId="{00000000-0000-0000-0000-000000000000}"/>
          </ac:spMkLst>
        </pc:spChg>
      </pc:sldChg>
    </pc:docChg>
  </pc:docChgLst>
  <pc:docChgLst>
    <pc:chgData name="Thomas Zuiker" userId="S::tjzuiker@tudelft.nl::1cc0456d-9fe7-4a06-959e-6de7e60ee71d" providerId="AD" clId="Web-{20BD1BF0-C276-410B-8FB3-908501603002}"/>
    <pc:docChg chg="modSld">
      <pc:chgData name="Thomas Zuiker" userId="S::tjzuiker@tudelft.nl::1cc0456d-9fe7-4a06-959e-6de7e60ee71d" providerId="AD" clId="Web-{20BD1BF0-C276-410B-8FB3-908501603002}" dt="2021-11-19T08:18:50.353" v="1" actId="1076"/>
      <pc:docMkLst>
        <pc:docMk/>
      </pc:docMkLst>
      <pc:sldChg chg="modSp">
        <pc:chgData name="Thomas Zuiker" userId="S::tjzuiker@tudelft.nl::1cc0456d-9fe7-4a06-959e-6de7e60ee71d" providerId="AD" clId="Web-{20BD1BF0-C276-410B-8FB3-908501603002}" dt="2021-11-19T08:18:50.353" v="1" actId="1076"/>
        <pc:sldMkLst>
          <pc:docMk/>
          <pc:sldMk cId="0" sldId="263"/>
        </pc:sldMkLst>
        <pc:spChg chg="mod">
          <ac:chgData name="Thomas Zuiker" userId="S::tjzuiker@tudelft.nl::1cc0456d-9fe7-4a06-959e-6de7e60ee71d" providerId="AD" clId="Web-{20BD1BF0-C276-410B-8FB3-908501603002}" dt="2021-11-19T08:18:50.353" v="1" actId="1076"/>
          <ac:spMkLst>
            <pc:docMk/>
            <pc:sldMk cId="0" sldId="263"/>
            <ac:spMk id="137" creationId="{00000000-0000-0000-0000-000000000000}"/>
          </ac:spMkLst>
        </pc:spChg>
      </pc:sldChg>
    </pc:docChg>
  </pc:docChgLst>
  <pc:docChgLst>
    <pc:chgData name="Devin Lieuw A Soe" userId="S::dlieuwasoe@tudelft.nl::2d247714-15b4-48d2-8286-6f2fdd770589" providerId="AD" clId="Web-{3448C89C-CD4C-4579-B367-AF3E6E77E5F3}"/>
    <pc:docChg chg="sldOrd">
      <pc:chgData name="Devin Lieuw A Soe" userId="S::dlieuwasoe@tudelft.nl::2d247714-15b4-48d2-8286-6f2fdd770589" providerId="AD" clId="Web-{3448C89C-CD4C-4579-B367-AF3E6E77E5F3}" dt="2021-11-26T08:33:50.150" v="1"/>
      <pc:docMkLst>
        <pc:docMk/>
      </pc:docMkLst>
      <pc:sldChg chg="ord">
        <pc:chgData name="Devin Lieuw A Soe" userId="S::dlieuwasoe@tudelft.nl::2d247714-15b4-48d2-8286-6f2fdd770589" providerId="AD" clId="Web-{3448C89C-CD4C-4579-B367-AF3E6E77E5F3}" dt="2021-11-26T08:33:50.150" v="1"/>
        <pc:sldMkLst>
          <pc:docMk/>
          <pc:sldMk cId="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.urhan@tudelft.n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CS4255 – 2022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Neighbor joining with profiles</a:t>
            </a:r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11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Computing distances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Profile distance to the new node formed by joining A and B: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Distance between internal nodes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Up-distance – </a:t>
            </a:r>
            <a:r>
              <a:rPr lang="en-US" i="1"/>
              <a:t>u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Average distance of the node from its children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Should be 0 for leaves</a:t>
            </a:r>
            <a:endParaRPr/>
          </a:p>
        </p:txBody>
      </p:sp>
      <p:pic>
        <p:nvPicPr>
          <p:cNvPr id="151" name="Google Shape;151;p10" descr="graph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543" y="3012440"/>
            <a:ext cx="3986785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 descr="graphi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5133" y="4656455"/>
            <a:ext cx="4367604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Neighbor joining with profiles</a:t>
            </a: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306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Neighbor joining criterion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Average out-distance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9" name="Google Shape;159;p11" descr="graph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8763" y="4198291"/>
            <a:ext cx="310896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4798" y="2370025"/>
            <a:ext cx="3142654" cy="83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Neighbor joining with profiles</a:t>
            </a:r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306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Important points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Log-correction of distances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Branch lengths (at the end)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Nearest neighbor interchanges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306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Improve topology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Uses log-corrected profile distances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 t="14229"/>
          <a:stretch/>
        </p:blipFill>
        <p:spPr>
          <a:xfrm>
            <a:off x="1147762" y="3080992"/>
            <a:ext cx="9896475" cy="2450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Top-hits heuristic</a:t>
            </a:r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306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Avoid computing all pairwise distances and consider all possible joins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Compute the 2</a:t>
            </a:r>
            <a:r>
              <a:rPr lang="en-US" i="1"/>
              <a:t>m</a:t>
            </a:r>
            <a:r>
              <a:rPr lang="en-US"/>
              <a:t> top hits of node A (2 is a safety factor). Then, for each node B within the top </a:t>
            </a:r>
            <a:r>
              <a:rPr lang="en-US" i="1"/>
              <a:t>m</a:t>
            </a:r>
            <a:r>
              <a:rPr lang="en-US"/>
              <a:t> hits of A that does not already have a top-hits list, estimate the top hits of B by comparing B to the top 2</a:t>
            </a:r>
            <a:r>
              <a:rPr lang="en-US" i="1"/>
              <a:t>m</a:t>
            </a:r>
            <a:r>
              <a:rPr lang="en-US"/>
              <a:t> hits of 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0" name="Google Shape;180;p14" descr="A picture containing 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6133" t="74522" r="7985" b="302"/>
          <a:stretch/>
        </p:blipFill>
        <p:spPr>
          <a:xfrm>
            <a:off x="1552595" y="3737454"/>
            <a:ext cx="9657080" cy="21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Bonus points</a:t>
            </a: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306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Handling gaps in profile distances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u="sng"/>
              <a:t>Correct</a:t>
            </a:r>
            <a:r>
              <a:rPr lang="en-US"/>
              <a:t> log-correction of distances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bootstrap during nearest neighbor interchange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hill-climbing search to find better join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in </a:t>
            </a:r>
            <a:r>
              <a:rPr lang="en-US" b="1" u="sng"/>
              <a:t>actual</a:t>
            </a:r>
            <a:r>
              <a:rPr lang="en-US"/>
              <a:t> newick format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Final tips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 through the main paper </a:t>
            </a:r>
            <a:r>
              <a:rPr lang="en-US" b="1" u="sng"/>
              <a:t>AND</a:t>
            </a:r>
            <a:r>
              <a:rPr lang="en-US"/>
              <a:t> the supplementary material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Start with the NJ algorithm and then add the profile distances</a:t>
            </a:r>
          </a:p>
          <a:p>
            <a:pPr marL="228600" indent="-228600">
              <a:buSzPts val="2800"/>
            </a:pPr>
            <a:r>
              <a:rPr lang="en-US"/>
              <a:t>There is </a:t>
            </a:r>
            <a:r>
              <a:rPr lang="en-US" b="1" u="sng"/>
              <a:t>NO SINGLE CORRECT 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 groups of 3 – email me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a.urhan@tudelft.nl</a:t>
            </a:r>
            <a:r>
              <a:rPr lang="en-US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 FastTree algorithm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Price at al. FastTree: Computing Large Minimum Evolution Trees with Profiles instead of a Distance Matrix. </a:t>
            </a:r>
            <a:r>
              <a:rPr lang="en-US" sz="2000" i="1"/>
              <a:t>Molecular Biology and Evolution</a:t>
            </a:r>
            <a:r>
              <a:rPr lang="en-US" sz="2000"/>
              <a:t>, vol 26 (7). 2009.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 sessions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Every Friday - in person or on Teams?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Must include: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Your code, with meaningful comments to help follow (per group)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A readme file/documentation explaining how to run your code (per group)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A 7-10 minutes long video (per group) where you explain your work</a:t>
            </a:r>
            <a:endParaRPr sz="2000"/>
          </a:p>
          <a:p>
            <a:pPr marL="685800" lvl="1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No template, </a:t>
            </a:r>
            <a:r>
              <a:rPr lang="en-US" sz="2000" b="1" u="sng"/>
              <a:t>be creative</a:t>
            </a:r>
            <a:r>
              <a:rPr lang="en-US" sz="2000"/>
              <a:t>!</a:t>
            </a:r>
            <a:endParaRPr sz="200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1-page reflection (per student) on the project, should include:</a:t>
            </a:r>
            <a:endParaRPr sz="2000"/>
          </a:p>
          <a:p>
            <a:pPr marL="685800" lvl="1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What parts of your project you were involved in</a:t>
            </a:r>
            <a:endParaRPr sz="2000"/>
          </a:p>
          <a:p>
            <a:pPr marL="685800" lvl="1" indent="-2413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Experience working as a group</a:t>
            </a:r>
            <a:endParaRPr sz="2000"/>
          </a:p>
          <a:p>
            <a:pPr marL="685800" lvl="1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What you learned doing this project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 SurfDrive – links available on Teams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Submit the group package in a single zip file, should be easy to identify the group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The individual 1-page reflection must be submitted independently per student in the same FileDrop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 u="sng"/>
              <a:t>DEADLINE: 14-01-22 NOON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Grading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Rubric available on Teams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FastTree</a:t>
            </a:r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phylogenetic trees – fancy neighbor joining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multiple sequence alignment                                    phylogenetic tree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0633" y="2594854"/>
            <a:ext cx="5478411" cy="2980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 descr="muscle align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1689" y="3072134"/>
            <a:ext cx="3294294" cy="1858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5088835" y="3916017"/>
            <a:ext cx="815008" cy="3379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FastTree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on Teams Project channel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Real input: </a:t>
            </a:r>
            <a:r>
              <a:rPr lang="en-US" err="1"/>
              <a:t>fasttree-input.aln</a:t>
            </a:r>
            <a:endParaRPr err="1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Small testing data: test-</a:t>
            </a:r>
            <a:r>
              <a:rPr lang="en-US" err="1"/>
              <a:t>small.aln</a:t>
            </a:r>
            <a:endParaRPr err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FastTree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 main components – increasing in complexity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Neighbor joining with profiles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Nearest neighbor interchange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Top-hits heuristic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Neighbor joining with profiles</a:t>
            </a: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Sequence alignment implies distance – nucleotide differences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profiles instead of distance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4×</a:t>
            </a:r>
            <a:r>
              <a:rPr lang="en-US" i="1"/>
              <a:t>n</a:t>
            </a:r>
            <a:r>
              <a:rPr lang="en-US"/>
              <a:t> matrix, n is the alignment length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4" name="Google Shape;144;p9" descr="A picture containing 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059" t="5470" r="7208" b="74462"/>
          <a:stretch/>
        </p:blipFill>
        <p:spPr>
          <a:xfrm>
            <a:off x="1163320" y="3637280"/>
            <a:ext cx="986536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74571ad7-3ef5-4606-89b6-8ac9ef2a083f" xsi:nil="true"/>
    <FolderType xmlns="74571ad7-3ef5-4606-89b6-8ac9ef2a083f" xsi:nil="true"/>
    <Students xmlns="74571ad7-3ef5-4606-89b6-8ac9ef2a083f">
      <UserInfo>
        <DisplayName/>
        <AccountId xsi:nil="true"/>
        <AccountType/>
      </UserInfo>
    </Students>
    <Student_Groups xmlns="74571ad7-3ef5-4606-89b6-8ac9ef2a083f">
      <UserInfo>
        <DisplayName/>
        <AccountId xsi:nil="true"/>
        <AccountType/>
      </UserInfo>
    </Student_Groups>
    <LMS_Mappings xmlns="74571ad7-3ef5-4606-89b6-8ac9ef2a083f" xsi:nil="true"/>
    <Distribution_Groups xmlns="74571ad7-3ef5-4606-89b6-8ac9ef2a083f" xsi:nil="true"/>
    <TeamsChannelId xmlns="74571ad7-3ef5-4606-89b6-8ac9ef2a083f" xsi:nil="true"/>
    <IsNotebookLocked xmlns="74571ad7-3ef5-4606-89b6-8ac9ef2a083f" xsi:nil="true"/>
    <Math_Settings xmlns="74571ad7-3ef5-4606-89b6-8ac9ef2a083f" xsi:nil="true"/>
    <Templates xmlns="74571ad7-3ef5-4606-89b6-8ac9ef2a083f" xsi:nil="true"/>
    <Self_Registration_Enabled xmlns="74571ad7-3ef5-4606-89b6-8ac9ef2a083f" xsi:nil="true"/>
    <Has_Teacher_Only_SectionGroup xmlns="74571ad7-3ef5-4606-89b6-8ac9ef2a083f" xsi:nil="true"/>
    <Is_Collaboration_Space_Locked xmlns="74571ad7-3ef5-4606-89b6-8ac9ef2a083f" xsi:nil="true"/>
    <Invited_Teachers xmlns="74571ad7-3ef5-4606-89b6-8ac9ef2a083f" xsi:nil="true"/>
    <Invited_Students xmlns="74571ad7-3ef5-4606-89b6-8ac9ef2a083f" xsi:nil="true"/>
    <Teachers xmlns="74571ad7-3ef5-4606-89b6-8ac9ef2a083f">
      <UserInfo>
        <DisplayName/>
        <AccountId xsi:nil="true"/>
        <AccountType/>
      </UserInfo>
    </Teachers>
    <DefaultSectionNames xmlns="74571ad7-3ef5-4606-89b6-8ac9ef2a083f" xsi:nil="true"/>
    <Teams_Channel_Section_Location xmlns="74571ad7-3ef5-4606-89b6-8ac9ef2a083f" xsi:nil="true"/>
    <AppVersion xmlns="74571ad7-3ef5-4606-89b6-8ac9ef2a083f" xsi:nil="true"/>
    <CultureName xmlns="74571ad7-3ef5-4606-89b6-8ac9ef2a083f" xsi:nil="true"/>
    <Owner xmlns="74571ad7-3ef5-4606-89b6-8ac9ef2a083f">
      <UserInfo>
        <DisplayName/>
        <AccountId xsi:nil="true"/>
        <AccountType/>
      </UserInfo>
    </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2960AE759AA04082AF14CFA4030031" ma:contentTypeVersion="23" ma:contentTypeDescription="Een nieuw document maken." ma:contentTypeScope="" ma:versionID="d331890072376657c181297a6be205c4">
  <xsd:schema xmlns:xsd="http://www.w3.org/2001/XMLSchema" xmlns:xs="http://www.w3.org/2001/XMLSchema" xmlns:p="http://schemas.microsoft.com/office/2006/metadata/properties" xmlns:ns2="74571ad7-3ef5-4606-89b6-8ac9ef2a083f" targetNamespace="http://schemas.microsoft.com/office/2006/metadata/properties" ma:root="true" ma:fieldsID="4380676e23b7e7eca8daf10c29b63368" ns2:_="">
    <xsd:import namespace="74571ad7-3ef5-4606-89b6-8ac9ef2a083f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571ad7-3ef5-4606-89b6-8ac9ef2a083f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F4F23D-5A3B-4E88-8998-521329F1AA2E}">
  <ds:schemaRefs>
    <ds:schemaRef ds:uri="74571ad7-3ef5-4606-89b6-8ac9ef2a083f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2106C7D-D737-47CB-BE19-03D258AB153B}">
  <ds:schemaRefs>
    <ds:schemaRef ds:uri="74571ad7-3ef5-4606-89b6-8ac9ef2a08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DFBFC1C-6EF4-4C18-8C64-43E018D842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CS4255 – 2022</vt:lpstr>
      <vt:lpstr>Basics</vt:lpstr>
      <vt:lpstr>Submission</vt:lpstr>
      <vt:lpstr>Submission</vt:lpstr>
      <vt:lpstr>Grading</vt:lpstr>
      <vt:lpstr>FastTree</vt:lpstr>
      <vt:lpstr>FastTree</vt:lpstr>
      <vt:lpstr>FastTree</vt:lpstr>
      <vt:lpstr>1. Neighbor joining with profiles</vt:lpstr>
      <vt:lpstr>1. Neighbor joining with profiles</vt:lpstr>
      <vt:lpstr>1. Neighbor joining with profiles</vt:lpstr>
      <vt:lpstr>1. Neighbor joining with profiles</vt:lpstr>
      <vt:lpstr>2. Nearest neighbor interchanges</vt:lpstr>
      <vt:lpstr>3. Top-hits heuristic</vt:lpstr>
      <vt:lpstr>Bonus points</vt:lpstr>
      <vt:lpstr>Final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CS4255 – 2021</dc:title>
  <dc:creator>Aysun</dc:creator>
  <cp:revision>1</cp:revision>
  <dcterms:created xsi:type="dcterms:W3CDTF">2020-11-12T17:44:51Z</dcterms:created>
  <dcterms:modified xsi:type="dcterms:W3CDTF">2021-11-26T08:33:58Z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0x010100882960AE759AA04082AF14CFA4030031</vt:lpwstr>
  </property>
</Properties>
</file>