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60" r:id="rId3"/>
    <p:sldId id="264" r:id="rId4"/>
    <p:sldId id="261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C2A"/>
    <a:srgbClr val="62C4AC"/>
    <a:srgbClr val="62BAA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3" autoAdjust="0"/>
    <p:restoredTop sz="95679" autoAdjust="0"/>
  </p:normalViewPr>
  <p:slideViewPr>
    <p:cSldViewPr snapToGrid="0">
      <p:cViewPr>
        <p:scale>
          <a:sx n="120" d="100"/>
          <a:sy n="120" d="100"/>
        </p:scale>
        <p:origin x="36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3" d="100"/>
          <a:sy n="83" d="100"/>
        </p:scale>
        <p:origin x="27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9CF6A9-7649-783D-4F5F-8B19CD2AF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75374-FD6E-BE12-CCD5-61C89F9A06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847E3-EF49-41EA-A7F2-65A2AE8FB5AE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CBFB2-6771-C3E3-2718-2233E7152F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347FD-94E0-645A-527A-B778D85BE0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613D-B498-4D8C-9F8C-F8223FA4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5470B-3893-4F4E-A2C3-DC478C48918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85DAF-D562-4D01-9EF8-ACC94DE9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3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FC Cover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23A-0B5F-B50A-DEC3-D3A04C1AA8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10487" y="2080669"/>
            <a:ext cx="6571025" cy="68801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80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Project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67433-96D2-5537-BC7D-D06561B375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0486" y="3630139"/>
            <a:ext cx="6571025" cy="11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 short description of your project. Think of it as a blurb or abstract.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F8F672-85D9-0309-02C7-D16B3D058166}"/>
              </a:ext>
            </a:extLst>
          </p:cNvPr>
          <p:cNvCxnSpPr>
            <a:cxnSpLocks/>
          </p:cNvCxnSpPr>
          <p:nvPr userDrawn="1"/>
        </p:nvCxnSpPr>
        <p:spPr>
          <a:xfrm>
            <a:off x="2810486" y="3487944"/>
            <a:ext cx="6571025" cy="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A753FA-F4A2-2F43-A86B-6C2F87DF56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10486" y="2785614"/>
            <a:ext cx="6571025" cy="522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Last Initial (Major) &lt;e.g. Ryan N. (Physics)&gt;</a:t>
            </a:r>
          </a:p>
        </p:txBody>
      </p:sp>
    </p:spTree>
    <p:extLst>
      <p:ext uri="{BB962C8B-B14F-4D97-AF65-F5344CB8AC3E}">
        <p14:creationId xmlns:p14="http://schemas.microsoft.com/office/powerpoint/2010/main" val="281945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FC Pitchdeck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23A-0B5F-B50A-DEC3-D3A04C1AA8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6753" y="2147552"/>
            <a:ext cx="6401247" cy="68801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Click to enter Project name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67433-96D2-5537-BC7D-D06561B37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6752" y="3590516"/>
            <a:ext cx="6401247" cy="11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F8F672-85D9-0309-02C7-D16B3D058166}"/>
              </a:ext>
            </a:extLst>
          </p:cNvPr>
          <p:cNvCxnSpPr>
            <a:cxnSpLocks/>
          </p:cNvCxnSpPr>
          <p:nvPr userDrawn="1"/>
        </p:nvCxnSpPr>
        <p:spPr>
          <a:xfrm>
            <a:off x="4266752" y="3448689"/>
            <a:ext cx="6401247" cy="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A753FA-F4A2-2F43-A86B-6C2F87DF56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6752" y="2852497"/>
            <a:ext cx="6401247" cy="522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names First, Last, Major</a:t>
            </a:r>
          </a:p>
        </p:txBody>
      </p:sp>
    </p:spTree>
    <p:extLst>
      <p:ext uri="{BB962C8B-B14F-4D97-AF65-F5344CB8AC3E}">
        <p14:creationId xmlns:p14="http://schemas.microsoft.com/office/powerpoint/2010/main" val="304924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E976010-FA0F-9148-E864-0F4E6391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7" y="365126"/>
            <a:ext cx="11433431" cy="7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6E387A-0551-4D03-0AFB-B53B02B8E538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965" y="1062222"/>
            <a:ext cx="11433429" cy="712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CAB9DA-D5D7-06FF-72D4-402616BE0F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7608" y="1269157"/>
            <a:ext cx="11433431" cy="46291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0368452-460B-04A9-FCA1-AE30A1E4E9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9530" y="6425604"/>
            <a:ext cx="3253853" cy="251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a Sources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A8D66-CD0B-B612-F161-EA0D8DCF6E17}"/>
              </a:ext>
            </a:extLst>
          </p:cNvPr>
          <p:cNvCxnSpPr>
            <a:cxnSpLocks/>
          </p:cNvCxnSpPr>
          <p:nvPr userDrawn="1"/>
        </p:nvCxnSpPr>
        <p:spPr>
          <a:xfrm>
            <a:off x="86497" y="0"/>
            <a:ext cx="0" cy="6858000"/>
          </a:xfrm>
          <a:prstGeom prst="line">
            <a:avLst/>
          </a:prstGeom>
          <a:ln w="38100">
            <a:solidFill>
              <a:srgbClr val="A41C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2F6C23-2B8C-4157-2495-A39453C1DC34}"/>
              </a:ext>
            </a:extLst>
          </p:cNvPr>
          <p:cNvCxnSpPr>
            <a:cxnSpLocks/>
          </p:cNvCxnSpPr>
          <p:nvPr userDrawn="1"/>
        </p:nvCxnSpPr>
        <p:spPr>
          <a:xfrm>
            <a:off x="201827" y="0"/>
            <a:ext cx="0" cy="6858000"/>
          </a:xfrm>
          <a:prstGeom prst="line">
            <a:avLst/>
          </a:prstGeom>
          <a:ln w="38100">
            <a:solidFill>
              <a:srgbClr val="62BA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A7D4E35-CD46-930D-4886-AB3320922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79370" y="6425604"/>
            <a:ext cx="1033260" cy="25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FE8016-E90F-4CE6-BB2D-5C14A22452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6AEC-F4F2-FD7F-E822-A1826B208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965" y="125333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7F34-932A-B21D-BC56-2843A82DD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5765" y="1253331"/>
            <a:ext cx="56134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2F2500C-D941-1DBB-EAC6-2FED3313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9" y="365126"/>
            <a:ext cx="11433428" cy="7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A2C036-E24F-61DB-BD4D-075F8FE3C93E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965" y="1062222"/>
            <a:ext cx="11433429" cy="712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393A30C-A27F-2DA9-1ECF-AD588D061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79370" y="6425604"/>
            <a:ext cx="1033260" cy="25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FE8016-E90F-4CE6-BB2D-5C14A2245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AFF13A95-A039-5514-9709-DDB902562C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9530" y="6425604"/>
            <a:ext cx="3253853" cy="251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a Sources</a:t>
            </a:r>
          </a:p>
        </p:txBody>
      </p:sp>
    </p:spTree>
    <p:extLst>
      <p:ext uri="{BB962C8B-B14F-4D97-AF65-F5344CB8AC3E}">
        <p14:creationId xmlns:p14="http://schemas.microsoft.com/office/powerpoint/2010/main" val="72001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5469A-E8CE-985E-A82A-83FD883B1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882" y="1269911"/>
            <a:ext cx="533399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6D33D-AAD1-264B-9EA4-A1E1359F8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881" y="2157323"/>
            <a:ext cx="5334000" cy="39207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C5222-BEDF-9E26-203F-4192D6D45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683" y="1269911"/>
            <a:ext cx="5334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67EFC-2B08-18C2-0592-89794578F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683" y="2157323"/>
            <a:ext cx="5334000" cy="39207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4BEFA49-FFCC-E3BA-9F01-0B9A901B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9" y="365126"/>
            <a:ext cx="11433428" cy="7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163E25-FB13-6E62-54A9-29BFE3DB6213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965" y="1062222"/>
            <a:ext cx="11433429" cy="712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15EA8EC-0A26-69B5-48BD-17A4FD68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79370" y="6425604"/>
            <a:ext cx="1033260" cy="25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FE8016-E90F-4CE6-BB2D-5C14A2245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717A3B85-4CF3-6FD3-9922-626C4D6AB6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9530" y="6425604"/>
            <a:ext cx="3253853" cy="251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a Sources</a:t>
            </a:r>
          </a:p>
        </p:txBody>
      </p:sp>
    </p:spTree>
    <p:extLst>
      <p:ext uri="{BB962C8B-B14F-4D97-AF65-F5344CB8AC3E}">
        <p14:creationId xmlns:p14="http://schemas.microsoft.com/office/powerpoint/2010/main" val="186536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884C2BD-FEAF-862E-3A81-233CADF3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9" y="365126"/>
            <a:ext cx="11433428" cy="7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95DCB2-28EF-AA5F-BE56-ADBCA27650C6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965" y="1062222"/>
            <a:ext cx="11433429" cy="712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1AA60CE-70EB-3A18-70BA-8E8EA083D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79370" y="6425604"/>
            <a:ext cx="1033260" cy="25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FE8016-E90F-4CE6-BB2D-5C14A2245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5BAA779C-C9D6-FE05-B158-84D79D8433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9530" y="6425604"/>
            <a:ext cx="3253853" cy="251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a Sources</a:t>
            </a:r>
          </a:p>
        </p:txBody>
      </p:sp>
    </p:spTree>
    <p:extLst>
      <p:ext uri="{BB962C8B-B14F-4D97-AF65-F5344CB8AC3E}">
        <p14:creationId xmlns:p14="http://schemas.microsoft.com/office/powerpoint/2010/main" val="82781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9499F61-B5D5-9D0C-2941-888EFACBA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79370" y="6425604"/>
            <a:ext cx="1033260" cy="25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FE8016-E90F-4CE6-BB2D-5C14A2245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0E0DC808-CA33-259F-74F5-ED271F228C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9530" y="6425604"/>
            <a:ext cx="3253853" cy="251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a Sources</a:t>
            </a:r>
          </a:p>
        </p:txBody>
      </p:sp>
    </p:spTree>
    <p:extLst>
      <p:ext uri="{BB962C8B-B14F-4D97-AF65-F5344CB8AC3E}">
        <p14:creationId xmlns:p14="http://schemas.microsoft.com/office/powerpoint/2010/main" val="90259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9E71-8D75-BF5A-6C0B-FC48EEBD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00" y="457200"/>
            <a:ext cx="42386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63A2-B735-069D-B20D-568293DFD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188" y="987425"/>
            <a:ext cx="66151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5E02E-2B84-1578-F90B-E049919CC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8400" y="2057400"/>
            <a:ext cx="42386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7BD132-3344-67C8-71DA-A96E1526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79370" y="6425604"/>
            <a:ext cx="1033260" cy="25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FE8016-E90F-4CE6-BB2D-5C14A2245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A4B29FC7-010B-3870-F756-CFB20344A0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9530" y="6425604"/>
            <a:ext cx="3253853" cy="251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a Sources</a:t>
            </a:r>
          </a:p>
        </p:txBody>
      </p:sp>
    </p:spTree>
    <p:extLst>
      <p:ext uri="{BB962C8B-B14F-4D97-AF65-F5344CB8AC3E}">
        <p14:creationId xmlns:p14="http://schemas.microsoft.com/office/powerpoint/2010/main" val="240635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EC06E-5F1E-9DBA-A5B5-2CD9C4A9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07" y="397277"/>
            <a:ext cx="11495213" cy="927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E9F7A-ACF8-4C9F-6CD2-F1CA8A80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707" y="1460502"/>
            <a:ext cx="11531600" cy="4716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2C4D79-A333-8A72-84B5-546EA3FD0FE4}"/>
              </a:ext>
            </a:extLst>
          </p:cNvPr>
          <p:cNvCxnSpPr>
            <a:cxnSpLocks/>
          </p:cNvCxnSpPr>
          <p:nvPr userDrawn="1"/>
        </p:nvCxnSpPr>
        <p:spPr>
          <a:xfrm>
            <a:off x="86497" y="0"/>
            <a:ext cx="0" cy="6858000"/>
          </a:xfrm>
          <a:prstGeom prst="line">
            <a:avLst/>
          </a:prstGeom>
          <a:ln w="38100">
            <a:solidFill>
              <a:srgbClr val="A41C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4EFE42-667A-6738-5C1E-B5D9800FA2B0}"/>
              </a:ext>
            </a:extLst>
          </p:cNvPr>
          <p:cNvCxnSpPr>
            <a:cxnSpLocks/>
          </p:cNvCxnSpPr>
          <p:nvPr userDrawn="1"/>
        </p:nvCxnSpPr>
        <p:spPr>
          <a:xfrm>
            <a:off x="201827" y="0"/>
            <a:ext cx="0" cy="6858000"/>
          </a:xfrm>
          <a:prstGeom prst="line">
            <a:avLst/>
          </a:prstGeom>
          <a:ln w="38100">
            <a:solidFill>
              <a:srgbClr val="62BA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45EB24-1C5F-C10F-713C-6D5168E1C8B6}"/>
              </a:ext>
            </a:extLst>
          </p:cNvPr>
          <p:cNvCxnSpPr>
            <a:cxnSpLocks/>
          </p:cNvCxnSpPr>
          <p:nvPr userDrawn="1"/>
        </p:nvCxnSpPr>
        <p:spPr>
          <a:xfrm>
            <a:off x="497491" y="6273800"/>
            <a:ext cx="11433429" cy="0"/>
          </a:xfrm>
          <a:prstGeom prst="line">
            <a:avLst/>
          </a:prstGeom>
          <a:ln w="19050">
            <a:solidFill>
              <a:srgbClr val="A41C2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4DE8E-1E6E-511A-5A64-2CF2918D1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79370" y="6425604"/>
            <a:ext cx="1033260" cy="25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FE8016-E90F-4CE6-BB2D-5C14A22452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4F4A9F5-0196-9063-7C5F-20E761455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5684" r="14085" b="16751"/>
          <a:stretch/>
        </p:blipFill>
        <p:spPr>
          <a:xfrm>
            <a:off x="435707" y="6278800"/>
            <a:ext cx="561820" cy="550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FE915E-4305-48CD-9327-BD19FE9F155D}"/>
              </a:ext>
            </a:extLst>
          </p:cNvPr>
          <p:cNvSpPr txBox="1"/>
          <p:nvPr userDrawn="1"/>
        </p:nvSpPr>
        <p:spPr>
          <a:xfrm>
            <a:off x="7290877" y="6406867"/>
            <a:ext cx="4737236" cy="29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 academic organization for aspiring finance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55623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0" kern="1200">
          <a:solidFill>
            <a:schemeClr val="tx1"/>
          </a:solidFill>
          <a:latin typeface="Garamond" panose="02020404030301010803" pitchFamily="18" charset="0"/>
          <a:ea typeface="Cambria" panose="02040503050406030204" pitchFamily="18" charset="0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allstreetmojo.com/technical-analysi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Aj9R4-VQK78Gd9r__s28aec3rs6UpL2wLCXb058vr8/edit#gid=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9D7AEC-3733-ADD7-2159-6143B9576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160" y="2136089"/>
            <a:ext cx="7079673" cy="688012"/>
          </a:xfrm>
        </p:spPr>
        <p:txBody>
          <a:bodyPr/>
          <a:lstStyle/>
          <a:p>
            <a:r>
              <a:rPr lang="en-US" dirty="0"/>
              <a:t>ML on Technical Analysis Indicators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32DB6C8-FF27-0218-A0CB-B06B8EE80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667" y="3619506"/>
            <a:ext cx="6184658" cy="1155762"/>
          </a:xfrm>
        </p:spPr>
        <p:txBody>
          <a:bodyPr/>
          <a:lstStyle/>
          <a:p>
            <a:r>
              <a:rPr lang="en-US" dirty="0"/>
              <a:t>Using Technical Analysis Indicators as features and applying machine learning to them  identify the patterns of the indicators that accurately predicts future stock price directionality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1C12C1-F9E8-0B64-CAB2-2BBF0F0F3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52" y="2824101"/>
            <a:ext cx="8506691" cy="522097"/>
          </a:xfrm>
        </p:spPr>
        <p:txBody>
          <a:bodyPr>
            <a:normAutofit/>
          </a:bodyPr>
          <a:lstStyle/>
          <a:p>
            <a:r>
              <a:rPr lang="en-US" dirty="0"/>
              <a:t>Thomas B. (Data Science), Joshua L. (Data Science), Jaden H. (Data Science)</a:t>
            </a:r>
          </a:p>
        </p:txBody>
      </p:sp>
    </p:spTree>
    <p:extLst>
      <p:ext uri="{BB962C8B-B14F-4D97-AF65-F5344CB8AC3E}">
        <p14:creationId xmlns:p14="http://schemas.microsoft.com/office/powerpoint/2010/main" val="211144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85D2-20CD-1C28-C1BA-D113EFDD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Technical Analysis and Indicators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A55F-789F-1318-52BD-E24307B535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7608" y="1269156"/>
            <a:ext cx="11433431" cy="4880631"/>
          </a:xfrm>
        </p:spPr>
        <p:txBody>
          <a:bodyPr>
            <a:norm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Technical Analysis</a:t>
            </a:r>
            <a:r>
              <a:rPr lang="en-GB" dirty="0"/>
              <a:t>: Using the historical price and volume data of a stock to predict its future movement, and find investment opportunities. </a:t>
            </a:r>
          </a:p>
          <a:p>
            <a:r>
              <a:rPr lang="en-GB" dirty="0">
                <a:highlight>
                  <a:srgbClr val="FFFF00"/>
                </a:highlight>
              </a:rPr>
              <a:t>Technical Analysis Indicators</a:t>
            </a:r>
            <a:r>
              <a:rPr lang="en-GB" dirty="0"/>
              <a:t>: Mathematical calculations or visual representations of various aspects of price and volume data.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67852-63AE-D5DD-EE99-17E6EC8D79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9530" y="6425604"/>
            <a:ext cx="4286237" cy="256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https://www.wallstreetmojo.com/technical-analysis/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086D2-EB35-EFFA-8A18-23F1AE34B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FE8016-E90F-4CE6-BB2D-5C14A22452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what is Technical Analysis">
            <a:extLst>
              <a:ext uri="{FF2B5EF4-FFF2-40B4-BE49-F238E27FC236}">
                <a16:creationId xmlns:a16="http://schemas.microsoft.com/office/drawing/2014/main" id="{BB84F881-5334-D101-77E0-532168D0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6" y="2940549"/>
            <a:ext cx="5658393" cy="320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chnical Analysis Indicators">
            <a:extLst>
              <a:ext uri="{FF2B5EF4-FFF2-40B4-BE49-F238E27FC236}">
                <a16:creationId xmlns:a16="http://schemas.microsoft.com/office/drawing/2014/main" id="{C882717A-4093-66AE-7E9D-344E769C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69" y="2940549"/>
            <a:ext cx="5710798" cy="320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29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14F3B7-21E7-6D7F-7CDB-9779BF5D3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FE8016-E90F-4CE6-BB2D-5C14A22452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A graph of stock prices&#10;&#10;Description automatically generated with medium confidence">
            <a:extLst>
              <a:ext uri="{FF2B5EF4-FFF2-40B4-BE49-F238E27FC236}">
                <a16:creationId xmlns:a16="http://schemas.microsoft.com/office/drawing/2014/main" id="{515E6D14-0DF7-A5C5-C50A-586CCEE5D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4" y="-50020"/>
            <a:ext cx="8678158" cy="5398980"/>
          </a:xfrm>
          <a:prstGeom prst="rect">
            <a:avLst/>
          </a:prstGeom>
        </p:spPr>
      </p:pic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9E59851A-73B2-1CB3-1583-9C8C46F1D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33" y="5259701"/>
            <a:ext cx="8584275" cy="16701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6FBB87-2919-497F-DBD8-6CDC5C86ED00}"/>
              </a:ext>
            </a:extLst>
          </p:cNvPr>
          <p:cNvSpPr/>
          <p:nvPr/>
        </p:nvSpPr>
        <p:spPr>
          <a:xfrm>
            <a:off x="8867553" y="6145620"/>
            <a:ext cx="3115339" cy="5366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B02BDC-296E-D697-A501-4327D9E9DD9B}"/>
              </a:ext>
            </a:extLst>
          </p:cNvPr>
          <p:cNvSpPr txBox="1"/>
          <p:nvPr/>
        </p:nvSpPr>
        <p:spPr>
          <a:xfrm>
            <a:off x="9370542" y="175768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Garamond" panose="02020404030301010803" pitchFamily="18" charset="0"/>
              </a:rPr>
              <a:t>MACD and RSI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A0FC3-6475-9142-94CC-4B6CC8B24693}"/>
              </a:ext>
            </a:extLst>
          </p:cNvPr>
          <p:cNvSpPr txBox="1"/>
          <p:nvPr/>
        </p:nvSpPr>
        <p:spPr>
          <a:xfrm>
            <a:off x="8867552" y="759458"/>
            <a:ext cx="3242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MACD (Moving Average Convergence Divergence):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Trend-following momentum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Calculated by subtracting a longer-term Exponential Moving Average (EMA) from a shorter-term EMA.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C7429-C7F5-7F27-8579-1967B61B81E0}"/>
              </a:ext>
            </a:extLst>
          </p:cNvPr>
          <p:cNvSpPr txBox="1"/>
          <p:nvPr/>
        </p:nvSpPr>
        <p:spPr>
          <a:xfrm>
            <a:off x="8878185" y="3828603"/>
            <a:ext cx="3242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RSI (Relative Strength Index):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aramond" panose="02020404030301010803" pitchFamily="18" charset="0"/>
              </a:rPr>
              <a:t>Momentum oscillator that measures the speed and change of price movements.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Ranges from 0 to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Values under 30 indicate the stock is underbought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Values over 70 indicate the stock is overbought   </a:t>
            </a:r>
          </a:p>
        </p:txBody>
      </p:sp>
    </p:spTree>
    <p:extLst>
      <p:ext uri="{BB962C8B-B14F-4D97-AF65-F5344CB8AC3E}">
        <p14:creationId xmlns:p14="http://schemas.microsoft.com/office/powerpoint/2010/main" val="172985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screenshot of a table&#10;&#10;Description automatically generated">
            <a:extLst>
              <a:ext uri="{FF2B5EF4-FFF2-40B4-BE49-F238E27FC236}">
                <a16:creationId xmlns:a16="http://schemas.microsoft.com/office/drawing/2014/main" id="{AB6C7550-1CAD-541F-2901-824BB28585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7" y="1200033"/>
            <a:ext cx="11258322" cy="256189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A5C20A-1C91-7F76-D4A5-EFD35A1C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4712C-66C1-81BE-DEE0-2FE441881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FE8016-E90F-4CE6-BB2D-5C14A22452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C739C4-98A1-9B52-A8BD-77C9AC046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9530" y="6425604"/>
            <a:ext cx="4647744" cy="357968"/>
          </a:xfrm>
        </p:spPr>
        <p:txBody>
          <a:bodyPr/>
          <a:lstStyle/>
          <a:p>
            <a:r>
              <a:rPr lang="en-US" sz="1100" dirty="0">
                <a:hlinkClick r:id="rId3"/>
              </a:rPr>
              <a:t>https://docs.google.com/spreadsheets/d/1YAj9R4-VQK78Gd9r__s28aec3rs6UpL2wLCXb058vr8/edit#gid=0</a:t>
            </a:r>
            <a:r>
              <a:rPr lang="en-US" sz="11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BF328-0AD7-D27F-DBB3-328FFDDBA8C2}"/>
              </a:ext>
            </a:extLst>
          </p:cNvPr>
          <p:cNvSpPr txBox="1"/>
          <p:nvPr/>
        </p:nvSpPr>
        <p:spPr>
          <a:xfrm>
            <a:off x="530637" y="3845949"/>
            <a:ext cx="209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cs typeface="Angsana New" panose="02020603050405020304" pitchFamily="18" charset="-34"/>
              </a:rPr>
              <a:t>ML Model</a:t>
            </a:r>
            <a:endParaRPr lang="en-US" dirty="0"/>
          </a:p>
        </p:txBody>
      </p:sp>
      <p:pic>
        <p:nvPicPr>
          <p:cNvPr id="2050" name="Picture 2" descr="11.3 Neural network models | Forecasting: Principles and Practice (2nd ed)">
            <a:extLst>
              <a:ext uri="{FF2B5EF4-FFF2-40B4-BE49-F238E27FC236}">
                <a16:creationId xmlns:a16="http://schemas.microsoft.com/office/drawing/2014/main" id="{395E1372-1851-07E5-8605-D41BB1FF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11" y="4050442"/>
            <a:ext cx="3935820" cy="20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00D894-1721-86C2-917E-72544B61DFB0}"/>
              </a:ext>
            </a:extLst>
          </p:cNvPr>
          <p:cNvSpPr txBox="1"/>
          <p:nvPr/>
        </p:nvSpPr>
        <p:spPr>
          <a:xfrm>
            <a:off x="530637" y="4449748"/>
            <a:ext cx="57213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Garamond" panose="02020404030301010803" pitchFamily="18" charset="0"/>
              </a:rPr>
              <a:t>Intro to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Neurons are organized in layers: input, hidden, and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aramond" panose="02020404030301010803" pitchFamily="18" charset="0"/>
              </a:rPr>
              <a:t>Weights and biases are used for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Activation functions introduce non-linearity.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Forward propagation calculates the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trained model then makes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2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2D8C77-3983-2CAD-6426-1D1E0A1A618C}"/>
              </a:ext>
            </a:extLst>
          </p:cNvPr>
          <p:cNvSpPr txBox="1"/>
          <p:nvPr/>
        </p:nvSpPr>
        <p:spPr>
          <a:xfrm>
            <a:off x="3589448" y="2190308"/>
            <a:ext cx="50131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Garamond" panose="02020404030301010803" pitchFamily="18" charset="0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2489A-9F1C-FBCC-2731-D231FAEEA706}"/>
              </a:ext>
            </a:extLst>
          </p:cNvPr>
          <p:cNvSpPr txBox="1"/>
          <p:nvPr/>
        </p:nvSpPr>
        <p:spPr>
          <a:xfrm>
            <a:off x="3047114" y="3429000"/>
            <a:ext cx="60977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Garamond" panose="02020404030301010803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2574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1783</TotalTime>
  <Words>253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Times New Roman</vt:lpstr>
      <vt:lpstr>Office Theme</vt:lpstr>
      <vt:lpstr>ML on Technical Analysis Indicators</vt:lpstr>
      <vt:lpstr>Intro to Technical Analysis and Indicators</vt:lpstr>
      <vt:lpstr>PowerPoint Presentation</vt:lpstr>
      <vt:lpstr>Feature Engineering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Mhatre, Atharva, Rasik</dc:creator>
  <cp:lastModifiedBy>Yousef, Thomas</cp:lastModifiedBy>
  <cp:revision>50</cp:revision>
  <dcterms:created xsi:type="dcterms:W3CDTF">2022-08-01T22:35:37Z</dcterms:created>
  <dcterms:modified xsi:type="dcterms:W3CDTF">2023-10-24T18:13:37Z</dcterms:modified>
</cp:coreProperties>
</file>