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72" r:id="rId15"/>
    <p:sldId id="273" r:id="rId16"/>
    <p:sldId id="276" r:id="rId17"/>
    <p:sldId id="277" r:id="rId18"/>
    <p:sldId id="279" r:id="rId19"/>
    <p:sldId id="282" r:id="rId20"/>
    <p:sldId id="280" r:id="rId21"/>
    <p:sldId id="283" r:id="rId22"/>
    <p:sldId id="281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B7BA9-ACB1-4783-8B79-43859947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CCB4EB-DA17-4631-9161-50F9B6B32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B4C69-0ADE-4A9C-B57C-AA41E06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C8913-1C89-4754-8CF6-1A0010E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B317D-DC0F-409D-8374-3688E0DA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2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81E6C-1AA6-4F6C-99F9-E14EE195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DA623-018F-45A8-951A-F28BAB29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8BAAA-6C3C-40E1-8A1C-3AF0DE30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7752E-44E3-4A10-8243-85EA3294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19223-5AB2-430E-8DCE-2745991E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5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98FD31-44C3-46DC-95D8-838DE8AC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8A138F-4E3A-4E84-84EC-2912984F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7D6C-D066-4BFE-B90A-6B6BD240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665F2-E209-47A6-89C3-C0512C4A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513EB-2F45-4905-9DD0-EE8D72D4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151AF-132D-4498-A786-CEA65978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B300B-9289-4AFE-ACE7-6C9C2CC0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2C7C2-A143-41BF-AC10-6992414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CC3F1-0482-49D2-B079-78985175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50430-178F-42A1-8800-B2DBAC5F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7E756-5E2C-4D02-B39B-DAA2DE1B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A73E1-C0C0-4EA0-BA07-634128C6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3C156-5086-40C3-8723-1DD1D6E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015C4-885C-4EAE-BE26-950344C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7A6F3-4B78-41F6-8BC3-D1EEEA0A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7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FE3B4-2A18-486F-8367-F00FB41E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7113A-E1FF-416C-AC06-1BFF709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180120-935B-4F61-9B49-236476BDC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B2DF53-64D9-458A-BB4F-6141A117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E73D98-1407-454F-9376-5514070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9771B5-9ED9-4FF9-94F9-8565F4C9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9E534-F4F0-456F-AA12-15B737CA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341FFB-2FD4-4028-96C7-CF6F373F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8B61A-E477-4DC0-9325-C543DD03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05C04F-79BA-4CAC-9A80-D1FA97BB8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D01586-99AE-43A1-B183-CF77222AF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06C569-77CC-4468-969D-5EC7D29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D5FFD6-0FF1-4E73-B317-D7599275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5CC15E-54C1-474E-9E59-17B49C31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3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93408-78DD-4201-96F7-7DFA47B7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D7C65E-09DE-42F2-A48F-025574DE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AFD4AB-A7DA-4485-9140-C6B59968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88FA47-DD46-4BD6-AAEB-B7CC94D6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0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35AFE2-0875-4E08-BC15-8AC2B96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C364BD-09F1-4D13-AB87-B2DCBC55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8F954-9BDF-462F-B654-E220111F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7B60F-1BE0-4820-87AA-228BE9D0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6FDC2-AB36-47BE-803A-C6AADA5D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02667-B5D9-4F87-8F09-7EBBEC3A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877A7E-5E1A-4F5B-BEB2-443FBC20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76A7B1-8DE3-43F1-AD57-30A1AD2A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78104-290D-4A3C-816E-0C71C47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5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64063-A0ED-4E4E-87BC-55D64068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70D08A-89A8-40D8-A56C-1B2E89B95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BA0C6-2F7D-4D13-967B-0670067D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852C98-45A4-48A3-ACAA-556CFB68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A00F0C-C088-4F57-A547-06DE0CE8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E6B911-EF76-4CD8-A640-D65C3A5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5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EF84DA-F86B-4F50-80C8-A030812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A9E3D-E38F-49E7-BDF3-B0C4092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3DECE-F231-4360-87EA-BD762FC45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472A-A635-4805-929B-407DDAA97ED0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6F318-3667-4C38-94F9-B8EDB759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D9539-7FE0-46F6-AC67-3F7661C3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7598-6C37-4F9E-ABA9-A1629E19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C4DE8-6FC3-407B-A1AB-1DE98CF3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957" y="29099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Soutenance de projet informatique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Groupe 8</a:t>
            </a:r>
            <a:br>
              <a:rPr lang="fr-FR" dirty="0"/>
            </a:br>
            <a:r>
              <a:rPr lang="fr-FR" dirty="0"/>
              <a:t>Dias – Prévost</a:t>
            </a:r>
            <a:br>
              <a:rPr lang="fr-FR" dirty="0"/>
            </a:br>
            <a:r>
              <a:rPr lang="fr-FR" dirty="0"/>
              <a:t>Tarot Africain</a:t>
            </a:r>
          </a:p>
        </p:txBody>
      </p:sp>
    </p:spTree>
    <p:extLst>
      <p:ext uri="{BB962C8B-B14F-4D97-AF65-F5344CB8AC3E}">
        <p14:creationId xmlns:p14="http://schemas.microsoft.com/office/powerpoint/2010/main" val="105107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87B412C-7942-4EA0-9E32-1C85F5AD5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" t="14583" r="9844" b="5325"/>
          <a:stretch/>
        </p:blipFill>
        <p:spPr>
          <a:xfrm>
            <a:off x="289335" y="1562100"/>
            <a:ext cx="10864440" cy="51498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D67EB00-81DA-449B-B984-90E3F35BB6EC}"/>
              </a:ext>
            </a:extLst>
          </p:cNvPr>
          <p:cNvSpPr txBox="1"/>
          <p:nvPr/>
        </p:nvSpPr>
        <p:spPr>
          <a:xfrm>
            <a:off x="0" y="3333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Diagramme des classes</a:t>
            </a:r>
          </a:p>
        </p:txBody>
      </p:sp>
    </p:spTree>
    <p:extLst>
      <p:ext uri="{BB962C8B-B14F-4D97-AF65-F5344CB8AC3E}">
        <p14:creationId xmlns:p14="http://schemas.microsoft.com/office/powerpoint/2010/main" val="195345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E2C70-D139-4461-872F-E3B865B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 bots intelligents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7124D8B-282F-483C-99FC-448A32E10137}"/>
              </a:ext>
            </a:extLst>
          </p:cNvPr>
          <p:cNvCxnSpPr>
            <a:cxnSpLocks/>
          </p:cNvCxnSpPr>
          <p:nvPr/>
        </p:nvCxnSpPr>
        <p:spPr>
          <a:xfrm flipH="1">
            <a:off x="3562350" y="1485900"/>
            <a:ext cx="1114425" cy="71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7D2FAC8-3D01-41FB-B79A-8E2E511E7D9D}"/>
              </a:ext>
            </a:extLst>
          </p:cNvPr>
          <p:cNvCxnSpPr>
            <a:cxnSpLocks/>
          </p:cNvCxnSpPr>
          <p:nvPr/>
        </p:nvCxnSpPr>
        <p:spPr>
          <a:xfrm>
            <a:off x="6938963" y="1485900"/>
            <a:ext cx="1157287" cy="71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0610FDE-DBFD-46F3-8AA2-E12B931CBD2B}"/>
              </a:ext>
            </a:extLst>
          </p:cNvPr>
          <p:cNvSpPr txBox="1"/>
          <p:nvPr/>
        </p:nvSpPr>
        <p:spPr>
          <a:xfrm>
            <a:off x="2476500" y="2200275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 paris intelligents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1BB79C-1701-4682-91A5-38A0110A5E67}"/>
              </a:ext>
            </a:extLst>
          </p:cNvPr>
          <p:cNvSpPr txBox="1"/>
          <p:nvPr/>
        </p:nvSpPr>
        <p:spPr>
          <a:xfrm>
            <a:off x="7234237" y="2200275"/>
            <a:ext cx="19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 choix de cartes intelligents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778BB01-D498-40E8-9AC2-4EC914A87C8E}"/>
              </a:ext>
            </a:extLst>
          </p:cNvPr>
          <p:cNvCxnSpPr>
            <a:cxnSpLocks/>
          </p:cNvCxnSpPr>
          <p:nvPr/>
        </p:nvCxnSpPr>
        <p:spPr>
          <a:xfrm flipH="1">
            <a:off x="2028826" y="2846606"/>
            <a:ext cx="1009649" cy="782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09BE04E-FDFF-4B28-85EC-F7F67DE58D0A}"/>
              </a:ext>
            </a:extLst>
          </p:cNvPr>
          <p:cNvSpPr txBox="1"/>
          <p:nvPr/>
        </p:nvSpPr>
        <p:spPr>
          <a:xfrm>
            <a:off x="4991100" y="32443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fonction 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8A7868-4D0D-4350-ABD7-96D8D874AFE4}"/>
              </a:ext>
            </a:extLst>
          </p:cNvPr>
          <p:cNvSpPr txBox="1"/>
          <p:nvPr/>
        </p:nvSpPr>
        <p:spPr>
          <a:xfrm>
            <a:off x="542926" y="3752850"/>
            <a:ext cx="4133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à une carte:</a:t>
            </a:r>
          </a:p>
          <a:p>
            <a:r>
              <a:rPr lang="fr-FR" dirty="0"/>
              <a:t>-La carte des autres joueurs</a:t>
            </a:r>
          </a:p>
          <a:p>
            <a:r>
              <a:rPr lang="fr-FR" dirty="0"/>
              <a:t>-Les (éventuels) paris des autres joueurs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Jeu à plus d’une carte:</a:t>
            </a:r>
          </a:p>
          <a:p>
            <a:r>
              <a:rPr lang="fr-FR" dirty="0"/>
              <a:t>-Ses propres cartes</a:t>
            </a:r>
          </a:p>
          <a:p>
            <a:r>
              <a:rPr lang="fr-FR" dirty="0"/>
              <a:t>-Les (éventuels) paris des autres joueurs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60C4736-4A7C-4CC6-8F5D-C53F94F2A0AF}"/>
              </a:ext>
            </a:extLst>
          </p:cNvPr>
          <p:cNvSpPr txBox="1"/>
          <p:nvPr/>
        </p:nvSpPr>
        <p:spPr>
          <a:xfrm>
            <a:off x="7319962" y="3752850"/>
            <a:ext cx="4643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à une carte:</a:t>
            </a:r>
          </a:p>
          <a:p>
            <a:r>
              <a:rPr lang="fr-FR" dirty="0"/>
              <a:t>(choisir la bonne valeur de l’excuse)</a:t>
            </a:r>
          </a:p>
          <a:p>
            <a:endParaRPr lang="fr-FR" dirty="0"/>
          </a:p>
          <a:p>
            <a:r>
              <a:rPr lang="fr-FR" dirty="0"/>
              <a:t>Jeu à plus d’une carte:</a:t>
            </a:r>
          </a:p>
          <a:p>
            <a:r>
              <a:rPr lang="fr-FR" dirty="0"/>
              <a:t>-Le nombre de plis encore à gagner (personnel, mais aussi des autres joueurs)</a:t>
            </a:r>
          </a:p>
          <a:p>
            <a:r>
              <a:rPr lang="fr-FR" dirty="0"/>
              <a:t>-Les cartes qui restent en main</a:t>
            </a:r>
          </a:p>
          <a:p>
            <a:r>
              <a:rPr lang="fr-FR" dirty="0"/>
              <a:t>-Ma position dans le tour</a:t>
            </a:r>
          </a:p>
          <a:p>
            <a:r>
              <a:rPr lang="fr-FR" dirty="0"/>
              <a:t>Et le tour suivant?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FA77B6-8240-40D7-BB0B-A51A67CD78AC}"/>
              </a:ext>
            </a:extLst>
          </p:cNvPr>
          <p:cNvCxnSpPr>
            <a:cxnSpLocks/>
          </p:cNvCxnSpPr>
          <p:nvPr/>
        </p:nvCxnSpPr>
        <p:spPr>
          <a:xfrm>
            <a:off x="8477250" y="2771775"/>
            <a:ext cx="1081087" cy="85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2FBEBD-1CC5-4F5B-AB69-89718A901689}"/>
              </a:ext>
            </a:extLst>
          </p:cNvPr>
          <p:cNvSpPr txBox="1">
            <a:spLocks/>
          </p:cNvSpPr>
          <p:nvPr/>
        </p:nvSpPr>
        <p:spPr>
          <a:xfrm>
            <a:off x="962025" y="79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6ED41F-1DE0-48F9-BFF4-0A168447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825625"/>
            <a:ext cx="1060132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2 cas              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D6BC885-60D3-4312-9D88-743A4B63BC8B}"/>
              </a:ext>
            </a:extLst>
          </p:cNvPr>
          <p:cNvCxnSpPr/>
          <p:nvPr/>
        </p:nvCxnSpPr>
        <p:spPr>
          <a:xfrm flipH="1">
            <a:off x="3419475" y="2295525"/>
            <a:ext cx="2124075" cy="135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DD1B2C1-CA67-4B98-BBD6-D41CA727ABBD}"/>
              </a:ext>
            </a:extLst>
          </p:cNvPr>
          <p:cNvSpPr txBox="1"/>
          <p:nvPr/>
        </p:nvSpPr>
        <p:spPr>
          <a:xfrm>
            <a:off x="2362200" y="2324100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 des paris</a:t>
            </a:r>
          </a:p>
          <a:p>
            <a:r>
              <a:rPr lang="fr-FR" dirty="0"/>
              <a:t>               &gt;</a:t>
            </a:r>
          </a:p>
          <a:p>
            <a:r>
              <a:rPr lang="fr-FR" dirty="0"/>
              <a:t>Nombre de cartes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F08B9B-C208-49DE-991A-9D3888927173}"/>
              </a:ext>
            </a:extLst>
          </p:cNvPr>
          <p:cNvSpPr txBox="1"/>
          <p:nvPr/>
        </p:nvSpPr>
        <p:spPr>
          <a:xfrm>
            <a:off x="7829551" y="2295525"/>
            <a:ext cx="263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 des paris</a:t>
            </a:r>
          </a:p>
          <a:p>
            <a:r>
              <a:rPr lang="fr-FR" dirty="0"/>
              <a:t>               &lt;</a:t>
            </a:r>
          </a:p>
          <a:p>
            <a:r>
              <a:rPr lang="fr-FR" dirty="0"/>
              <a:t>Nombre de cartes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7811214-FDD8-4FD9-9BE6-C68339082E5C}"/>
              </a:ext>
            </a:extLst>
          </p:cNvPr>
          <p:cNvCxnSpPr>
            <a:cxnSpLocks/>
          </p:cNvCxnSpPr>
          <p:nvPr/>
        </p:nvCxnSpPr>
        <p:spPr>
          <a:xfrm>
            <a:off x="6524625" y="2295525"/>
            <a:ext cx="2105025" cy="14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7DD9555-11EF-4EAF-97B2-D13F9D5AB652}"/>
              </a:ext>
            </a:extLst>
          </p:cNvPr>
          <p:cNvSpPr txBox="1"/>
          <p:nvPr/>
        </p:nvSpPr>
        <p:spPr>
          <a:xfrm>
            <a:off x="1524000" y="3714750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joueurs vont être en conflit pour remporter des plis :</a:t>
            </a:r>
          </a:p>
          <a:p>
            <a:pPr algn="ctr"/>
            <a:r>
              <a:rPr lang="fr-FR" dirty="0"/>
              <a:t>Jeu au maximal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8B2BBC-ED93-4A46-9644-53D0C56BC0C5}"/>
              </a:ext>
            </a:extLst>
          </p:cNvPr>
          <p:cNvSpPr txBox="1"/>
          <p:nvPr/>
        </p:nvSpPr>
        <p:spPr>
          <a:xfrm>
            <a:off x="7210424" y="3722985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joueurs vont être en conflit pour ne pas remporter des plis :</a:t>
            </a:r>
          </a:p>
          <a:p>
            <a:pPr algn="ctr"/>
            <a:r>
              <a:rPr lang="fr-FR" dirty="0"/>
              <a:t>Jeu au minimal</a:t>
            </a:r>
          </a:p>
        </p:txBody>
      </p:sp>
    </p:spTree>
    <p:extLst>
      <p:ext uri="{BB962C8B-B14F-4D97-AF65-F5344CB8AC3E}">
        <p14:creationId xmlns:p14="http://schemas.microsoft.com/office/powerpoint/2010/main" val="32588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FA139-2C6B-46D0-AEEA-47BEC074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471613"/>
            <a:ext cx="11696700" cy="5005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Une stratégie bien définie</a:t>
            </a:r>
          </a:p>
          <a:p>
            <a:pPr marL="0" indent="0">
              <a:buNone/>
            </a:pPr>
            <a:r>
              <a:rPr lang="fr-FR" sz="2400" dirty="0"/>
              <a:t>Jusqu’à que l’un des joueurs dépasse son nombre de paris:</a:t>
            </a:r>
          </a:p>
          <a:p>
            <a:pPr marL="0" indent="0">
              <a:buNone/>
            </a:pPr>
            <a:r>
              <a:rPr lang="fr-FR" sz="2400" dirty="0"/>
              <a:t>Mettre de côté les p cartes les plus fortes (p =pari)</a:t>
            </a:r>
          </a:p>
          <a:p>
            <a:pPr marL="0" indent="0">
              <a:buNone/>
            </a:pPr>
            <a:r>
              <a:rPr lang="fr-FR" sz="2400" dirty="0"/>
              <a:t>-Si l’on est le premier joueur, jouer sa carte la plus faible</a:t>
            </a:r>
          </a:p>
          <a:p>
            <a:pPr marL="0" indent="0">
              <a:buNone/>
            </a:pPr>
            <a:r>
              <a:rPr lang="fr-FR" sz="2400" dirty="0"/>
              <a:t>-Sinon, jouer sa carte la plus forte étant en dessous des cartes déjà posées (s’en débarrasser)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Une fois qu’il n’y a plus de conflit :</a:t>
            </a:r>
          </a:p>
          <a:p>
            <a:pPr marL="0" indent="0">
              <a:buNone/>
            </a:pPr>
            <a:r>
              <a:rPr lang="fr-FR" sz="2400" dirty="0"/>
              <a:t>-N’importe quelle carte sauf :</a:t>
            </a:r>
          </a:p>
          <a:p>
            <a:pPr marL="0" indent="0">
              <a:buNone/>
            </a:pPr>
            <a:r>
              <a:rPr lang="fr-FR" sz="2400" dirty="0"/>
              <a:t>	- Jouer une carte forte lorsqu’il y a déjà une carte forte sur le terrain</a:t>
            </a:r>
          </a:p>
          <a:p>
            <a:pPr marL="0" indent="0">
              <a:buNone/>
            </a:pPr>
            <a:r>
              <a:rPr lang="fr-FR" sz="2400" dirty="0"/>
              <a:t>	- Jouer une carte faible lorsqu’il n’y a que des cartes faibles sur le terrain et que 	 	  personne après moi n’a de plis à gagner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F646E7-2BC2-4129-8F56-FD31930090B1}"/>
              </a:ext>
            </a:extLst>
          </p:cNvPr>
          <p:cNvSpPr txBox="1">
            <a:spLocks/>
          </p:cNvSpPr>
          <p:nvPr/>
        </p:nvSpPr>
        <p:spPr>
          <a:xfrm>
            <a:off x="962025" y="79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minimal</a:t>
            </a:r>
          </a:p>
        </p:txBody>
      </p:sp>
    </p:spTree>
    <p:extLst>
      <p:ext uri="{BB962C8B-B14F-4D97-AF65-F5344CB8AC3E}">
        <p14:creationId xmlns:p14="http://schemas.microsoft.com/office/powerpoint/2010/main" val="2070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2FBEBD-1CC5-4F5B-AB69-89718A901689}"/>
              </a:ext>
            </a:extLst>
          </p:cNvPr>
          <p:cNvSpPr txBox="1">
            <a:spLocks/>
          </p:cNvSpPr>
          <p:nvPr/>
        </p:nvSpPr>
        <p:spPr>
          <a:xfrm>
            <a:off x="962025" y="79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maximum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6ED41F-1DE0-48F9-BFF4-0A168447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/>
              <a:t>Quatre idées majeures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-Je dois remporter le nombre de plis restants pour satisfaire mon pari</a:t>
            </a:r>
          </a:p>
          <a:p>
            <a:pPr marL="0" indent="0">
              <a:buNone/>
            </a:pPr>
            <a:r>
              <a:rPr lang="fr-FR" dirty="0"/>
              <a:t>-Je dois placer mes cartes au bon moment</a:t>
            </a:r>
          </a:p>
          <a:p>
            <a:pPr marL="0" indent="0">
              <a:buNone/>
            </a:pPr>
            <a:r>
              <a:rPr lang="fr-FR" dirty="0"/>
              <a:t>-Je dois prévoir le comportement des autres joueurs</a:t>
            </a:r>
          </a:p>
          <a:p>
            <a:pPr marL="0" indent="0">
              <a:buNone/>
            </a:pPr>
            <a:r>
              <a:rPr lang="fr-FR" dirty="0"/>
              <a:t>-Ma position dans un tour influe (plus intéressant de jouer en dernier)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Décision complexe : sentiment de position favorable et de récursivité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« Quelle carte dois-je jouer pour être dans la situation</a:t>
            </a:r>
          </a:p>
          <a:p>
            <a:pPr marL="0" indent="0" algn="ctr">
              <a:buNone/>
            </a:pPr>
            <a:r>
              <a:rPr lang="fr-FR" dirty="0"/>
              <a:t> la plus favorable possible au tour prochain? »</a:t>
            </a:r>
          </a:p>
        </p:txBody>
      </p:sp>
    </p:spTree>
    <p:extLst>
      <p:ext uri="{BB962C8B-B14F-4D97-AF65-F5344CB8AC3E}">
        <p14:creationId xmlns:p14="http://schemas.microsoft.com/office/powerpoint/2010/main" val="177023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fficher l’image source">
            <a:extLst>
              <a:ext uri="{FF2B5EF4-FFF2-40B4-BE49-F238E27FC236}">
                <a16:creationId xmlns:a16="http://schemas.microsoft.com/office/drawing/2014/main" id="{F7853BD3-7031-47D9-8400-70FB47BF1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0"/>
          <a:stretch/>
        </p:blipFill>
        <p:spPr bwMode="auto">
          <a:xfrm>
            <a:off x="4353536" y="1627878"/>
            <a:ext cx="3047389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698C693-FDF9-4CCB-8ADD-8C059118BF60}"/>
              </a:ext>
            </a:extLst>
          </p:cNvPr>
          <p:cNvSpPr txBox="1">
            <a:spLocks/>
          </p:cNvSpPr>
          <p:nvPr/>
        </p:nvSpPr>
        <p:spPr>
          <a:xfrm>
            <a:off x="962025" y="79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maximum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7D69DBAC-16FB-449E-A344-7A723885952A}"/>
              </a:ext>
            </a:extLst>
          </p:cNvPr>
          <p:cNvSpPr/>
          <p:nvPr/>
        </p:nvSpPr>
        <p:spPr>
          <a:xfrm rot="16200000">
            <a:off x="5286769" y="2238767"/>
            <a:ext cx="399874" cy="226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60AAE9-E6DF-48B0-8EE2-F3F048CB424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333751" y="3571874"/>
            <a:ext cx="2152956" cy="51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FC29198-3B9B-4AAF-9CF8-0702715F892D}"/>
              </a:ext>
            </a:extLst>
          </p:cNvPr>
          <p:cNvSpPr txBox="1"/>
          <p:nvPr/>
        </p:nvSpPr>
        <p:spPr>
          <a:xfrm>
            <a:off x="809625" y="4086225"/>
            <a:ext cx="296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Peu de chance de gagner</a:t>
            </a:r>
          </a:p>
          <a:p>
            <a:r>
              <a:rPr lang="fr-FR" dirty="0"/>
              <a:t>Je peux estimer (probabilités) les situations au tour suivant </a:t>
            </a:r>
          </a:p>
          <a:p>
            <a:r>
              <a:rPr lang="fr-FR" dirty="0"/>
              <a:t>(pari à faire pour chaque joueur, premier poseur)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79B014-8034-4535-A9C8-9F5C48A1FF37}"/>
              </a:ext>
            </a:extLst>
          </p:cNvPr>
          <p:cNvSpPr txBox="1"/>
          <p:nvPr/>
        </p:nvSpPr>
        <p:spPr>
          <a:xfrm>
            <a:off x="7400925" y="4086225"/>
            <a:ext cx="317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Chances raisonnable de gagner</a:t>
            </a:r>
          </a:p>
          <a:p>
            <a:r>
              <a:rPr lang="fr-FR" dirty="0"/>
              <a:t>Je peux estimer (probabilités) la situation au tour suivant </a:t>
            </a:r>
          </a:p>
          <a:p>
            <a:r>
              <a:rPr lang="fr-FR" dirty="0"/>
              <a:t>(pari à faire pour chaque joueur, premier poseur)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DEB0CBF-91D7-469E-9345-6CB765ADE555}"/>
              </a:ext>
            </a:extLst>
          </p:cNvPr>
          <p:cNvCxnSpPr/>
          <p:nvPr/>
        </p:nvCxnSpPr>
        <p:spPr>
          <a:xfrm>
            <a:off x="6972300" y="3171999"/>
            <a:ext cx="428625" cy="91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on égal 18">
            <a:extLst>
              <a:ext uri="{FF2B5EF4-FFF2-40B4-BE49-F238E27FC236}">
                <a16:creationId xmlns:a16="http://schemas.microsoft.com/office/drawing/2014/main" id="{760D00B8-6BAD-4E16-81E0-FCC83182DBFC}"/>
              </a:ext>
            </a:extLst>
          </p:cNvPr>
          <p:cNvSpPr/>
          <p:nvPr/>
        </p:nvSpPr>
        <p:spPr>
          <a:xfrm>
            <a:off x="4562475" y="4457700"/>
            <a:ext cx="1819275" cy="676275"/>
          </a:xfrm>
          <a:prstGeom prst="mathNot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27E8D73-4E06-40EB-A476-0A3A54BB9F30}"/>
              </a:ext>
            </a:extLst>
          </p:cNvPr>
          <p:cNvSpPr txBox="1"/>
          <p:nvPr/>
        </p:nvSpPr>
        <p:spPr>
          <a:xfrm>
            <a:off x="4329570" y="5133975"/>
            <a:ext cx="236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Situation différentes</a:t>
            </a:r>
          </a:p>
          <a:p>
            <a:pPr algn="ctr"/>
            <a:r>
              <a:rPr lang="fr-FR" dirty="0"/>
              <a:t>Quelle est la plus favorable?</a:t>
            </a:r>
          </a:p>
          <a:p>
            <a:endParaRPr lang="fr-FR" dirty="0"/>
          </a:p>
          <a:p>
            <a:pPr algn="ctr"/>
            <a:r>
              <a:rPr lang="fr-FR" dirty="0"/>
              <a:t>Fonction d’évaluation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6D10DB5-C66C-4AB2-93DC-D08AA2D05D10}"/>
              </a:ext>
            </a:extLst>
          </p:cNvPr>
          <p:cNvCxnSpPr/>
          <p:nvPr/>
        </p:nvCxnSpPr>
        <p:spPr>
          <a:xfrm>
            <a:off x="5513128" y="5991225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3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92B90-11F1-48DB-85F1-E4CF4BDD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 d’évaluation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-Les plis que chacun doivent encore remporter</a:t>
            </a:r>
          </a:p>
          <a:p>
            <a:pPr marL="0" indent="0">
              <a:buNone/>
            </a:pPr>
            <a:r>
              <a:rPr lang="fr-FR" sz="1800" dirty="0"/>
              <a:t>-Quel joueur commence ce tour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Difficile de directement donner le perdant</a:t>
            </a:r>
          </a:p>
          <a:p>
            <a:pPr marL="0" indent="0">
              <a:buNone/>
            </a:pPr>
            <a:r>
              <a:rPr lang="fr-FR" sz="1800" dirty="0"/>
              <a:t>Facile d’estimer qui a le plus de chance de gagner le tour (probabilités) -&gt; situations au tour suivant</a:t>
            </a:r>
          </a:p>
          <a:p>
            <a:pPr marL="0" indent="0">
              <a:buNone/>
            </a:pPr>
            <a:r>
              <a:rPr lang="fr-FR" sz="1800" dirty="0"/>
              <a:t>Facile de conclure dans la situation à 0 cartes : respect des paris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Fonction récursive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113D48-2603-43D5-BAEB-99DA14B5E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maximum</a:t>
            </a:r>
          </a:p>
        </p:txBody>
      </p:sp>
    </p:spTree>
    <p:extLst>
      <p:ext uri="{BB962C8B-B14F-4D97-AF65-F5344CB8AC3E}">
        <p14:creationId xmlns:p14="http://schemas.microsoft.com/office/powerpoint/2010/main" val="56400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9A6F6-1F72-4FB7-AC02-A4C4E15E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Fonction d’évaluation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Situation à 0 cartes : </a:t>
            </a:r>
            <a:r>
              <a:rPr lang="fr-FR" sz="1800" dirty="0"/>
              <a:t>renvoie 1 si le pari du joueur est respecté, 0 sinon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Situation à n cartes : </a:t>
            </a:r>
            <a:r>
              <a:rPr lang="fr-FR" sz="1800" dirty="0"/>
              <a:t>selon chaque carte jouée, on estime la probabilité de chaque situation au tour à (n-1) 			  cartes</a:t>
            </a:r>
          </a:p>
          <a:p>
            <a:pPr marL="0" indent="0">
              <a:buNone/>
            </a:pPr>
            <a:r>
              <a:rPr lang="fr-FR" sz="1800" dirty="0"/>
              <a:t>		  On applique la fonction récursive sur chaque situation</a:t>
            </a:r>
          </a:p>
          <a:p>
            <a:pPr marL="0" indent="0">
              <a:buNone/>
            </a:pPr>
            <a:r>
              <a:rPr lang="fr-FR" sz="1800" dirty="0"/>
              <a:t>		  On multiplie la « favorabilité » de chaque situation par sa probabilité</a:t>
            </a:r>
          </a:p>
          <a:p>
            <a:pPr marL="0" indent="0">
              <a:buNone/>
            </a:pPr>
            <a:r>
              <a:rPr lang="fr-FR" sz="1800" dirty="0"/>
              <a:t>		  On somme pour chaque carte jouée tous les cas (« favorabilités » * probabilités) associés</a:t>
            </a:r>
          </a:p>
          <a:p>
            <a:pPr marL="0" indent="0">
              <a:buNone/>
            </a:pPr>
            <a:r>
              <a:rPr lang="fr-FR" sz="1800" dirty="0"/>
              <a:t>		  Retourne un réel ; plus celui-ci est grand, plus la situation est favorable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	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696D20A-0A09-474B-9DC3-0A7C5789B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maximum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C44B9E2-3D4A-4C5C-B598-BD59E318EA8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72325" y="2429352"/>
            <a:ext cx="2533651" cy="87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A32F7EA-3311-4B2A-82F4-8DC5C19CF00C}"/>
              </a:ext>
            </a:extLst>
          </p:cNvPr>
          <p:cNvSpPr txBox="1"/>
          <p:nvPr/>
        </p:nvSpPr>
        <p:spPr>
          <a:xfrm>
            <a:off x="9705976" y="1690688"/>
            <a:ext cx="215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:</a:t>
            </a:r>
          </a:p>
          <a:p>
            <a:r>
              <a:rPr lang="fr-FR" dirty="0"/>
              <a:t>-carte jouée</a:t>
            </a:r>
          </a:p>
          <a:p>
            <a:r>
              <a:rPr lang="fr-FR" dirty="0"/>
              <a:t>-cartes sur le terrain</a:t>
            </a:r>
          </a:p>
          <a:p>
            <a:r>
              <a:rPr lang="fr-FR" dirty="0"/>
              <a:t>-ordre de jeu</a:t>
            </a:r>
          </a:p>
          <a:p>
            <a:r>
              <a:rPr lang="fr-FR" dirty="0"/>
              <a:t>-paris restants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95D80B7-A2BA-47DC-859D-252D049B0928}"/>
                  </a:ext>
                </a:extLst>
              </p:cNvPr>
              <p:cNvSpPr txBox="1"/>
              <p:nvPr/>
            </p:nvSpPr>
            <p:spPr>
              <a:xfrm>
                <a:off x="3298020" y="5380228"/>
                <a:ext cx="5986126" cy="366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R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𝑛𝑏𝐶𝑎𝑟𝑡𝑒𝑠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𝑏𝐽𝑜𝑢𝑒𝑢𝑟𝑠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fav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situation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situation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95D80B7-A2BA-47DC-859D-252D049B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20" y="5380228"/>
                <a:ext cx="5986126" cy="366511"/>
              </a:xfrm>
              <a:prstGeom prst="rect">
                <a:avLst/>
              </a:prstGeom>
              <a:blipFill>
                <a:blip r:embed="rId2"/>
                <a:stretch>
                  <a:fillRect l="-2342" t="-121667" r="-1018" b="-18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37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fficher l’image source">
            <a:extLst>
              <a:ext uri="{FF2B5EF4-FFF2-40B4-BE49-F238E27FC236}">
                <a16:creationId xmlns:a16="http://schemas.microsoft.com/office/drawing/2014/main" id="{F7853BD3-7031-47D9-8400-70FB47BF1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0"/>
          <a:stretch/>
        </p:blipFill>
        <p:spPr bwMode="auto">
          <a:xfrm>
            <a:off x="4353536" y="1627878"/>
            <a:ext cx="3047389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698C693-FDF9-4CCB-8ADD-8C059118BF60}"/>
              </a:ext>
            </a:extLst>
          </p:cNvPr>
          <p:cNvSpPr txBox="1">
            <a:spLocks/>
          </p:cNvSpPr>
          <p:nvPr/>
        </p:nvSpPr>
        <p:spPr>
          <a:xfrm>
            <a:off x="962025" y="79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Des bots intelligents : le jeu à plusieurs cartes</a:t>
            </a:r>
          </a:p>
          <a:p>
            <a:pPr algn="ctr"/>
            <a:r>
              <a:rPr lang="fr-FR" sz="3600" dirty="0"/>
              <a:t>Cas du jeu au maximum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7D69DBAC-16FB-449E-A344-7A723885952A}"/>
              </a:ext>
            </a:extLst>
          </p:cNvPr>
          <p:cNvSpPr/>
          <p:nvPr/>
        </p:nvSpPr>
        <p:spPr>
          <a:xfrm rot="16200000">
            <a:off x="5286769" y="2238767"/>
            <a:ext cx="399874" cy="2266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C29198-3B9B-4AAF-9CF8-0702715F892D}"/>
              </a:ext>
            </a:extLst>
          </p:cNvPr>
          <p:cNvSpPr txBox="1"/>
          <p:nvPr/>
        </p:nvSpPr>
        <p:spPr>
          <a:xfrm>
            <a:off x="809625" y="4086225"/>
            <a:ext cx="296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Peu de chance de gagner</a:t>
            </a:r>
          </a:p>
          <a:p>
            <a:r>
              <a:rPr lang="fr-FR" dirty="0"/>
              <a:t>Je peux estimer (probabilités) les situations au tour suivant 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Je peux savoir si ces situations sont favorables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79B014-8034-4535-A9C8-9F5C48A1FF37}"/>
              </a:ext>
            </a:extLst>
          </p:cNvPr>
          <p:cNvSpPr txBox="1"/>
          <p:nvPr/>
        </p:nvSpPr>
        <p:spPr>
          <a:xfrm>
            <a:off x="7400925" y="4086225"/>
            <a:ext cx="3171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Chances raisonnable de gagner</a:t>
            </a:r>
          </a:p>
          <a:p>
            <a:r>
              <a:rPr lang="fr-FR" dirty="0"/>
              <a:t>Je peux estimer (probabilités) la situation au tour suivant 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Je peux savoir si ces situations sont favorables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DEB0CBF-91D7-469E-9345-6CB765ADE555}"/>
              </a:ext>
            </a:extLst>
          </p:cNvPr>
          <p:cNvCxnSpPr/>
          <p:nvPr/>
        </p:nvCxnSpPr>
        <p:spPr>
          <a:xfrm>
            <a:off x="6972300" y="3171999"/>
            <a:ext cx="428625" cy="91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65C5DBE-BA64-4998-84FF-3B0475360729}"/>
              </a:ext>
            </a:extLst>
          </p:cNvPr>
          <p:cNvCxnSpPr>
            <a:cxnSpLocks/>
          </p:cNvCxnSpPr>
          <p:nvPr/>
        </p:nvCxnSpPr>
        <p:spPr>
          <a:xfrm flipH="1">
            <a:off x="3257550" y="3581487"/>
            <a:ext cx="2229156" cy="50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433E7C3-8B5E-4E82-B9F2-4B0B3A21775D}"/>
              </a:ext>
            </a:extLst>
          </p:cNvPr>
          <p:cNvCxnSpPr>
            <a:cxnSpLocks/>
          </p:cNvCxnSpPr>
          <p:nvPr/>
        </p:nvCxnSpPr>
        <p:spPr>
          <a:xfrm>
            <a:off x="3771900" y="4534850"/>
            <a:ext cx="1019176" cy="59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E778D6-CBF9-4249-9278-4070D9C988B9}"/>
              </a:ext>
            </a:extLst>
          </p:cNvPr>
          <p:cNvCxnSpPr>
            <a:cxnSpLocks/>
          </p:cNvCxnSpPr>
          <p:nvPr/>
        </p:nvCxnSpPr>
        <p:spPr>
          <a:xfrm flipH="1">
            <a:off x="6334125" y="4467225"/>
            <a:ext cx="1066801" cy="66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27C840C-9862-43ED-A8B4-48E704899F1F}"/>
              </a:ext>
            </a:extLst>
          </p:cNvPr>
          <p:cNvSpPr txBox="1"/>
          <p:nvPr/>
        </p:nvSpPr>
        <p:spPr>
          <a:xfrm>
            <a:off x="4972050" y="4963388"/>
            <a:ext cx="136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Choix de la carte la plus favorable</a:t>
            </a:r>
          </a:p>
        </p:txBody>
      </p:sp>
    </p:spTree>
    <p:extLst>
      <p:ext uri="{BB962C8B-B14F-4D97-AF65-F5344CB8AC3E}">
        <p14:creationId xmlns:p14="http://schemas.microsoft.com/office/powerpoint/2010/main" val="264981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AEB3B-8998-49FF-9CAA-62FC2D4B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Interactions homme-machine</a:t>
            </a:r>
          </a:p>
        </p:txBody>
      </p:sp>
      <p:pic>
        <p:nvPicPr>
          <p:cNvPr id="14338" name="Picture 2" descr="Afficher l’image source">
            <a:extLst>
              <a:ext uri="{FF2B5EF4-FFF2-40B4-BE49-F238E27FC236}">
                <a16:creationId xmlns:a16="http://schemas.microsoft.com/office/drawing/2014/main" id="{6A1E6B43-911C-4DDC-BC02-E2499735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9431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24B3111D-4535-49F3-9175-747279AE29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40" y="1380782"/>
            <a:ext cx="57769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3240FC-6609-4433-B75F-A77180DDFFD6}"/>
              </a:ext>
            </a:extLst>
          </p:cNvPr>
          <p:cNvSpPr txBox="1"/>
          <p:nvPr/>
        </p:nvSpPr>
        <p:spPr>
          <a:xfrm>
            <a:off x="0" y="29656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</p:spTree>
    <p:extLst>
      <p:ext uri="{BB962C8B-B14F-4D97-AF65-F5344CB8AC3E}">
        <p14:creationId xmlns:p14="http://schemas.microsoft.com/office/powerpoint/2010/main" val="42794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44CF0E-A305-418B-8E3A-C025A4BE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72" y="0"/>
            <a:ext cx="8019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1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44CF0E-A305-418B-8E3A-C025A4BE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72" y="0"/>
            <a:ext cx="8019055" cy="685800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F652685-91BE-4B2B-B5D5-1E871D3BA0D4}"/>
              </a:ext>
            </a:extLst>
          </p:cNvPr>
          <p:cNvCxnSpPr/>
          <p:nvPr/>
        </p:nvCxnSpPr>
        <p:spPr>
          <a:xfrm flipH="1">
            <a:off x="5476875" y="666750"/>
            <a:ext cx="400050" cy="314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4F170-5FFF-4A35-85EF-1014B36F4589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2619375"/>
            <a:ext cx="304800" cy="3714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9952E59-D008-4B33-BC45-39FEEC2D9AA5}"/>
              </a:ext>
            </a:extLst>
          </p:cNvPr>
          <p:cNvCxnSpPr/>
          <p:nvPr/>
        </p:nvCxnSpPr>
        <p:spPr>
          <a:xfrm flipH="1">
            <a:off x="5172075" y="3605212"/>
            <a:ext cx="400050" cy="314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7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AEB3B-8998-49FF-9CAA-62FC2D4B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et jouabilité</a:t>
            </a:r>
            <a:br>
              <a:rPr lang="fr-FR" dirty="0"/>
            </a:br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B3E2B-6F39-4C5D-953F-1CE7E7F9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033838"/>
          </a:xfrm>
        </p:spPr>
        <p:txBody>
          <a:bodyPr/>
          <a:lstStyle/>
          <a:p>
            <a:r>
              <a:rPr lang="fr-FR" dirty="0"/>
              <a:t>Le joueur humain a besoin de :</a:t>
            </a:r>
          </a:p>
          <a:p>
            <a:pPr lvl="8"/>
            <a:r>
              <a:rPr lang="fr-FR" dirty="0"/>
              <a:t>Saisir son nom en début de partie</a:t>
            </a:r>
          </a:p>
          <a:p>
            <a:pPr lvl="8"/>
            <a:r>
              <a:rPr lang="fr-FR" dirty="0"/>
              <a:t>Voir ses propres cartes</a:t>
            </a:r>
          </a:p>
          <a:p>
            <a:pPr lvl="8"/>
            <a:r>
              <a:rPr lang="fr-FR" dirty="0"/>
              <a:t>Voir les cartes posées par les autres joueurs</a:t>
            </a:r>
          </a:p>
          <a:p>
            <a:pPr lvl="8"/>
            <a:r>
              <a:rPr lang="fr-FR" dirty="0"/>
              <a:t>Voir les vies et paris</a:t>
            </a:r>
          </a:p>
          <a:p>
            <a:pPr lvl="8"/>
            <a:r>
              <a:rPr lang="fr-FR" dirty="0"/>
              <a:t>Choisir son pari et les cartes qu’il souhaite poser</a:t>
            </a:r>
          </a:p>
        </p:txBody>
      </p:sp>
    </p:spTree>
    <p:extLst>
      <p:ext uri="{BB962C8B-B14F-4D97-AF65-F5344CB8AC3E}">
        <p14:creationId xmlns:p14="http://schemas.microsoft.com/office/powerpoint/2010/main" val="334006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44CF0E-A305-418B-8E3A-C025A4BE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49" y="985230"/>
            <a:ext cx="6857502" cy="587277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CA7B2FFA-52C0-4AE0-9C39-7E9F52094271}"/>
              </a:ext>
            </a:extLst>
          </p:cNvPr>
          <p:cNvGrpSpPr/>
          <p:nvPr/>
        </p:nvGrpSpPr>
        <p:grpSpPr>
          <a:xfrm>
            <a:off x="4908746" y="209550"/>
            <a:ext cx="1220591" cy="885825"/>
            <a:chOff x="4908746" y="209550"/>
            <a:chExt cx="1220591" cy="8858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75028C-28A8-4C65-B5F1-278609A881AF}"/>
                </a:ext>
              </a:extLst>
            </p:cNvPr>
            <p:cNvSpPr/>
            <p:nvPr/>
          </p:nvSpPr>
          <p:spPr>
            <a:xfrm>
              <a:off x="4908746" y="209550"/>
              <a:ext cx="1220591" cy="885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CDEEB5D-C611-4EC8-97CE-D92BC7DC463A}"/>
                </a:ext>
              </a:extLst>
            </p:cNvPr>
            <p:cNvSpPr txBox="1"/>
            <p:nvPr/>
          </p:nvSpPr>
          <p:spPr>
            <a:xfrm>
              <a:off x="5227134" y="46779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IHM</a:t>
              </a:r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79CB416-E115-4C23-ABC8-75F01FC5B5D4}"/>
              </a:ext>
            </a:extLst>
          </p:cNvPr>
          <p:cNvCxnSpPr/>
          <p:nvPr/>
        </p:nvCxnSpPr>
        <p:spPr>
          <a:xfrm>
            <a:off x="5808855" y="1085850"/>
            <a:ext cx="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C60461F-9416-4936-A209-4FBB02993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5477">
            <a:off x="516640" y="601602"/>
            <a:ext cx="1938523" cy="767257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7C61B87B-1424-4C43-92A9-0CFAEDC2CA8C}"/>
              </a:ext>
            </a:extLst>
          </p:cNvPr>
          <p:cNvCxnSpPr>
            <a:stCxn id="2" idx="1"/>
          </p:cNvCxnSpPr>
          <p:nvPr/>
        </p:nvCxnSpPr>
        <p:spPr>
          <a:xfrm rot="10800000" flipV="1">
            <a:off x="4152900" y="652462"/>
            <a:ext cx="755846" cy="871537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3A08F13-9C4E-4866-B730-661ED031EBED}"/>
              </a:ext>
            </a:extLst>
          </p:cNvPr>
          <p:cNvSpPr txBox="1"/>
          <p:nvPr/>
        </p:nvSpPr>
        <p:spPr>
          <a:xfrm>
            <a:off x="3965544" y="410105"/>
            <a:ext cx="94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initialisation</a:t>
            </a:r>
          </a:p>
        </p:txBody>
      </p:sp>
    </p:spTree>
    <p:extLst>
      <p:ext uri="{BB962C8B-B14F-4D97-AF65-F5344CB8AC3E}">
        <p14:creationId xmlns:p14="http://schemas.microsoft.com/office/powerpoint/2010/main" val="375353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AEB3B-8998-49FF-9CAA-62FC2D4B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et jouabilité</a:t>
            </a:r>
            <a:br>
              <a:rPr lang="fr-FR" dirty="0"/>
            </a:br>
            <a:r>
              <a:rPr lang="fr-FR" dirty="0"/>
              <a:t>Problèmes constatés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B3E2B-6F39-4C5D-953F-1CE7E7F9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033838"/>
          </a:xfrm>
        </p:spPr>
        <p:txBody>
          <a:bodyPr/>
          <a:lstStyle/>
          <a:p>
            <a:r>
              <a:rPr lang="fr-FR" dirty="0"/>
              <a:t>À première vue : mise à jour de l’IHM uniquement pour les actions du joueur</a:t>
            </a:r>
          </a:p>
          <a:p>
            <a:pPr marL="0" indent="0">
              <a:buNone/>
            </a:pPr>
            <a:r>
              <a:rPr lang="fr-FR" dirty="0"/>
              <a:t>MAIS</a:t>
            </a:r>
          </a:p>
          <a:p>
            <a:r>
              <a:rPr lang="fr-FR" dirty="0"/>
              <a:t>Rapidement injouable </a:t>
            </a:r>
            <a:r>
              <a:rPr lang="fr-FR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Affichage des cartes jouées par les bots uniquement en fin de tour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Affichage non réactif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Jeu non intuitif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=&gt; Il faut revoir la structure</a:t>
            </a:r>
          </a:p>
        </p:txBody>
      </p:sp>
    </p:spTree>
    <p:extLst>
      <p:ext uri="{BB962C8B-B14F-4D97-AF65-F5344CB8AC3E}">
        <p14:creationId xmlns:p14="http://schemas.microsoft.com/office/powerpoint/2010/main" val="234859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44CF0E-A305-418B-8E3A-C025A4BE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49" y="985230"/>
            <a:ext cx="6857502" cy="5872770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0C870279-4D17-4FAE-9D9B-97A93C8098AB}"/>
              </a:ext>
            </a:extLst>
          </p:cNvPr>
          <p:cNvGrpSpPr/>
          <p:nvPr/>
        </p:nvGrpSpPr>
        <p:grpSpPr>
          <a:xfrm>
            <a:off x="2790826" y="200025"/>
            <a:ext cx="4791074" cy="885825"/>
            <a:chOff x="2790826" y="200025"/>
            <a:chExt cx="4791074" cy="8858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75028C-28A8-4C65-B5F1-278609A881AF}"/>
                </a:ext>
              </a:extLst>
            </p:cNvPr>
            <p:cNvSpPr/>
            <p:nvPr/>
          </p:nvSpPr>
          <p:spPr>
            <a:xfrm>
              <a:off x="2790826" y="200025"/>
              <a:ext cx="4791074" cy="885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CDEEB5D-C611-4EC8-97CE-D92BC7DC463A}"/>
                </a:ext>
              </a:extLst>
            </p:cNvPr>
            <p:cNvSpPr txBox="1"/>
            <p:nvPr/>
          </p:nvSpPr>
          <p:spPr>
            <a:xfrm>
              <a:off x="4894456" y="45827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IHM</a:t>
              </a:r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79CB416-E115-4C23-ABC8-75F01FC5B5D4}"/>
              </a:ext>
            </a:extLst>
          </p:cNvPr>
          <p:cNvCxnSpPr/>
          <p:nvPr/>
        </p:nvCxnSpPr>
        <p:spPr>
          <a:xfrm>
            <a:off x="5808855" y="1085850"/>
            <a:ext cx="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5E9BB16-2F81-49D1-B568-4D3DC722B89D}"/>
              </a:ext>
            </a:extLst>
          </p:cNvPr>
          <p:cNvCxnSpPr/>
          <p:nvPr/>
        </p:nvCxnSpPr>
        <p:spPr>
          <a:xfrm>
            <a:off x="7113780" y="1085850"/>
            <a:ext cx="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DB29C99-56FF-4594-B5BA-FF21984C9840}"/>
              </a:ext>
            </a:extLst>
          </p:cNvPr>
          <p:cNvCxnSpPr/>
          <p:nvPr/>
        </p:nvCxnSpPr>
        <p:spPr>
          <a:xfrm>
            <a:off x="4313430" y="1085850"/>
            <a:ext cx="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C60461F-9416-4936-A209-4FBB02993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5477">
            <a:off x="516640" y="601602"/>
            <a:ext cx="1938523" cy="7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AEB3B-8998-49FF-9CAA-62FC2D4B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et jouabilité</a:t>
            </a:r>
            <a:br>
              <a:rPr lang="fr-FR" dirty="0"/>
            </a:br>
            <a:r>
              <a:rPr lang="fr-FR" dirty="0"/>
              <a:t>IHM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B3E2B-6F39-4C5D-953F-1CE7E7F9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033838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IHM : &gt; appelée par tous les modules de jeu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  &gt; rafraîchie à chaque phase de jeu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Nouveau problème : besoin constant des cartes courantes du joueur humain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=&gt; Solution : cartes du joueur  variable globale</a:t>
            </a:r>
          </a:p>
        </p:txBody>
      </p:sp>
    </p:spTree>
    <p:extLst>
      <p:ext uri="{BB962C8B-B14F-4D97-AF65-F5344CB8AC3E}">
        <p14:creationId xmlns:p14="http://schemas.microsoft.com/office/powerpoint/2010/main" val="193696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5CE09-ED74-4AE3-B77A-335EA422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pic>
        <p:nvPicPr>
          <p:cNvPr id="10242" name="Picture 2" descr="Afficher l’image source">
            <a:extLst>
              <a:ext uri="{FF2B5EF4-FFF2-40B4-BE49-F238E27FC236}">
                <a16:creationId xmlns:a16="http://schemas.microsoft.com/office/drawing/2014/main" id="{701E3858-A784-4F69-BF88-65697F8E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690688"/>
            <a:ext cx="4019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6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EF2F4D-6B26-4602-8480-70488B29E631}"/>
              </a:ext>
            </a:extLst>
          </p:cNvPr>
          <p:cNvSpPr txBox="1"/>
          <p:nvPr/>
        </p:nvSpPr>
        <p:spPr>
          <a:xfrm>
            <a:off x="35257" y="1665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70DD2-3D4C-42B7-B5F5-CD66B4F4CCDA}"/>
              </a:ext>
            </a:extLst>
          </p:cNvPr>
          <p:cNvSpPr txBox="1"/>
          <p:nvPr/>
        </p:nvSpPr>
        <p:spPr>
          <a:xfrm>
            <a:off x="0" y="3240767"/>
            <a:ext cx="317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Un pli:</a:t>
            </a:r>
          </a:p>
        </p:txBody>
      </p:sp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D083F422-9915-49DE-BEBB-5D5C33031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7"/>
          <a:stretch/>
        </p:blipFill>
        <p:spPr bwMode="auto">
          <a:xfrm>
            <a:off x="1972286" y="2970903"/>
            <a:ext cx="754154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’image source">
            <a:extLst>
              <a:ext uri="{FF2B5EF4-FFF2-40B4-BE49-F238E27FC236}">
                <a16:creationId xmlns:a16="http://schemas.microsoft.com/office/drawing/2014/main" id="{7FC9CDFE-CEFC-4907-AE29-E1A0E06A5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50000"/>
          <a:stretch/>
        </p:blipFill>
        <p:spPr bwMode="auto">
          <a:xfrm>
            <a:off x="2728606" y="4405776"/>
            <a:ext cx="772307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’image source">
            <a:extLst>
              <a:ext uri="{FF2B5EF4-FFF2-40B4-BE49-F238E27FC236}">
                <a16:creationId xmlns:a16="http://schemas.microsoft.com/office/drawing/2014/main" id="{1186FF4C-83D6-47AF-BEE5-39F5C0B2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2726440" y="1536030"/>
            <a:ext cx="772308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ficher l’image source">
            <a:extLst>
              <a:ext uri="{FF2B5EF4-FFF2-40B4-BE49-F238E27FC236}">
                <a16:creationId xmlns:a16="http://schemas.microsoft.com/office/drawing/2014/main" id="{B8330A38-96D6-445E-A67C-F7E4336D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3"/>
          <a:stretch/>
        </p:blipFill>
        <p:spPr bwMode="auto">
          <a:xfrm>
            <a:off x="3516454" y="2964785"/>
            <a:ext cx="772308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’image source">
            <a:extLst>
              <a:ext uri="{FF2B5EF4-FFF2-40B4-BE49-F238E27FC236}">
                <a16:creationId xmlns:a16="http://schemas.microsoft.com/office/drawing/2014/main" id="{613295A0-4360-4FFE-BC71-B3B985A48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6"/>
          <a:stretch/>
        </p:blipFill>
        <p:spPr bwMode="auto">
          <a:xfrm>
            <a:off x="6901231" y="2970902"/>
            <a:ext cx="772309" cy="1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ficher l’image source">
            <a:extLst>
              <a:ext uri="{FF2B5EF4-FFF2-40B4-BE49-F238E27FC236}">
                <a16:creationId xmlns:a16="http://schemas.microsoft.com/office/drawing/2014/main" id="{D392EFA1-04B3-4BA9-A613-6B0A98E5C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7"/>
          <a:stretch/>
        </p:blipFill>
        <p:spPr bwMode="auto">
          <a:xfrm>
            <a:off x="5377103" y="2970902"/>
            <a:ext cx="754154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fficher l’image source">
            <a:extLst>
              <a:ext uri="{FF2B5EF4-FFF2-40B4-BE49-F238E27FC236}">
                <a16:creationId xmlns:a16="http://schemas.microsoft.com/office/drawing/2014/main" id="{7118BDF4-2726-4EB8-8A9E-CC0A9E9FD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50000"/>
          <a:stretch/>
        </p:blipFill>
        <p:spPr bwMode="auto">
          <a:xfrm>
            <a:off x="6133423" y="4405775"/>
            <a:ext cx="772307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fficher l’image source">
            <a:extLst>
              <a:ext uri="{FF2B5EF4-FFF2-40B4-BE49-F238E27FC236}">
                <a16:creationId xmlns:a16="http://schemas.microsoft.com/office/drawing/2014/main" id="{995E6DF0-A97E-4B3F-994C-95E411DF3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6131257" y="1536029"/>
            <a:ext cx="772308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ficher l’image source">
            <a:extLst>
              <a:ext uri="{FF2B5EF4-FFF2-40B4-BE49-F238E27FC236}">
                <a16:creationId xmlns:a16="http://schemas.microsoft.com/office/drawing/2014/main" id="{E24F7092-D456-4B20-902C-363E01AF3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7"/>
          <a:stretch/>
        </p:blipFill>
        <p:spPr bwMode="auto">
          <a:xfrm>
            <a:off x="8574913" y="2970902"/>
            <a:ext cx="754154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Afficher l’image source">
            <a:extLst>
              <a:ext uri="{FF2B5EF4-FFF2-40B4-BE49-F238E27FC236}">
                <a16:creationId xmlns:a16="http://schemas.microsoft.com/office/drawing/2014/main" id="{65B7211E-F63F-4531-8B0F-04FE710C6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50000"/>
          <a:stretch/>
        </p:blipFill>
        <p:spPr bwMode="auto">
          <a:xfrm>
            <a:off x="9331233" y="4405775"/>
            <a:ext cx="772307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Afficher l’image source">
            <a:extLst>
              <a:ext uri="{FF2B5EF4-FFF2-40B4-BE49-F238E27FC236}">
                <a16:creationId xmlns:a16="http://schemas.microsoft.com/office/drawing/2014/main" id="{8DC11D60-938E-42AF-9DBB-EE106BD68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9329067" y="1536029"/>
            <a:ext cx="772308" cy="14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fficher l’image source">
            <a:extLst>
              <a:ext uri="{FF2B5EF4-FFF2-40B4-BE49-F238E27FC236}">
                <a16:creationId xmlns:a16="http://schemas.microsoft.com/office/drawing/2014/main" id="{86D2A3A6-C711-445E-BE80-3F3592D13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6"/>
          <a:stretch/>
        </p:blipFill>
        <p:spPr bwMode="auto">
          <a:xfrm>
            <a:off x="10099043" y="2983135"/>
            <a:ext cx="772309" cy="1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ulle narrative : ronde 22">
            <a:extLst>
              <a:ext uri="{FF2B5EF4-FFF2-40B4-BE49-F238E27FC236}">
                <a16:creationId xmlns:a16="http://schemas.microsoft.com/office/drawing/2014/main" id="{897C2BAC-7E3E-4E44-9EB9-F1D95E1C333A}"/>
              </a:ext>
            </a:extLst>
          </p:cNvPr>
          <p:cNvSpPr/>
          <p:nvPr/>
        </p:nvSpPr>
        <p:spPr>
          <a:xfrm>
            <a:off x="7369812" y="2186189"/>
            <a:ext cx="884501" cy="7054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25" name="Bulle narrative : ronde 24">
            <a:extLst>
              <a:ext uri="{FF2B5EF4-FFF2-40B4-BE49-F238E27FC236}">
                <a16:creationId xmlns:a16="http://schemas.microsoft.com/office/drawing/2014/main" id="{537D965F-CEAC-4D05-8D4A-5C91B6B9D39F}"/>
              </a:ext>
            </a:extLst>
          </p:cNvPr>
          <p:cNvSpPr/>
          <p:nvPr/>
        </p:nvSpPr>
        <p:spPr>
          <a:xfrm>
            <a:off x="10578450" y="2186189"/>
            <a:ext cx="884501" cy="7054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D79885-1821-4EF4-98F5-E66B298B3C0A}"/>
              </a:ext>
            </a:extLst>
          </p:cNvPr>
          <p:cNvSpPr/>
          <p:nvPr/>
        </p:nvSpPr>
        <p:spPr>
          <a:xfrm>
            <a:off x="3381375" y="2790825"/>
            <a:ext cx="920974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C55B3FE-38F8-46EC-881D-77358FF4820F}"/>
              </a:ext>
            </a:extLst>
          </p:cNvPr>
          <p:cNvSpPr/>
          <p:nvPr/>
        </p:nvSpPr>
        <p:spPr>
          <a:xfrm>
            <a:off x="6055756" y="1377165"/>
            <a:ext cx="920974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3A8724-68ED-4E6C-9412-3F4635C4D8C4}"/>
              </a:ext>
            </a:extLst>
          </p:cNvPr>
          <p:cNvSpPr/>
          <p:nvPr/>
        </p:nvSpPr>
        <p:spPr>
          <a:xfrm>
            <a:off x="10035086" y="2812039"/>
            <a:ext cx="920974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’images pour Illustration Joueurs Carte">
            <a:extLst>
              <a:ext uri="{FF2B5EF4-FFF2-40B4-BE49-F238E27FC236}">
                <a16:creationId xmlns:a16="http://schemas.microsoft.com/office/drawing/2014/main" id="{AA37B948-1DCD-410D-BADA-59157478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751316"/>
            <a:ext cx="1476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F46841-5774-415B-AD55-124BBE3745E6}"/>
              </a:ext>
            </a:extLst>
          </p:cNvPr>
          <p:cNvSpPr txBox="1"/>
          <p:nvPr/>
        </p:nvSpPr>
        <p:spPr>
          <a:xfrm>
            <a:off x="-33338" y="542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pic>
        <p:nvPicPr>
          <p:cNvPr id="6" name="Picture 2" descr="Résultat d’images pour Illustration Joueurs Carte">
            <a:extLst>
              <a:ext uri="{FF2B5EF4-FFF2-40B4-BE49-F238E27FC236}">
                <a16:creationId xmlns:a16="http://schemas.microsoft.com/office/drawing/2014/main" id="{D2ADE695-5B38-494C-BA80-3D5FC2A1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6" y="4628137"/>
            <a:ext cx="1476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’images pour Illustration Joueurs Carte">
            <a:extLst>
              <a:ext uri="{FF2B5EF4-FFF2-40B4-BE49-F238E27FC236}">
                <a16:creationId xmlns:a16="http://schemas.microsoft.com/office/drawing/2014/main" id="{5E55B62C-23F2-4312-BE98-14B91540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9" y="2703941"/>
            <a:ext cx="1476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Illustration Joueurs Carte">
            <a:extLst>
              <a:ext uri="{FF2B5EF4-FFF2-40B4-BE49-F238E27FC236}">
                <a16:creationId xmlns:a16="http://schemas.microsoft.com/office/drawing/2014/main" id="{C2FC1E2A-2D89-45DF-BE8E-3E872EF7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2675512"/>
            <a:ext cx="1476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6D94E853-2EB6-4D9E-8053-C42448075E1A}"/>
              </a:ext>
            </a:extLst>
          </p:cNvPr>
          <p:cNvSpPr/>
          <p:nvPr/>
        </p:nvSpPr>
        <p:spPr>
          <a:xfrm>
            <a:off x="9377361" y="2026000"/>
            <a:ext cx="785813" cy="734584"/>
          </a:xfrm>
          <a:prstGeom prst="wedgeEllipseCallout">
            <a:avLst>
              <a:gd name="adj1" fmla="val -72954"/>
              <a:gd name="adj2" fmla="val 76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endParaRPr lang="fr-FR" dirty="0"/>
          </a:p>
        </p:txBody>
      </p:sp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D3119310-9500-41BC-A6F1-B9E644AA7C15}"/>
              </a:ext>
            </a:extLst>
          </p:cNvPr>
          <p:cNvSpPr/>
          <p:nvPr/>
        </p:nvSpPr>
        <p:spPr>
          <a:xfrm>
            <a:off x="3771900" y="1969357"/>
            <a:ext cx="785813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0DD0044A-94FA-4D9D-ADF7-AC0F3E8FEC06}"/>
              </a:ext>
            </a:extLst>
          </p:cNvPr>
          <p:cNvSpPr/>
          <p:nvPr/>
        </p:nvSpPr>
        <p:spPr>
          <a:xfrm>
            <a:off x="6781799" y="599335"/>
            <a:ext cx="785813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12" name="Flèche : en arc 11">
            <a:extLst>
              <a:ext uri="{FF2B5EF4-FFF2-40B4-BE49-F238E27FC236}">
                <a16:creationId xmlns:a16="http://schemas.microsoft.com/office/drawing/2014/main" id="{2DBBABD7-3C88-49DF-AB0A-288CFB97F813}"/>
              </a:ext>
            </a:extLst>
          </p:cNvPr>
          <p:cNvSpPr/>
          <p:nvPr/>
        </p:nvSpPr>
        <p:spPr>
          <a:xfrm>
            <a:off x="5353051" y="3018265"/>
            <a:ext cx="1343024" cy="13239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2782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CCC44974-FFE2-437D-A30F-E98DA3F84F34}"/>
              </a:ext>
            </a:extLst>
          </p:cNvPr>
          <p:cNvSpPr/>
          <p:nvPr/>
        </p:nvSpPr>
        <p:spPr>
          <a:xfrm>
            <a:off x="6953250" y="4769853"/>
            <a:ext cx="785813" cy="734584"/>
          </a:xfrm>
          <a:prstGeom prst="wedgeEllipseCallout">
            <a:avLst>
              <a:gd name="adj1" fmla="val -65681"/>
              <a:gd name="adj2" fmla="val 59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14EA4FCF-054D-48B6-A7BC-7EC522C88465}"/>
              </a:ext>
            </a:extLst>
          </p:cNvPr>
          <p:cNvSpPr/>
          <p:nvPr/>
        </p:nvSpPr>
        <p:spPr>
          <a:xfrm>
            <a:off x="9882188" y="1727628"/>
            <a:ext cx="1690687" cy="138344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9071D229-FF66-446D-A008-DB19A7667663}"/>
              </a:ext>
            </a:extLst>
          </p:cNvPr>
          <p:cNvSpPr/>
          <p:nvPr/>
        </p:nvSpPr>
        <p:spPr>
          <a:xfrm>
            <a:off x="9489281" y="3352799"/>
            <a:ext cx="785813" cy="734584"/>
          </a:xfrm>
          <a:prstGeom prst="wedgeEllipseCallout">
            <a:avLst>
              <a:gd name="adj1" fmla="val -79015"/>
              <a:gd name="adj2" fmla="val -308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C85D83-A190-4CBD-B4DE-5DBB5A871E8D}"/>
              </a:ext>
            </a:extLst>
          </p:cNvPr>
          <p:cNvSpPr txBox="1"/>
          <p:nvPr/>
        </p:nvSpPr>
        <p:spPr>
          <a:xfrm>
            <a:off x="619125" y="1109785"/>
            <a:ext cx="278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Jeu à 5 cartes</a:t>
            </a:r>
          </a:p>
          <a:p>
            <a:r>
              <a:rPr lang="fr-FR" sz="2400" dirty="0"/>
              <a:t>Pari : 0 à 5 plis</a:t>
            </a:r>
          </a:p>
        </p:txBody>
      </p:sp>
    </p:spTree>
    <p:extLst>
      <p:ext uri="{BB962C8B-B14F-4D97-AF65-F5344CB8AC3E}">
        <p14:creationId xmlns:p14="http://schemas.microsoft.com/office/powerpoint/2010/main" val="11070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’images pour Illustration Joueurs Carte">
            <a:extLst>
              <a:ext uri="{FF2B5EF4-FFF2-40B4-BE49-F238E27FC236}">
                <a16:creationId xmlns:a16="http://schemas.microsoft.com/office/drawing/2014/main" id="{AA37B948-1DCD-410D-BADA-59157478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14" y="67737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F46841-5774-415B-AD55-124BBE3745E6}"/>
              </a:ext>
            </a:extLst>
          </p:cNvPr>
          <p:cNvSpPr txBox="1"/>
          <p:nvPr/>
        </p:nvSpPr>
        <p:spPr>
          <a:xfrm>
            <a:off x="-104775" y="-118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pic>
        <p:nvPicPr>
          <p:cNvPr id="6" name="Picture 2" descr="Résultat d’images pour Illustration Joueurs Carte">
            <a:extLst>
              <a:ext uri="{FF2B5EF4-FFF2-40B4-BE49-F238E27FC236}">
                <a16:creationId xmlns:a16="http://schemas.microsoft.com/office/drawing/2014/main" id="{D2ADE695-5B38-494C-BA80-3D5FC2A1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8" y="4791221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’images pour Illustration Joueurs Carte">
            <a:extLst>
              <a:ext uri="{FF2B5EF4-FFF2-40B4-BE49-F238E27FC236}">
                <a16:creationId xmlns:a16="http://schemas.microsoft.com/office/drawing/2014/main" id="{5E55B62C-23F2-4312-BE98-14B91540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81" y="286702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Illustration Joueurs Carte">
            <a:extLst>
              <a:ext uri="{FF2B5EF4-FFF2-40B4-BE49-F238E27FC236}">
                <a16:creationId xmlns:a16="http://schemas.microsoft.com/office/drawing/2014/main" id="{C2FC1E2A-2D89-45DF-BE8E-3E872EF7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55" y="2838596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en arc 11">
            <a:extLst>
              <a:ext uri="{FF2B5EF4-FFF2-40B4-BE49-F238E27FC236}">
                <a16:creationId xmlns:a16="http://schemas.microsoft.com/office/drawing/2014/main" id="{2DBBABD7-3C88-49DF-AB0A-288CFB97F813}"/>
              </a:ext>
            </a:extLst>
          </p:cNvPr>
          <p:cNvSpPr/>
          <p:nvPr/>
        </p:nvSpPr>
        <p:spPr>
          <a:xfrm>
            <a:off x="5414104" y="3162577"/>
            <a:ext cx="505685" cy="6272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2782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Picture 6" descr="Afficher l’image source">
            <a:extLst>
              <a:ext uri="{FF2B5EF4-FFF2-40B4-BE49-F238E27FC236}">
                <a16:creationId xmlns:a16="http://schemas.microsoft.com/office/drawing/2014/main" id="{BD2D58A9-5D00-4C56-991F-0A704F902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50000"/>
          <a:stretch/>
        </p:blipFill>
        <p:spPr bwMode="auto">
          <a:xfrm>
            <a:off x="5456968" y="3851706"/>
            <a:ext cx="505685" cy="93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fficher l’image source">
            <a:extLst>
              <a:ext uri="{FF2B5EF4-FFF2-40B4-BE49-F238E27FC236}">
                <a16:creationId xmlns:a16="http://schemas.microsoft.com/office/drawing/2014/main" id="{A4B5B71B-AA92-4188-93CF-425C54191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4296219" y="2961122"/>
            <a:ext cx="554454" cy="10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Afficher l’image source">
            <a:extLst>
              <a:ext uri="{FF2B5EF4-FFF2-40B4-BE49-F238E27FC236}">
                <a16:creationId xmlns:a16="http://schemas.microsoft.com/office/drawing/2014/main" id="{DDA415E0-A8CD-40E0-A2F4-8CFBF95C5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5456102" y="2137334"/>
            <a:ext cx="554454" cy="10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Afficher l’image source">
            <a:extLst>
              <a:ext uri="{FF2B5EF4-FFF2-40B4-BE49-F238E27FC236}">
                <a16:creationId xmlns:a16="http://schemas.microsoft.com/office/drawing/2014/main" id="{C707C726-860E-40C3-BF0C-E1A41D8C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3"/>
          <a:stretch/>
        </p:blipFill>
        <p:spPr bwMode="auto">
          <a:xfrm>
            <a:off x="6615985" y="2961121"/>
            <a:ext cx="505685" cy="10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ésultat d’images pour vainqueur pli png">
            <a:extLst>
              <a:ext uri="{FF2B5EF4-FFF2-40B4-BE49-F238E27FC236}">
                <a16:creationId xmlns:a16="http://schemas.microsoft.com/office/drawing/2014/main" id="{DCA707DB-6076-4999-AFA0-74246396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63" y="2961121"/>
            <a:ext cx="1221712" cy="130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’images pour Illustration Joueurs Carte">
            <a:extLst>
              <a:ext uri="{FF2B5EF4-FFF2-40B4-BE49-F238E27FC236}">
                <a16:creationId xmlns:a16="http://schemas.microsoft.com/office/drawing/2014/main" id="{AA37B948-1DCD-410D-BADA-59157478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14" y="67737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F46841-5774-415B-AD55-124BBE3745E6}"/>
              </a:ext>
            </a:extLst>
          </p:cNvPr>
          <p:cNvSpPr txBox="1"/>
          <p:nvPr/>
        </p:nvSpPr>
        <p:spPr>
          <a:xfrm>
            <a:off x="-104775" y="-118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pic>
        <p:nvPicPr>
          <p:cNvPr id="6" name="Picture 2" descr="Résultat d’images pour Illustration Joueurs Carte">
            <a:extLst>
              <a:ext uri="{FF2B5EF4-FFF2-40B4-BE49-F238E27FC236}">
                <a16:creationId xmlns:a16="http://schemas.microsoft.com/office/drawing/2014/main" id="{D2ADE695-5B38-494C-BA80-3D5FC2A1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8" y="4791221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’images pour Illustration Joueurs Carte">
            <a:extLst>
              <a:ext uri="{FF2B5EF4-FFF2-40B4-BE49-F238E27FC236}">
                <a16:creationId xmlns:a16="http://schemas.microsoft.com/office/drawing/2014/main" id="{5E55B62C-23F2-4312-BE98-14B91540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81" y="286702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Illustration Joueurs Carte">
            <a:extLst>
              <a:ext uri="{FF2B5EF4-FFF2-40B4-BE49-F238E27FC236}">
                <a16:creationId xmlns:a16="http://schemas.microsoft.com/office/drawing/2014/main" id="{C2FC1E2A-2D89-45DF-BE8E-3E872EF7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55" y="2838596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en arc 13">
            <a:extLst>
              <a:ext uri="{FF2B5EF4-FFF2-40B4-BE49-F238E27FC236}">
                <a16:creationId xmlns:a16="http://schemas.microsoft.com/office/drawing/2014/main" id="{646FEE40-F68E-4700-9E54-1C2EBB7723DF}"/>
              </a:ext>
            </a:extLst>
          </p:cNvPr>
          <p:cNvSpPr/>
          <p:nvPr/>
        </p:nvSpPr>
        <p:spPr>
          <a:xfrm rot="16200000">
            <a:off x="5306073" y="3110052"/>
            <a:ext cx="1024810" cy="100850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2782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DBA10A-C566-4184-883D-2432EF45FE87}"/>
              </a:ext>
            </a:extLst>
          </p:cNvPr>
          <p:cNvSpPr txBox="1"/>
          <p:nvPr/>
        </p:nvSpPr>
        <p:spPr>
          <a:xfrm>
            <a:off x="9047305" y="3181068"/>
            <a:ext cx="358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partir du deuxième tour, on commence par le joueur ayant gagné le précédent</a:t>
            </a:r>
          </a:p>
        </p:txBody>
      </p:sp>
    </p:spTree>
    <p:extLst>
      <p:ext uri="{BB962C8B-B14F-4D97-AF65-F5344CB8AC3E}">
        <p14:creationId xmlns:p14="http://schemas.microsoft.com/office/powerpoint/2010/main" val="2948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’images pour Illustration Joueurs Carte">
            <a:extLst>
              <a:ext uri="{FF2B5EF4-FFF2-40B4-BE49-F238E27FC236}">
                <a16:creationId xmlns:a16="http://schemas.microsoft.com/office/drawing/2014/main" id="{AA37B948-1DCD-410D-BADA-59157478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14" y="67737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F46841-5774-415B-AD55-124BBE3745E6}"/>
              </a:ext>
            </a:extLst>
          </p:cNvPr>
          <p:cNvSpPr txBox="1"/>
          <p:nvPr/>
        </p:nvSpPr>
        <p:spPr>
          <a:xfrm>
            <a:off x="-104775" y="-118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pic>
        <p:nvPicPr>
          <p:cNvPr id="6" name="Picture 2" descr="Résultat d’images pour Illustration Joueurs Carte">
            <a:extLst>
              <a:ext uri="{FF2B5EF4-FFF2-40B4-BE49-F238E27FC236}">
                <a16:creationId xmlns:a16="http://schemas.microsoft.com/office/drawing/2014/main" id="{D2ADE695-5B38-494C-BA80-3D5FC2A1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8" y="4791221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’images pour Illustration Joueurs Carte">
            <a:extLst>
              <a:ext uri="{FF2B5EF4-FFF2-40B4-BE49-F238E27FC236}">
                <a16:creationId xmlns:a16="http://schemas.microsoft.com/office/drawing/2014/main" id="{5E55B62C-23F2-4312-BE98-14B91540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81" y="2867025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Illustration Joueurs Carte">
            <a:extLst>
              <a:ext uri="{FF2B5EF4-FFF2-40B4-BE49-F238E27FC236}">
                <a16:creationId xmlns:a16="http://schemas.microsoft.com/office/drawing/2014/main" id="{C2FC1E2A-2D89-45DF-BE8E-3E872EF7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555" y="2838596"/>
            <a:ext cx="1173022" cy="15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F6A638BB-DFA7-47F0-B69C-779027F76130}"/>
              </a:ext>
            </a:extLst>
          </p:cNvPr>
          <p:cNvSpPr/>
          <p:nvPr/>
        </p:nvSpPr>
        <p:spPr>
          <a:xfrm>
            <a:off x="3455196" y="2104012"/>
            <a:ext cx="1173022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Pari : 1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Plis : 1</a:t>
            </a:r>
            <a:endParaRPr lang="fr-FR" dirty="0"/>
          </a:p>
        </p:txBody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38073B37-E610-43DC-8380-0971E04A84EB}"/>
              </a:ext>
            </a:extLst>
          </p:cNvPr>
          <p:cNvSpPr/>
          <p:nvPr/>
        </p:nvSpPr>
        <p:spPr>
          <a:xfrm>
            <a:off x="5942668" y="4261918"/>
            <a:ext cx="1173022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Pari : 1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Plis : 1</a:t>
            </a:r>
            <a:endParaRPr lang="fr-FR" dirty="0"/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D515BC2A-616C-4760-B771-9849E9AE222D}"/>
              </a:ext>
            </a:extLst>
          </p:cNvPr>
          <p:cNvSpPr/>
          <p:nvPr/>
        </p:nvSpPr>
        <p:spPr>
          <a:xfrm>
            <a:off x="8383405" y="2228791"/>
            <a:ext cx="1173022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Pari : 1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Plis : 1</a:t>
            </a:r>
            <a:endParaRPr lang="fr-FR" dirty="0"/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FAD4DCFF-824E-4CE8-925B-99B554DD0E5D}"/>
              </a:ext>
            </a:extLst>
          </p:cNvPr>
          <p:cNvSpPr/>
          <p:nvPr/>
        </p:nvSpPr>
        <p:spPr>
          <a:xfrm>
            <a:off x="6202198" y="572932"/>
            <a:ext cx="1173022" cy="734584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Pari : 1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Plis : 2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5FBA6C-85EB-4915-AFC0-707EE2A67FE1}"/>
              </a:ext>
            </a:extLst>
          </p:cNvPr>
          <p:cNvSpPr txBox="1"/>
          <p:nvPr/>
        </p:nvSpPr>
        <p:spPr>
          <a:xfrm>
            <a:off x="852023" y="34290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Garde ses vies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668F252-BBD6-4C36-9895-0A633D468651}"/>
              </a:ext>
            </a:extLst>
          </p:cNvPr>
          <p:cNvSpPr txBox="1"/>
          <p:nvPr/>
        </p:nvSpPr>
        <p:spPr>
          <a:xfrm>
            <a:off x="3719048" y="528637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Garde ses vies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45A9CB-68C4-48D1-B9D4-6A3C8BE2ABAF}"/>
              </a:ext>
            </a:extLst>
          </p:cNvPr>
          <p:cNvSpPr txBox="1"/>
          <p:nvPr/>
        </p:nvSpPr>
        <p:spPr>
          <a:xfrm>
            <a:off x="8969916" y="3307361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Garde ses vies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13288EA-04A4-4017-BF5E-B323515F7D61}"/>
              </a:ext>
            </a:extLst>
          </p:cNvPr>
          <p:cNvSpPr txBox="1"/>
          <p:nvPr/>
        </p:nvSpPr>
        <p:spPr>
          <a:xfrm>
            <a:off x="7419253" y="91738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Perd une vie</a:t>
            </a:r>
          </a:p>
        </p:txBody>
      </p:sp>
    </p:spTree>
    <p:extLst>
      <p:ext uri="{BB962C8B-B14F-4D97-AF65-F5344CB8AC3E}">
        <p14:creationId xmlns:p14="http://schemas.microsoft.com/office/powerpoint/2010/main" val="43782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F4FC51-AF04-4796-A1E3-FA28A29395AE}"/>
              </a:ext>
            </a:extLst>
          </p:cNvPr>
          <p:cNvSpPr txBox="1"/>
          <p:nvPr/>
        </p:nvSpPr>
        <p:spPr>
          <a:xfrm>
            <a:off x="-104775" y="-1184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règles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13187E-1C42-40AA-BD68-0EB98F745792}"/>
              </a:ext>
            </a:extLst>
          </p:cNvPr>
          <p:cNvSpPr txBox="1"/>
          <p:nvPr/>
        </p:nvSpPr>
        <p:spPr>
          <a:xfrm>
            <a:off x="733425" y="1028700"/>
            <a:ext cx="1071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recommence avec 4 cartes en main, puis 3, 2 et finalement 1 (même joueur qui parie puis joue en premier)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4E49D9-DDC3-4C02-9522-DE0A7CE6F811}"/>
              </a:ext>
            </a:extLst>
          </p:cNvPr>
          <p:cNvSpPr txBox="1"/>
          <p:nvPr/>
        </p:nvSpPr>
        <p:spPr>
          <a:xfrm>
            <a:off x="842962" y="2828599"/>
            <a:ext cx="1029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particulier : jeu à une carte</a:t>
            </a:r>
          </a:p>
          <a:p>
            <a:r>
              <a:rPr lang="fr-FR" dirty="0"/>
              <a:t>On ne connait que la carte des autres</a:t>
            </a:r>
          </a:p>
          <a:p>
            <a:endParaRPr lang="fr-FR" dirty="0"/>
          </a:p>
          <a:p>
            <a:r>
              <a:rPr lang="fr-FR" dirty="0"/>
              <a:t>On recommence avec le joueur à gauche qui joue en premier,</a:t>
            </a:r>
          </a:p>
          <a:p>
            <a:r>
              <a:rPr lang="fr-FR" dirty="0"/>
              <a:t>jusqu’à qu’il ne reste plus qu’un joueur en vie</a:t>
            </a:r>
          </a:p>
        </p:txBody>
      </p:sp>
      <p:pic>
        <p:nvPicPr>
          <p:cNvPr id="6146" name="Picture 2" descr="Afficher l’image source">
            <a:extLst>
              <a:ext uri="{FF2B5EF4-FFF2-40B4-BE49-F238E27FC236}">
                <a16:creationId xmlns:a16="http://schemas.microsoft.com/office/drawing/2014/main" id="{2B43B975-9D2C-4190-9C64-4BD8F887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646770"/>
            <a:ext cx="2838450" cy="35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fficher l’image source">
            <a:extLst>
              <a:ext uri="{FF2B5EF4-FFF2-40B4-BE49-F238E27FC236}">
                <a16:creationId xmlns:a16="http://schemas.microsoft.com/office/drawing/2014/main" id="{F0C8487E-652F-47F9-BCBF-768B0BD81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703"/>
          <a:stretch/>
        </p:blipFill>
        <p:spPr bwMode="auto">
          <a:xfrm>
            <a:off x="8229600" y="2646769"/>
            <a:ext cx="583473" cy="10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D8CA-2DA5-4428-B093-48F1B73B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But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EB51-05F0-443A-BA6F-D3F7266F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4351338"/>
          </a:xfrm>
        </p:spPr>
        <p:txBody>
          <a:bodyPr/>
          <a:lstStyle/>
          <a:p>
            <a:r>
              <a:rPr lang="fr-FR" dirty="0"/>
              <a:t>Simuler entièrement une partie de tarot africain</a:t>
            </a:r>
          </a:p>
          <a:p>
            <a:endParaRPr lang="fr-FR" dirty="0"/>
          </a:p>
          <a:p>
            <a:r>
              <a:rPr lang="fr-FR" dirty="0"/>
              <a:t>Jeu rythmé contre des adversaires (bots) intelligents</a:t>
            </a:r>
          </a:p>
          <a:p>
            <a:endParaRPr lang="fr-FR" dirty="0"/>
          </a:p>
          <a:p>
            <a:r>
              <a:rPr lang="fr-FR" dirty="0"/>
              <a:t>Interface de jeu uniquement à la souris</a:t>
            </a:r>
          </a:p>
        </p:txBody>
      </p:sp>
    </p:spTree>
    <p:extLst>
      <p:ext uri="{BB962C8B-B14F-4D97-AF65-F5344CB8AC3E}">
        <p14:creationId xmlns:p14="http://schemas.microsoft.com/office/powerpoint/2010/main" val="2680554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1103</Words>
  <Application>Microsoft Office PowerPoint</Application>
  <PresentationFormat>Grand écran</PresentationFormat>
  <Paragraphs>181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Thème Office</vt:lpstr>
      <vt:lpstr>Soutenance de projet informatique  Groupe 8 Dias – Prévost Tarot Africain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But du projet</vt:lpstr>
      <vt:lpstr>Présentation PowerPoint</vt:lpstr>
      <vt:lpstr>Des bots intelligents</vt:lpstr>
      <vt:lpstr>Présentation PowerPoint</vt:lpstr>
      <vt:lpstr>Présentation PowerPoint</vt:lpstr>
      <vt:lpstr>Présentation PowerPoint</vt:lpstr>
      <vt:lpstr>Présentation PowerPoint</vt:lpstr>
      <vt:lpstr>Des bots intelligents : le jeu à plusieurs cartes Cas du jeu au maximum</vt:lpstr>
      <vt:lpstr>Des bots intelligents : le jeu à plusieurs cartes Cas du jeu au maximum</vt:lpstr>
      <vt:lpstr>Présentation PowerPoint</vt:lpstr>
      <vt:lpstr>Interactions homme-machine</vt:lpstr>
      <vt:lpstr>Présentation PowerPoint</vt:lpstr>
      <vt:lpstr>Présentation PowerPoint</vt:lpstr>
      <vt:lpstr>Affichage et jouabilité Mise en contexte</vt:lpstr>
      <vt:lpstr>Présentation PowerPoint</vt:lpstr>
      <vt:lpstr>Affichage et jouabilité Problèmes constatés</vt:lpstr>
      <vt:lpstr>Présentation PowerPoint</vt:lpstr>
      <vt:lpstr>Affichage et jouabilité IHM finale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informatique  Groupe 8 Dias – Prévost Tarot Africain</dc:title>
  <dc:creator>Nicolas DIAS</dc:creator>
  <cp:lastModifiedBy>Nicolas DIAS</cp:lastModifiedBy>
  <cp:revision>32</cp:revision>
  <dcterms:created xsi:type="dcterms:W3CDTF">2022-06-09T11:17:35Z</dcterms:created>
  <dcterms:modified xsi:type="dcterms:W3CDTF">2022-06-09T15:56:02Z</dcterms:modified>
</cp:coreProperties>
</file>