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7" r:id="rId4"/>
    <p:sldId id="258" r:id="rId5"/>
    <p:sldId id="259" r:id="rId6"/>
    <p:sldId id="272" r:id="rId7"/>
    <p:sldId id="270" r:id="rId8"/>
    <p:sldId id="271" r:id="rId9"/>
    <p:sldId id="269" r:id="rId10"/>
    <p:sldId id="279" r:id="rId11"/>
    <p:sldId id="261" r:id="rId12"/>
    <p:sldId id="260" r:id="rId13"/>
    <p:sldId id="262" r:id="rId14"/>
    <p:sldId id="263" r:id="rId15"/>
    <p:sldId id="273" r:id="rId16"/>
    <p:sldId id="274" r:id="rId17"/>
    <p:sldId id="277" r:id="rId18"/>
    <p:sldId id="275" r:id="rId19"/>
    <p:sldId id="276" r:id="rId20"/>
    <p:sldId id="26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734" autoAdjust="0"/>
  </p:normalViewPr>
  <p:slideViewPr>
    <p:cSldViewPr snapToGrid="0">
      <p:cViewPr varScale="1">
        <p:scale>
          <a:sx n="98" d="100"/>
          <a:sy n="98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9F3B-ECEB-4D80-8B52-21713054646D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5F5E-EBC3-4C7D-B115-040DD90E3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設置地址時應該用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AF_INET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5F5E-EBC3-4C7D-B115-040DD90E399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7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2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0256-0687-4100-88D0-37CC9D335C42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9.xml"/><Relationship Id="rId5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rwelldevcpp.blogspot.tw/2015/04/dev-c-511-released.html" TargetMode="External"/><Relationship Id="rId4" Type="http://schemas.openxmlformats.org/officeDocument/2006/relationships/slide" Target="slide4.xml"/><Relationship Id="rId5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oodshed.net/devcp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blocks.org/down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1695" y="30779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s-IS" altLang="zh-TW" dirty="0"/>
              <a:t>EECS302001</a:t>
            </a:r>
            <a:r>
              <a:rPr lang="en-US" altLang="zh-TW" dirty="0" smtClean="0"/>
              <a:t> </a:t>
            </a:r>
            <a:r>
              <a:rPr lang="zh-TW" altLang="zh-TW" dirty="0"/>
              <a:t>計算機網路概論</a:t>
            </a:r>
            <a:br>
              <a:rPr lang="zh-TW" altLang="zh-TW" dirty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Socket </a:t>
            </a:r>
            <a:r>
              <a:rPr lang="en-US" altLang="zh-TW" dirty="0" smtClean="0"/>
              <a:t>Tutorial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9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Linux/Unix system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/>
              <a:t>Include &lt;sys/</a:t>
            </a:r>
            <a:r>
              <a:rPr kumimoji="1" lang="en-US" altLang="zh-TW" sz="3200" dirty="0" err="1"/>
              <a:t>socket.h</a:t>
            </a:r>
            <a:r>
              <a:rPr kumimoji="1" lang="en-US" altLang="zh-TW" sz="3200" dirty="0" smtClean="0"/>
              <a:t>&gt;, &lt;</a:t>
            </a:r>
            <a:r>
              <a:rPr kumimoji="1" lang="en-US" altLang="zh-TW" sz="3200" dirty="0"/>
              <a:t>sys/</a:t>
            </a:r>
            <a:r>
              <a:rPr kumimoji="1" lang="en-US" altLang="zh-TW" sz="3200" dirty="0" err="1"/>
              <a:t>types.h</a:t>
            </a:r>
            <a:r>
              <a:rPr kumimoji="1" lang="en-US" altLang="zh-TW" sz="3200" dirty="0"/>
              <a:t>&gt;, &lt;</a:t>
            </a:r>
            <a:r>
              <a:rPr kumimoji="1" lang="en-US" altLang="zh-TW" sz="3200" dirty="0" err="1"/>
              <a:t>netinet</a:t>
            </a:r>
            <a:r>
              <a:rPr kumimoji="1" lang="en-US" altLang="zh-TW" sz="3200" dirty="0"/>
              <a:t>/</a:t>
            </a:r>
            <a:r>
              <a:rPr kumimoji="1" lang="en-US" altLang="zh-TW" sz="3200" dirty="0" err="1"/>
              <a:t>in.h</a:t>
            </a:r>
            <a:r>
              <a:rPr kumimoji="1" lang="en-US" altLang="zh-TW" sz="3200" dirty="0"/>
              <a:t>&gt; and &lt;</a:t>
            </a:r>
            <a:r>
              <a:rPr kumimoji="1" lang="en-US" altLang="zh-TW" sz="3200" dirty="0" err="1"/>
              <a:t>arpa</a:t>
            </a:r>
            <a:r>
              <a:rPr kumimoji="1" lang="en-US" altLang="zh-TW" sz="3200" dirty="0"/>
              <a:t>/</a:t>
            </a:r>
            <a:r>
              <a:rPr kumimoji="1" lang="en-US" altLang="zh-TW" sz="3200" dirty="0" err="1"/>
              <a:t>inet.h</a:t>
            </a:r>
            <a:r>
              <a:rPr kumimoji="1" lang="en-US" altLang="zh-TW" sz="3200" dirty="0"/>
              <a:t>&gt; </a:t>
            </a:r>
            <a:r>
              <a:rPr kumimoji="1" lang="en-US" altLang="zh-TW" sz="3200" dirty="0" smtClean="0"/>
              <a:t>in your program</a:t>
            </a:r>
          </a:p>
          <a:p>
            <a:r>
              <a:rPr kumimoji="1" lang="en-US" altLang="zh-TW" sz="3200" dirty="0" smtClean="0"/>
              <a:t>Compile with:</a:t>
            </a:r>
          </a:p>
          <a:p>
            <a:pPr lvl="1"/>
            <a:r>
              <a:rPr lang="en-US" altLang="zh-TW" sz="3200" dirty="0" err="1"/>
              <a:t>gcc</a:t>
            </a:r>
            <a:r>
              <a:rPr lang="en-US" altLang="zh-TW" sz="3200" dirty="0"/>
              <a:t> -o cli</a:t>
            </a:r>
            <a:r>
              <a:rPr lang="zh-TW" altLang="en-US" sz="3200" dirty="0"/>
              <a:t> </a:t>
            </a:r>
            <a:r>
              <a:rPr lang="en-US" altLang="zh-TW" sz="3200" dirty="0" err="1" smtClean="0"/>
              <a:t>TCP_echo_client_linux.c</a:t>
            </a:r>
            <a:endParaRPr lang="en-US" altLang="zh-TW" sz="3200" dirty="0" smtClean="0"/>
          </a:p>
          <a:p>
            <a:pPr lvl="1"/>
            <a:r>
              <a:rPr lang="en-US" altLang="zh-TW" sz="3200" dirty="0" err="1"/>
              <a:t>gcc</a:t>
            </a:r>
            <a:r>
              <a:rPr lang="en-US" altLang="zh-TW" sz="3200" dirty="0"/>
              <a:t> -o </a:t>
            </a:r>
            <a:r>
              <a:rPr lang="en-US" altLang="zh-TW" sz="3200" dirty="0" err="1"/>
              <a:t>ser</a:t>
            </a:r>
            <a:r>
              <a:rPr lang="zh-TW" altLang="en-US" sz="3200" dirty="0"/>
              <a:t> </a:t>
            </a:r>
            <a:r>
              <a:rPr lang="en-US" altLang="zh-TW" sz="3200" dirty="0" err="1" smtClean="0"/>
              <a:t>TCP_echo_server_linux.c</a:t>
            </a:r>
            <a:endParaRPr kumimoji="1" lang="en-US" altLang="zh-TW" sz="3200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31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3200" dirty="0">
                <a:hlinkClick r:id="rId2" action="ppaction://hlinksldjump"/>
              </a:rPr>
              <a:t>TCP flow chart</a:t>
            </a:r>
            <a:endParaRPr lang="zh-TW" altLang="zh-TW" sz="3200" dirty="0"/>
          </a:p>
          <a:p>
            <a:r>
              <a:rPr lang="en-US" altLang="zh-TW" sz="3200" dirty="0" smtClean="0">
                <a:hlinkClick r:id="rId3" action="ppaction://hlinksldjump"/>
              </a:rPr>
              <a:t>UDP flow chart</a:t>
            </a:r>
            <a:endParaRPr lang="en-US" altLang="zh-TW" sz="3200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sz="3200" dirty="0">
                <a:hlinkClick r:id="rId4" action="ppaction://hlinksldjump"/>
              </a:rPr>
              <a:t>Data structure of address</a:t>
            </a:r>
            <a:endParaRPr lang="zh-TW" altLang="zh-TW" sz="3200" dirty="0"/>
          </a:p>
          <a:p>
            <a:r>
              <a:rPr lang="en-US" altLang="zh-TW" sz="3200" dirty="0">
                <a:hlinkClick r:id="rId5" action="ppaction://hlinksldjump"/>
              </a:rPr>
              <a:t>Functions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4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866581"/>
              </p:ext>
            </p:extLst>
          </p:nvPr>
        </p:nvGraphicFramePr>
        <p:xfrm>
          <a:off x="3825205" y="365124"/>
          <a:ext cx="10541821" cy="67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文件" r:id="rId3" imgW="6118475" imgH="3911509" progId="Word.Document.12">
                  <p:embed/>
                </p:oleObj>
              </mc:Choice>
              <mc:Fallback>
                <p:oleObj name="文件" r:id="rId3" imgW="6118475" imgH="391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205" y="365124"/>
                        <a:ext cx="10541821" cy="67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6136" y="182245"/>
            <a:ext cx="10515600" cy="1325563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3200" dirty="0" smtClean="0"/>
              <a:t>TCP flow chart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07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63" y="1900594"/>
            <a:ext cx="12571921" cy="5205741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6136" y="182245"/>
            <a:ext cx="10515600" cy="1325563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3200" dirty="0" smtClean="0"/>
              <a:t>UDP flow chart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98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structure of address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41643"/>
              </p:ext>
            </p:extLst>
          </p:nvPr>
        </p:nvGraphicFramePr>
        <p:xfrm>
          <a:off x="0" y="1460500"/>
          <a:ext cx="1159033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文件" r:id="rId4" imgW="6119195" imgH="1854072" progId="Word.Document.12">
                  <p:embed/>
                </p:oleObj>
              </mc:Choice>
              <mc:Fallback>
                <p:oleObj name="文件" r:id="rId4" imgW="6119195" imgH="1854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60500"/>
                        <a:ext cx="11590338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9025" y="4803794"/>
            <a:ext cx="1004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</a:t>
            </a:r>
            <a:r>
              <a:rPr lang="en-US" altLang="zh-TW" sz="2400" dirty="0"/>
              <a:t> </a:t>
            </a:r>
            <a:r>
              <a:rPr lang="en-US" altLang="zh-TW" sz="2400" b="1" dirty="0" err="1"/>
              <a:t>htons</a:t>
            </a:r>
            <a:r>
              <a:rPr lang="en-US" altLang="zh-TW" sz="2400" dirty="0"/>
              <a:t> function converts a </a:t>
            </a:r>
            <a:r>
              <a:rPr lang="en-US" altLang="zh-TW" sz="2400" b="1" dirty="0" err="1"/>
              <a:t>u_short</a:t>
            </a:r>
            <a:r>
              <a:rPr lang="en-US" altLang="zh-TW" sz="2400" dirty="0"/>
              <a:t> from host to TCP/IP network byte order (which is big-endian).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i</a:t>
            </a:r>
            <a:r>
              <a:rPr lang="en-US" altLang="zh-TW" b="1" dirty="0" err="1"/>
              <a:t>nt</a:t>
            </a:r>
            <a:r>
              <a:rPr lang="en-US" altLang="zh-TW" b="1" dirty="0"/>
              <a:t> </a:t>
            </a:r>
            <a:r>
              <a:rPr lang="en-US" altLang="zh-TW" b="1" dirty="0" err="1"/>
              <a:t>WSAStartup</a:t>
            </a:r>
            <a:r>
              <a:rPr lang="en-US" altLang="zh-TW" b="1" dirty="0"/>
              <a:t>(WORD </a:t>
            </a:r>
            <a:r>
              <a:rPr lang="en-US" altLang="zh-TW" b="1" dirty="0" err="1"/>
              <a:t>wVersionRequested</a:t>
            </a:r>
            <a:r>
              <a:rPr lang="en-US" altLang="zh-TW" b="1" dirty="0"/>
              <a:t>, LPWSADATA </a:t>
            </a:r>
            <a:r>
              <a:rPr lang="en-US" altLang="zh-TW" b="1" dirty="0" err="1"/>
              <a:t>lpWSAData</a:t>
            </a:r>
            <a:r>
              <a:rPr lang="en-US" altLang="zh-TW" b="1" dirty="0"/>
              <a:t>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在使用</a:t>
            </a:r>
            <a:r>
              <a:rPr lang="en-US" altLang="zh-TW" dirty="0" err="1"/>
              <a:t>winsock</a:t>
            </a:r>
            <a:r>
              <a:rPr lang="zh-TW" altLang="zh-TW" dirty="0"/>
              <a:t>前需先呼叫本函式</a:t>
            </a:r>
          </a:p>
          <a:p>
            <a:pPr marL="457200" lvl="1" indent="0">
              <a:buNone/>
            </a:pPr>
            <a:r>
              <a:rPr lang="zh-TW" altLang="zh-TW" dirty="0"/>
              <a:t>參數</a:t>
            </a:r>
            <a:r>
              <a:rPr lang="en-US" altLang="zh-TW" dirty="0"/>
              <a:t>: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b="1" dirty="0"/>
              <a:t>	</a:t>
            </a:r>
            <a:r>
              <a:rPr lang="en-US" altLang="zh-TW" dirty="0" err="1"/>
              <a:t>wVersionRequested</a:t>
            </a:r>
            <a:r>
              <a:rPr lang="en-US" altLang="zh-TW" dirty="0"/>
              <a:t> : DLL</a:t>
            </a:r>
            <a:r>
              <a:rPr lang="zh-TW" altLang="zh-TW" dirty="0"/>
              <a:t>版本</a:t>
            </a:r>
          </a:p>
          <a:p>
            <a:pPr marL="457200" lvl="1" indent="0">
              <a:buNone/>
            </a:pPr>
            <a:r>
              <a:rPr lang="en-US" altLang="zh-TW" dirty="0"/>
              <a:t>		MAKEWORD(1, 2):</a:t>
            </a:r>
            <a:r>
              <a:rPr lang="zh-TW" altLang="zh-TW" dirty="0"/>
              <a:t>版本</a:t>
            </a:r>
            <a:r>
              <a:rPr lang="en-US" altLang="zh-TW" dirty="0"/>
              <a:t>2.1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smtClean="0"/>
              <a:t>		MAKEWORD(2</a:t>
            </a:r>
            <a:r>
              <a:rPr lang="en-US" altLang="zh-TW" dirty="0"/>
              <a:t>, 2):</a:t>
            </a:r>
            <a:r>
              <a:rPr lang="zh-TW" altLang="zh-TW" dirty="0"/>
              <a:t>版本</a:t>
            </a:r>
            <a:r>
              <a:rPr lang="en-US" altLang="zh-TW" dirty="0"/>
              <a:t>2.2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lpWSAData</a:t>
            </a:r>
            <a:r>
              <a:rPr lang="en-US" altLang="zh-TW" dirty="0"/>
              <a:t>: WSADATA</a:t>
            </a:r>
            <a:r>
              <a:rPr lang="zh-TW" altLang="zh-TW" dirty="0" smtClean="0"/>
              <a:t>結構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回傳值</a:t>
            </a:r>
            <a:r>
              <a:rPr lang="en-US" altLang="zh-TW" dirty="0"/>
              <a:t>:</a:t>
            </a:r>
            <a:r>
              <a:rPr lang="zh-TW" altLang="zh-TW" dirty="0"/>
              <a:t>成功會回傳</a:t>
            </a:r>
            <a:r>
              <a:rPr lang="en-US" altLang="zh-TW" dirty="0"/>
              <a:t>0, </a:t>
            </a:r>
            <a:r>
              <a:rPr lang="zh-TW" altLang="zh-TW" dirty="0"/>
              <a:t>否則回傳錯誤代碼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WSACleanup</a:t>
            </a:r>
            <a:r>
              <a:rPr lang="en-US" altLang="zh-TW" b="1" dirty="0"/>
              <a:t>();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結束使用</a:t>
            </a:r>
            <a:r>
              <a:rPr lang="en-US" altLang="zh-TW" dirty="0" err="1"/>
              <a:t>winsock</a:t>
            </a:r>
            <a:r>
              <a:rPr lang="zh-TW" altLang="zh-TW" dirty="0"/>
              <a:t>時呼叫</a:t>
            </a:r>
          </a:p>
          <a:p>
            <a:pPr marL="457200" lvl="1" indent="0">
              <a:buNone/>
            </a:pPr>
            <a:r>
              <a:rPr lang="zh-TW" altLang="zh-TW" dirty="0"/>
              <a:t>回傳值</a:t>
            </a:r>
            <a:r>
              <a:rPr lang="en-US" altLang="zh-TW" dirty="0"/>
              <a:t>:</a:t>
            </a:r>
            <a:r>
              <a:rPr lang="zh-TW" altLang="zh-TW" dirty="0"/>
              <a:t>成功會回傳</a:t>
            </a:r>
            <a:r>
              <a:rPr lang="en-US" altLang="zh-TW" dirty="0"/>
              <a:t>0, </a:t>
            </a:r>
            <a:r>
              <a:rPr lang="zh-TW" altLang="zh-TW" dirty="0"/>
              <a:t>否則回傳錯誤</a:t>
            </a:r>
            <a:r>
              <a:rPr lang="zh-TW" altLang="zh-TW" dirty="0" smtClean="0"/>
              <a:t>代碼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330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 socket(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af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type, </a:t>
            </a:r>
            <a:r>
              <a:rPr lang="en-US" altLang="zh-TW" b="1" dirty="0" err="1"/>
              <a:t>int</a:t>
            </a:r>
            <a:r>
              <a:rPr lang="en-US" altLang="zh-TW" b="1" dirty="0"/>
              <a:t> protocol)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參數</a:t>
            </a:r>
            <a:r>
              <a:rPr lang="en-US" altLang="zh-TW" dirty="0"/>
              <a:t>: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af</a:t>
            </a:r>
            <a:r>
              <a:rPr lang="en-US" altLang="zh-TW" dirty="0"/>
              <a:t> </a:t>
            </a:r>
            <a:r>
              <a:rPr lang="zh-TW" altLang="zh-TW" dirty="0"/>
              <a:t>：位址資料族系</a:t>
            </a:r>
            <a:r>
              <a:rPr lang="en-US" altLang="zh-TW" dirty="0"/>
              <a:t>(family)</a:t>
            </a:r>
            <a:r>
              <a:rPr lang="zh-TW" altLang="zh-TW" dirty="0"/>
              <a:t>，用不同方式表示網路位址。</a:t>
            </a:r>
          </a:p>
          <a:p>
            <a:pPr marL="457200" lvl="1" indent="0">
              <a:buNone/>
            </a:pPr>
            <a:r>
              <a:rPr lang="en-US" altLang="zh-TW" dirty="0"/>
              <a:t>type</a:t>
            </a:r>
            <a:r>
              <a:rPr lang="zh-TW" altLang="zh-TW" dirty="0"/>
              <a:t>：通訊方式</a:t>
            </a:r>
          </a:p>
          <a:p>
            <a:pPr marL="914400" lvl="2" indent="0">
              <a:buNone/>
            </a:pPr>
            <a:r>
              <a:rPr lang="en-US" altLang="zh-TW" dirty="0"/>
              <a:t>SOCKET_STREAM</a:t>
            </a:r>
            <a:r>
              <a:rPr lang="zh-TW" altLang="zh-TW" dirty="0"/>
              <a:t>：代表</a:t>
            </a:r>
            <a:r>
              <a:rPr lang="en-US" altLang="zh-TW" dirty="0"/>
              <a:t>TCP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SOCKET_DGRAM</a:t>
            </a:r>
            <a:r>
              <a:rPr lang="zh-TW" altLang="zh-TW" dirty="0"/>
              <a:t>：代表</a:t>
            </a:r>
            <a:r>
              <a:rPr lang="en-US" altLang="zh-TW" dirty="0"/>
              <a:t>UDP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Protocal</a:t>
            </a:r>
            <a:r>
              <a:rPr lang="zh-TW" altLang="zh-TW" dirty="0"/>
              <a:t>：傳輸協定編號 選擇</a:t>
            </a:r>
            <a:r>
              <a:rPr lang="en-US" altLang="zh-TW" dirty="0"/>
              <a:t>IPPROTO_TCP (TCP</a:t>
            </a:r>
            <a:r>
              <a:rPr lang="zh-TW" altLang="zh-TW" dirty="0"/>
              <a:t>通訊協定</a:t>
            </a:r>
            <a:r>
              <a:rPr lang="en-US" altLang="zh-TW" dirty="0"/>
              <a:t>) </a:t>
            </a:r>
            <a:r>
              <a:rPr lang="zh-TW" altLang="zh-TW" dirty="0"/>
              <a:t>或寫入</a:t>
            </a:r>
            <a:r>
              <a:rPr lang="en-US" altLang="zh-TW" dirty="0"/>
              <a:t>0</a:t>
            </a:r>
            <a:r>
              <a:rPr lang="zh-TW" altLang="zh-TW" dirty="0"/>
              <a:t>，交由系統設定</a:t>
            </a:r>
          </a:p>
          <a:p>
            <a:pPr marL="457200" lvl="1" indent="0">
              <a:buNone/>
            </a:pPr>
            <a:r>
              <a:rPr lang="zh-TW" altLang="zh-TW" dirty="0"/>
              <a:t>回傳值：</a:t>
            </a:r>
            <a:r>
              <a:rPr lang="en-US" altLang="zh-TW" dirty="0"/>
              <a:t>-1</a:t>
            </a:r>
            <a:r>
              <a:rPr lang="zh-TW" altLang="zh-TW" dirty="0"/>
              <a:t>表示建立</a:t>
            </a:r>
            <a:r>
              <a:rPr lang="en-US" altLang="zh-TW" dirty="0"/>
              <a:t>socket</a:t>
            </a:r>
            <a:r>
              <a:rPr lang="zh-TW" altLang="zh-TW" dirty="0"/>
              <a:t>發生錯誤 若成功則回傳非負整數，稱為</a:t>
            </a:r>
            <a:r>
              <a:rPr lang="en-US" altLang="zh-TW" dirty="0"/>
              <a:t>socket descriptor(</a:t>
            </a:r>
            <a:r>
              <a:rPr lang="en-US" altLang="zh-TW" dirty="0" err="1">
                <a:solidFill>
                  <a:srgbClr val="FF0000"/>
                </a:solidFill>
              </a:rPr>
              <a:t>sockdes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bind(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sockdes</a:t>
            </a:r>
            <a:r>
              <a:rPr lang="en-US" altLang="zh-TW" b="1" dirty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</a:t>
            </a:r>
            <a:r>
              <a:rPr lang="en-US" altLang="zh-TW" b="1" dirty="0"/>
              <a:t> *</a:t>
            </a:r>
            <a:r>
              <a:rPr lang="en-US" altLang="zh-TW" b="1" dirty="0" err="1"/>
              <a:t>addr</a:t>
            </a:r>
            <a:r>
              <a:rPr lang="en-US" altLang="zh-TW" b="1" dirty="0"/>
              <a:t>, </a:t>
            </a:r>
            <a:r>
              <a:rPr lang="en-US" altLang="zh-TW" b="1" dirty="0" err="1"/>
              <a:t>socklen_t</a:t>
            </a:r>
            <a:r>
              <a:rPr lang="en-US" altLang="zh-TW" b="1" dirty="0"/>
              <a:t> </a:t>
            </a:r>
            <a:r>
              <a:rPr lang="en-US" altLang="zh-TW" b="1" dirty="0" err="1"/>
              <a:t>addrlen</a:t>
            </a:r>
            <a:r>
              <a:rPr lang="en-US" altLang="zh-TW" b="1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bind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是把設定</a:t>
            </a:r>
            <a:r>
              <a:rPr lang="zh-TW" altLang="en-US" dirty="0"/>
              <a:t>的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綁</a:t>
            </a:r>
            <a:r>
              <a:rPr lang="zh-TW" altLang="en-US" dirty="0"/>
              <a:t>在</a:t>
            </a:r>
            <a:r>
              <a:rPr lang="en-US" altLang="zh-TW" dirty="0"/>
              <a:t>Socket</a:t>
            </a:r>
            <a:r>
              <a:rPr lang="zh-TW" altLang="en-US" dirty="0"/>
              <a:t>身上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參數：</a:t>
            </a:r>
          </a:p>
          <a:p>
            <a:pPr marL="457200" lvl="1" indent="0">
              <a:buNone/>
            </a:pPr>
            <a:r>
              <a:rPr lang="en-US" altLang="zh-TW" dirty="0" err="1"/>
              <a:t>sockdes</a:t>
            </a:r>
            <a:r>
              <a:rPr lang="en-US" altLang="zh-TW" dirty="0"/>
              <a:t> : </a:t>
            </a:r>
            <a:r>
              <a:rPr lang="zh-TW" altLang="zh-TW" dirty="0"/>
              <a:t>指定好通訊協定的</a:t>
            </a:r>
            <a:r>
              <a:rPr lang="en-US" altLang="zh-TW" dirty="0"/>
              <a:t>socket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addr</a:t>
            </a:r>
            <a:r>
              <a:rPr lang="en-US" altLang="zh-TW" dirty="0"/>
              <a:t> : </a:t>
            </a:r>
            <a:r>
              <a:rPr lang="zh-TW" altLang="zh-TW" dirty="0"/>
              <a:t>指定本地端位址，資料格式為</a:t>
            </a:r>
            <a:r>
              <a:rPr lang="en-US" altLang="zh-TW" dirty="0" err="1"/>
              <a:t>sockaddr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addrlen</a:t>
            </a:r>
            <a:r>
              <a:rPr lang="en-US" altLang="zh-TW" dirty="0"/>
              <a:t> : </a:t>
            </a:r>
            <a:r>
              <a:rPr lang="en-US" altLang="zh-TW" dirty="0" err="1"/>
              <a:t>addr</a:t>
            </a:r>
            <a:r>
              <a:rPr lang="zh-TW" altLang="zh-TW" dirty="0"/>
              <a:t>之資料長度</a:t>
            </a:r>
            <a:r>
              <a:rPr lang="en-US" altLang="zh-TW" dirty="0"/>
              <a:t>(</a:t>
            </a:r>
            <a:r>
              <a:rPr lang="zh-TW" altLang="zh-TW" dirty="0"/>
              <a:t>單位</a:t>
            </a:r>
            <a:r>
              <a:rPr lang="en-US" altLang="zh-TW" dirty="0"/>
              <a:t>byte)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回傳值：</a:t>
            </a:r>
            <a:r>
              <a:rPr lang="en-US" altLang="zh-TW" dirty="0"/>
              <a:t>-1</a:t>
            </a:r>
            <a:r>
              <a:rPr lang="zh-TW" altLang="zh-TW" dirty="0"/>
              <a:t>表錯誤，否則為</a:t>
            </a:r>
            <a:r>
              <a:rPr lang="en-US" altLang="zh-TW" dirty="0"/>
              <a:t>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79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b="1" dirty="0" err="1"/>
              <a:t>int</a:t>
            </a:r>
            <a:r>
              <a:rPr lang="en-US" altLang="zh-TW" sz="2400" b="1" dirty="0"/>
              <a:t> listen(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sockdes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backlog</a:t>
            </a:r>
            <a:r>
              <a:rPr lang="en-US" altLang="zh-TW" sz="2400" b="1" dirty="0" smtClean="0"/>
              <a:t>)</a:t>
            </a:r>
          </a:p>
          <a:p>
            <a:pPr marL="0" indent="0">
              <a:buNone/>
            </a:pPr>
            <a:r>
              <a:rPr lang="zh-TW" altLang="en-US" sz="2400" b="1" dirty="0" smtClean="0"/>
              <a:t>        </a:t>
            </a:r>
            <a:r>
              <a:rPr lang="zh-TW" altLang="en-US" sz="2000" dirty="0" smtClean="0"/>
              <a:t>等待</a:t>
            </a:r>
            <a:r>
              <a:rPr lang="zh-TW" altLang="en-US" sz="2000" dirty="0"/>
              <a:t>請求</a:t>
            </a:r>
            <a:endParaRPr lang="zh-TW" altLang="zh-TW" sz="2000" dirty="0"/>
          </a:p>
          <a:p>
            <a:pPr marL="457200" lvl="1" indent="0">
              <a:buNone/>
            </a:pPr>
            <a:r>
              <a:rPr lang="zh-TW" altLang="zh-TW" sz="2000" dirty="0"/>
              <a:t>參數：</a:t>
            </a:r>
          </a:p>
          <a:p>
            <a:pPr marL="457200" lvl="1" indent="0">
              <a:buNone/>
            </a:pPr>
            <a:r>
              <a:rPr lang="en-US" altLang="zh-TW" sz="2000" dirty="0" err="1"/>
              <a:t>sockdes</a:t>
            </a:r>
            <a:r>
              <a:rPr lang="zh-TW" altLang="zh-TW" sz="2000" dirty="0"/>
              <a:t>：設定好</a:t>
            </a:r>
            <a:r>
              <a:rPr lang="en-US" altLang="zh-TW" sz="2000" dirty="0"/>
              <a:t>bind(),</a:t>
            </a:r>
            <a:r>
              <a:rPr lang="zh-TW" altLang="zh-TW" sz="2000" dirty="0"/>
              <a:t>並且尚未連線的</a:t>
            </a:r>
            <a:r>
              <a:rPr lang="en-US" altLang="zh-TW" sz="2000" dirty="0"/>
              <a:t>socket</a:t>
            </a:r>
            <a:endParaRPr lang="zh-TW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backlog</a:t>
            </a:r>
            <a:r>
              <a:rPr lang="zh-TW" altLang="zh-TW" sz="2000" dirty="0"/>
              <a:t>：等待</a:t>
            </a:r>
            <a:r>
              <a:rPr lang="en-US" altLang="zh-TW" sz="2000" dirty="0"/>
              <a:t>Server</a:t>
            </a:r>
            <a:r>
              <a:rPr lang="zh-TW" altLang="zh-TW" sz="2000" dirty="0"/>
              <a:t>接受連線前，同時最大連線數</a:t>
            </a:r>
          </a:p>
          <a:p>
            <a:pPr marL="457200" lvl="1" indent="0">
              <a:buNone/>
            </a:pPr>
            <a:r>
              <a:rPr lang="zh-TW" altLang="zh-TW" sz="2000" dirty="0"/>
              <a:t>回傳值：</a:t>
            </a:r>
            <a:r>
              <a:rPr lang="en-US" altLang="zh-TW" sz="2000" dirty="0"/>
              <a:t>-1</a:t>
            </a:r>
            <a:r>
              <a:rPr lang="zh-TW" altLang="zh-TW" sz="2000" dirty="0"/>
              <a:t>表錯誤，否則為</a:t>
            </a:r>
            <a:r>
              <a:rPr lang="en-US" altLang="zh-TW" sz="2000" dirty="0"/>
              <a:t>0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b="1" dirty="0"/>
              <a:t> </a:t>
            </a:r>
            <a:endParaRPr lang="zh-TW" altLang="zh-TW" dirty="0"/>
          </a:p>
          <a:p>
            <a:r>
              <a:rPr lang="en-US" altLang="zh-TW" sz="2400" b="1" dirty="0" err="1"/>
              <a:t>int</a:t>
            </a:r>
            <a:r>
              <a:rPr lang="en-US" altLang="zh-TW" sz="2400" b="1" dirty="0"/>
              <a:t> accept(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sockdes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struct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sockaddr</a:t>
            </a:r>
            <a:r>
              <a:rPr lang="en-US" altLang="zh-TW" sz="2400" b="1" dirty="0"/>
              <a:t> *</a:t>
            </a:r>
            <a:r>
              <a:rPr lang="en-US" altLang="zh-TW" sz="2400" b="1" dirty="0" err="1"/>
              <a:t>addr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socklen_t</a:t>
            </a:r>
            <a:r>
              <a:rPr lang="en-US" altLang="zh-TW" sz="2400" b="1" dirty="0"/>
              <a:t> *</a:t>
            </a:r>
            <a:r>
              <a:rPr lang="en-US" altLang="zh-TW" sz="2400" b="1" dirty="0" err="1"/>
              <a:t>addrlen</a:t>
            </a:r>
            <a:r>
              <a:rPr lang="en-US" altLang="zh-TW" sz="2400" b="1" dirty="0" smtClean="0"/>
              <a:t>)</a:t>
            </a:r>
          </a:p>
          <a:p>
            <a:pPr marL="0" indent="0">
              <a:buNone/>
            </a:pPr>
            <a:r>
              <a:rPr lang="zh-TW" altLang="en-US" sz="2400" dirty="0" smtClean="0"/>
              <a:t>        </a:t>
            </a:r>
            <a:r>
              <a:rPr lang="zh-TW" altLang="en-US" sz="2000" dirty="0"/>
              <a:t>接受請求</a:t>
            </a:r>
            <a:endParaRPr lang="zh-TW" altLang="zh-TW" sz="2000" dirty="0"/>
          </a:p>
          <a:p>
            <a:pPr marL="457200" lvl="1" indent="0">
              <a:buNone/>
            </a:pPr>
            <a:r>
              <a:rPr lang="zh-TW" altLang="zh-TW" sz="2000" dirty="0"/>
              <a:t>參數：</a:t>
            </a:r>
          </a:p>
          <a:p>
            <a:pPr marL="457200" lvl="1" indent="0">
              <a:buNone/>
            </a:pPr>
            <a:r>
              <a:rPr lang="en-US" altLang="zh-TW" sz="2000" dirty="0" err="1"/>
              <a:t>sockdes</a:t>
            </a:r>
            <a:r>
              <a:rPr lang="zh-TW" altLang="zh-TW" sz="2000" dirty="0"/>
              <a:t>：一個設定為</a:t>
            </a:r>
            <a:r>
              <a:rPr lang="en-US" altLang="zh-TW" sz="2000" dirty="0"/>
              <a:t>listen</a:t>
            </a:r>
            <a:r>
              <a:rPr lang="zh-TW" altLang="zh-TW" sz="2000" dirty="0"/>
              <a:t>狀態的</a:t>
            </a:r>
            <a:r>
              <a:rPr lang="en-US" altLang="zh-TW" sz="2000" dirty="0"/>
              <a:t>socket</a:t>
            </a:r>
            <a:endParaRPr lang="zh-TW" altLang="zh-TW" sz="2000" dirty="0"/>
          </a:p>
          <a:p>
            <a:pPr marL="457200" lvl="1" indent="0">
              <a:buNone/>
            </a:pPr>
            <a:r>
              <a:rPr lang="en-US" altLang="zh-TW" sz="2000" dirty="0" err="1"/>
              <a:t>addr</a:t>
            </a:r>
            <a:r>
              <a:rPr lang="zh-TW" altLang="zh-TW" sz="2000" dirty="0"/>
              <a:t>：</a:t>
            </a:r>
            <a:r>
              <a:rPr lang="en-US" altLang="zh-TW" sz="2000" dirty="0"/>
              <a:t>Client</a:t>
            </a:r>
            <a:r>
              <a:rPr lang="zh-TW" altLang="zh-TW" sz="2000" dirty="0"/>
              <a:t>端位址資訊　　　</a:t>
            </a:r>
          </a:p>
          <a:p>
            <a:pPr marL="457200" lvl="1" indent="0">
              <a:buNone/>
            </a:pPr>
            <a:r>
              <a:rPr lang="en-US" altLang="zh-TW" sz="2000" dirty="0" err="1"/>
              <a:t>addrlen</a:t>
            </a:r>
            <a:r>
              <a:rPr lang="zh-TW" altLang="zh-TW" sz="2000" dirty="0"/>
              <a:t>：</a:t>
            </a:r>
            <a:r>
              <a:rPr lang="en-US" altLang="zh-TW" sz="2000" dirty="0" err="1"/>
              <a:t>addr</a:t>
            </a:r>
            <a:r>
              <a:rPr lang="zh-TW" altLang="zh-TW" sz="2000" dirty="0"/>
              <a:t>長度 </a:t>
            </a:r>
          </a:p>
          <a:p>
            <a:pPr marL="457200" lvl="1" indent="0">
              <a:buNone/>
            </a:pPr>
            <a:r>
              <a:rPr lang="zh-TW" altLang="zh-TW" sz="2000" dirty="0"/>
              <a:t>回傳值：</a:t>
            </a:r>
            <a:r>
              <a:rPr lang="en-US" altLang="zh-TW" sz="2000" dirty="0"/>
              <a:t>-1</a:t>
            </a:r>
            <a:r>
              <a:rPr lang="zh-TW" altLang="zh-TW" sz="2000" dirty="0"/>
              <a:t>表示錯誤，否則傳回另一個包含</a:t>
            </a:r>
            <a:r>
              <a:rPr lang="en-US" altLang="zh-TW" sz="2000" dirty="0"/>
              <a:t>Client</a:t>
            </a:r>
            <a:r>
              <a:rPr lang="zh-TW" altLang="zh-TW" sz="2000" dirty="0"/>
              <a:t>端資訊的新</a:t>
            </a:r>
            <a:r>
              <a:rPr lang="en-US" altLang="zh-TW" sz="2000" dirty="0"/>
              <a:t>socket descriptor</a:t>
            </a:r>
            <a:r>
              <a:rPr lang="zh-TW" altLang="zh-TW" sz="2000" dirty="0"/>
              <a:t>，作為傳送資料用</a:t>
            </a:r>
          </a:p>
          <a:p>
            <a:pPr marL="0" indent="0">
              <a:buNone/>
            </a:pPr>
            <a:r>
              <a:rPr lang="en-US" altLang="zh-TW" sz="2000" dirty="0"/>
              <a:t> </a:t>
            </a:r>
            <a:endParaRPr lang="zh-TW" altLang="zh-TW" sz="2000" dirty="0"/>
          </a:p>
          <a:p>
            <a:r>
              <a:rPr lang="en-US" altLang="zh-TW" sz="2400" b="1" dirty="0" err="1"/>
              <a:t>int</a:t>
            </a:r>
            <a:r>
              <a:rPr lang="en-US" altLang="zh-TW" sz="2400" b="1" dirty="0"/>
              <a:t> connect(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sockdes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struct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sockaddr</a:t>
            </a:r>
            <a:r>
              <a:rPr lang="en-US" altLang="zh-TW" sz="2400" b="1" dirty="0"/>
              <a:t> *</a:t>
            </a:r>
            <a:r>
              <a:rPr lang="en-US" altLang="zh-TW" sz="2400" b="1" dirty="0" err="1"/>
              <a:t>addr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socklen_t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addrlen</a:t>
            </a:r>
            <a:r>
              <a:rPr lang="en-US" altLang="zh-TW" sz="2400" b="1" dirty="0" smtClean="0"/>
              <a:t>)</a:t>
            </a:r>
          </a:p>
          <a:p>
            <a:pPr marL="457200" lvl="1" indent="0">
              <a:buNone/>
            </a:pPr>
            <a:r>
              <a:rPr lang="zh-TW" altLang="en-US" sz="1800" dirty="0"/>
              <a:t>建立連線</a:t>
            </a:r>
            <a:endParaRPr lang="zh-TW" altLang="zh-TW" sz="1800" dirty="0"/>
          </a:p>
          <a:p>
            <a:pPr marL="457200" lvl="1" indent="0">
              <a:buNone/>
            </a:pPr>
            <a:r>
              <a:rPr lang="zh-TW" altLang="zh-TW" sz="1800" dirty="0"/>
              <a:t>設定方式請參照</a:t>
            </a:r>
            <a:r>
              <a:rPr lang="en-US" altLang="zh-TW" sz="1800" dirty="0"/>
              <a:t>bind()</a:t>
            </a:r>
            <a:r>
              <a:rPr lang="zh-TW" altLang="zh-TW" sz="1800" dirty="0"/>
              <a:t>函式</a:t>
            </a:r>
          </a:p>
          <a:p>
            <a:pPr marL="457200" lvl="1" indent="0">
              <a:buNone/>
            </a:pPr>
            <a:r>
              <a:rPr lang="zh-TW" altLang="zh-TW" sz="1800" dirty="0"/>
              <a:t>回傳值：</a:t>
            </a:r>
            <a:r>
              <a:rPr lang="en-US" altLang="zh-TW" sz="1800" dirty="0"/>
              <a:t>-1</a:t>
            </a:r>
            <a:r>
              <a:rPr lang="zh-TW" altLang="zh-TW" sz="1800" dirty="0"/>
              <a:t>表錯誤，否則回傳</a:t>
            </a:r>
            <a:r>
              <a:rPr lang="en-US" altLang="zh-TW" sz="1800" dirty="0"/>
              <a:t>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31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 err="1"/>
              <a:t>ssize_t</a:t>
            </a:r>
            <a:r>
              <a:rPr lang="en-US" altLang="zh-TW" b="1" dirty="0"/>
              <a:t> </a:t>
            </a:r>
            <a:r>
              <a:rPr lang="en-US" altLang="zh-TW" b="1" dirty="0" err="1"/>
              <a:t>recv</a:t>
            </a:r>
            <a:r>
              <a:rPr lang="en-US" altLang="zh-TW" b="1" dirty="0"/>
              <a:t>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sockdes</a:t>
            </a:r>
            <a:r>
              <a:rPr lang="en-US" altLang="zh-TW" b="1" dirty="0"/>
              <a:t>, void *</a:t>
            </a:r>
            <a:r>
              <a:rPr lang="en-US" altLang="zh-TW" b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b="1" dirty="0" err="1"/>
              <a:t>len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flags)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參數：</a:t>
            </a:r>
          </a:p>
          <a:p>
            <a:pPr marL="457200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sockdes</a:t>
            </a:r>
            <a:r>
              <a:rPr lang="zh-TW" altLang="zh-TW" dirty="0"/>
              <a:t>：一個建立連線成功的</a:t>
            </a:r>
            <a:r>
              <a:rPr lang="en-US" altLang="zh-TW" dirty="0"/>
              <a:t>socket</a:t>
            </a:r>
            <a:r>
              <a:rPr lang="zh-TW" altLang="zh-TW" dirty="0"/>
              <a:t>　　　</a:t>
            </a:r>
          </a:p>
          <a:p>
            <a:pPr marL="457200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buf</a:t>
            </a:r>
            <a:r>
              <a:rPr lang="zh-TW" altLang="zh-TW" dirty="0"/>
              <a:t>：呼叫</a:t>
            </a:r>
            <a:r>
              <a:rPr lang="en-US" altLang="zh-TW" dirty="0" err="1"/>
              <a:t>recv</a:t>
            </a:r>
            <a:r>
              <a:rPr lang="zh-TW" altLang="zh-TW" dirty="0"/>
              <a:t>，用來儲存收到資料的暫存器</a:t>
            </a:r>
          </a:p>
          <a:p>
            <a:pPr marL="457200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len</a:t>
            </a:r>
            <a:r>
              <a:rPr lang="zh-TW" altLang="zh-TW" dirty="0"/>
              <a:t>：</a:t>
            </a:r>
            <a:r>
              <a:rPr lang="en-US" altLang="zh-TW" dirty="0" err="1"/>
              <a:t>buf</a:t>
            </a:r>
            <a:r>
              <a:rPr lang="zh-TW" altLang="zh-TW" dirty="0"/>
              <a:t>的長度</a:t>
            </a:r>
            <a:r>
              <a:rPr lang="en-US" altLang="zh-TW" dirty="0"/>
              <a:t>(byte)</a:t>
            </a:r>
            <a:r>
              <a:rPr lang="zh-TW" altLang="zh-TW" dirty="0"/>
              <a:t>　　　</a:t>
            </a:r>
          </a:p>
          <a:p>
            <a:pPr marL="457200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flags</a:t>
            </a:r>
            <a:r>
              <a:rPr lang="zh-TW" altLang="zh-TW" dirty="0"/>
              <a:t>：選擇工作模式，一般填入</a:t>
            </a:r>
            <a:r>
              <a:rPr lang="en-US" altLang="zh-TW" dirty="0"/>
              <a:t>0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回傳值：</a:t>
            </a:r>
            <a:r>
              <a:rPr lang="en-US" altLang="zh-TW" dirty="0"/>
              <a:t>-1</a:t>
            </a:r>
            <a:r>
              <a:rPr lang="zh-TW" altLang="zh-TW" dirty="0"/>
              <a:t>表錯誤，否則傳回接受到資料的長度</a:t>
            </a:r>
            <a:r>
              <a:rPr lang="en-US" altLang="zh-TW" dirty="0"/>
              <a:t>(byte)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/>
              <a:t> </a:t>
            </a:r>
            <a:endParaRPr lang="zh-TW" altLang="zh-TW" dirty="0"/>
          </a:p>
          <a:p>
            <a:r>
              <a:rPr lang="en-US" altLang="zh-TW" b="1" dirty="0" err="1"/>
              <a:t>ssize_t</a:t>
            </a:r>
            <a:r>
              <a:rPr lang="en-US" altLang="zh-TW" b="1" dirty="0"/>
              <a:t> send(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sockdes</a:t>
            </a:r>
            <a:r>
              <a:rPr lang="en-US" altLang="zh-TW" b="1" dirty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void *</a:t>
            </a:r>
            <a:r>
              <a:rPr lang="en-US" altLang="zh-TW" b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b="1" dirty="0" err="1"/>
              <a:t>len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flags)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參數：</a:t>
            </a:r>
          </a:p>
          <a:p>
            <a:pPr marL="457200" lvl="1" indent="0">
              <a:buNone/>
            </a:pPr>
            <a:r>
              <a:rPr lang="en-US" altLang="zh-TW" dirty="0" err="1"/>
              <a:t>sockdes</a:t>
            </a:r>
            <a:r>
              <a:rPr lang="zh-TW" altLang="zh-TW" dirty="0"/>
              <a:t>：一個建立連線成功的</a:t>
            </a:r>
            <a:r>
              <a:rPr lang="en-US" altLang="zh-TW" dirty="0"/>
              <a:t>socket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 err="1"/>
              <a:t>buf</a:t>
            </a:r>
            <a:r>
              <a:rPr lang="zh-TW" altLang="zh-TW" dirty="0"/>
              <a:t>：用來儲存將送出資料的暫存器</a:t>
            </a:r>
          </a:p>
          <a:p>
            <a:pPr marL="457200" lvl="1" indent="0">
              <a:buNone/>
            </a:pPr>
            <a:r>
              <a:rPr lang="en-US" altLang="zh-TW" dirty="0" err="1"/>
              <a:t>len</a:t>
            </a:r>
            <a:r>
              <a:rPr lang="zh-TW" altLang="zh-TW" dirty="0"/>
              <a:t>：</a:t>
            </a:r>
            <a:r>
              <a:rPr lang="en-US" altLang="zh-TW" dirty="0" err="1"/>
              <a:t>buf</a:t>
            </a:r>
            <a:r>
              <a:rPr lang="zh-TW" altLang="zh-TW" dirty="0"/>
              <a:t>的長度</a:t>
            </a:r>
            <a:r>
              <a:rPr lang="en-US" altLang="zh-TW" dirty="0"/>
              <a:t>(byte)</a:t>
            </a:r>
            <a:r>
              <a:rPr lang="zh-TW" altLang="zh-TW" dirty="0"/>
              <a:t>　　　 </a:t>
            </a:r>
          </a:p>
          <a:p>
            <a:pPr marL="457200" lvl="1" indent="0">
              <a:buNone/>
            </a:pPr>
            <a:r>
              <a:rPr lang="en-US" altLang="zh-TW" dirty="0"/>
              <a:t>flags</a:t>
            </a:r>
            <a:r>
              <a:rPr lang="zh-TW" altLang="zh-TW" dirty="0"/>
              <a:t>：選擇工作模式，一般填入</a:t>
            </a:r>
            <a:r>
              <a:rPr lang="en-US" altLang="zh-TW" dirty="0"/>
              <a:t>0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回傳值：</a:t>
            </a:r>
            <a:r>
              <a:rPr lang="en-US" altLang="zh-TW" dirty="0"/>
              <a:t>-1</a:t>
            </a:r>
            <a:r>
              <a:rPr lang="zh-TW" altLang="zh-TW" dirty="0"/>
              <a:t>表錯誤，否則傳回送出資料的長度</a:t>
            </a:r>
            <a:r>
              <a:rPr lang="en-US" altLang="zh-TW" dirty="0"/>
              <a:t>(byte)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closesocket</a:t>
            </a:r>
            <a:r>
              <a:rPr lang="en-US" altLang="zh-TW" b="1" dirty="0"/>
              <a:t>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sockdes</a:t>
            </a:r>
            <a:r>
              <a:rPr lang="en-US" altLang="zh-TW" b="1" dirty="0"/>
              <a:t>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 smtClean="0"/>
              <a:t>關閉</a:t>
            </a:r>
            <a:r>
              <a:rPr lang="en-US" altLang="zh-TW" dirty="0"/>
              <a:t>socket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9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recvfrom</a:t>
            </a:r>
            <a:r>
              <a:rPr lang="en-US" altLang="zh-TW" b="1" dirty="0"/>
              <a:t>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sockdes</a:t>
            </a:r>
            <a:r>
              <a:rPr lang="en-US" altLang="zh-TW" b="1" dirty="0"/>
              <a:t>, char *</a:t>
            </a:r>
            <a:r>
              <a:rPr lang="en-US" altLang="zh-TW" b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len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flags, </a:t>
            </a:r>
            <a:r>
              <a:rPr lang="en-US" altLang="zh-TW" b="1" dirty="0" err="1"/>
              <a:t>sockaddr</a:t>
            </a:r>
            <a:r>
              <a:rPr lang="en-US" altLang="zh-TW" b="1" dirty="0"/>
              <a:t> *from, </a:t>
            </a:r>
            <a:r>
              <a:rPr lang="en-US" altLang="zh-TW" b="1" dirty="0" err="1"/>
              <a:t>int</a:t>
            </a:r>
            <a:r>
              <a:rPr lang="en-US" altLang="zh-TW" b="1" dirty="0"/>
              <a:t> *</a:t>
            </a:r>
            <a:r>
              <a:rPr lang="en-US" altLang="zh-TW" b="1" dirty="0" err="1"/>
              <a:t>fromlen</a:t>
            </a:r>
            <a:r>
              <a:rPr lang="en-US" altLang="zh-TW" b="1" dirty="0"/>
              <a:t>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參數：</a:t>
            </a:r>
          </a:p>
          <a:p>
            <a:pPr marL="457200" lvl="1" indent="0">
              <a:buNone/>
            </a:pPr>
            <a:r>
              <a:rPr lang="en-US" altLang="zh-TW" dirty="0" err="1"/>
              <a:t>sockdes</a:t>
            </a:r>
            <a:r>
              <a:rPr lang="zh-TW" altLang="zh-TW" dirty="0"/>
              <a:t>：一個建立連線成功的</a:t>
            </a:r>
            <a:r>
              <a:rPr lang="en-US" altLang="zh-TW" dirty="0"/>
              <a:t>socket</a:t>
            </a:r>
            <a:r>
              <a:rPr lang="zh-TW" altLang="zh-TW" dirty="0"/>
              <a:t>　　　</a:t>
            </a:r>
          </a:p>
          <a:p>
            <a:pPr marL="457200" lvl="1" indent="0">
              <a:buNone/>
            </a:pPr>
            <a:r>
              <a:rPr lang="en-US" altLang="zh-TW" dirty="0" err="1"/>
              <a:t>buf</a:t>
            </a:r>
            <a:r>
              <a:rPr lang="zh-TW" altLang="zh-TW" dirty="0"/>
              <a:t>：呼叫</a:t>
            </a:r>
            <a:r>
              <a:rPr lang="en-US" altLang="zh-TW" dirty="0" err="1"/>
              <a:t>recv</a:t>
            </a:r>
            <a:r>
              <a:rPr lang="zh-TW" altLang="zh-TW" dirty="0"/>
              <a:t>，用來儲存收到資料的暫存器</a:t>
            </a:r>
          </a:p>
          <a:p>
            <a:pPr marL="457200" lvl="1" indent="0">
              <a:buNone/>
            </a:pPr>
            <a:r>
              <a:rPr lang="en-US" altLang="zh-TW" dirty="0" err="1"/>
              <a:t>len</a:t>
            </a:r>
            <a:r>
              <a:rPr lang="zh-TW" altLang="zh-TW" dirty="0"/>
              <a:t>：</a:t>
            </a:r>
            <a:r>
              <a:rPr lang="en-US" altLang="zh-TW" dirty="0" err="1"/>
              <a:t>buf</a:t>
            </a:r>
            <a:r>
              <a:rPr lang="zh-TW" altLang="zh-TW" dirty="0"/>
              <a:t>的長度</a:t>
            </a:r>
            <a:r>
              <a:rPr lang="en-US" altLang="zh-TW" dirty="0"/>
              <a:t>(byte)</a:t>
            </a:r>
            <a:r>
              <a:rPr lang="zh-TW" altLang="zh-TW" dirty="0"/>
              <a:t>　　　</a:t>
            </a:r>
          </a:p>
          <a:p>
            <a:pPr marL="457200" lvl="1" indent="0">
              <a:buNone/>
            </a:pPr>
            <a:r>
              <a:rPr lang="en-US" altLang="zh-TW" dirty="0"/>
              <a:t>flags</a:t>
            </a:r>
            <a:r>
              <a:rPr lang="zh-TW" altLang="zh-TW" dirty="0"/>
              <a:t>：選擇工作模式，一般填入</a:t>
            </a:r>
            <a:r>
              <a:rPr lang="en-US" altLang="zh-TW" dirty="0"/>
              <a:t>0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from</a:t>
            </a:r>
            <a:r>
              <a:rPr lang="zh-TW" altLang="zh-TW" dirty="0"/>
              <a:t>：連接對象的位址資訊</a:t>
            </a:r>
          </a:p>
          <a:p>
            <a:pPr marL="457200" lvl="1" indent="0">
              <a:buNone/>
            </a:pPr>
            <a:r>
              <a:rPr lang="en-US" altLang="zh-TW" dirty="0" err="1"/>
              <a:t>fromlen</a:t>
            </a:r>
            <a:r>
              <a:rPr lang="zh-TW" altLang="zh-TW" dirty="0"/>
              <a:t>：</a:t>
            </a:r>
            <a:r>
              <a:rPr lang="en-US" altLang="zh-TW" dirty="0"/>
              <a:t>from</a:t>
            </a:r>
            <a:r>
              <a:rPr lang="zh-TW" altLang="zh-TW" dirty="0"/>
              <a:t>長度 </a:t>
            </a:r>
          </a:p>
          <a:p>
            <a:pPr marL="457200" lvl="1" indent="0">
              <a:buNone/>
            </a:pPr>
            <a:r>
              <a:rPr lang="zh-TW" altLang="zh-TW" dirty="0"/>
              <a:t>回傳值：</a:t>
            </a:r>
            <a:r>
              <a:rPr lang="en-US" altLang="zh-TW" dirty="0"/>
              <a:t>-1</a:t>
            </a:r>
            <a:r>
              <a:rPr lang="zh-TW" altLang="zh-TW" dirty="0"/>
              <a:t>表示錯誤，否則傳回接收到的字節數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sendto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sockdes</a:t>
            </a:r>
            <a:r>
              <a:rPr lang="en-US" altLang="zh-TW" b="1" dirty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char *</a:t>
            </a:r>
            <a:r>
              <a:rPr lang="en-US" altLang="zh-TW" b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len</a:t>
            </a:r>
            <a:r>
              <a:rPr lang="en-US" altLang="zh-TW" b="1" dirty="0"/>
              <a:t>, </a:t>
            </a:r>
            <a:r>
              <a:rPr lang="en-US" altLang="zh-TW" b="1" dirty="0" err="1"/>
              <a:t>int</a:t>
            </a:r>
            <a:r>
              <a:rPr lang="en-US" altLang="zh-TW" b="1" dirty="0"/>
              <a:t> flags, </a:t>
            </a:r>
            <a:r>
              <a:rPr lang="en-US" altLang="zh-TW" b="1" dirty="0" err="1"/>
              <a:t>const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</a:t>
            </a:r>
            <a:r>
              <a:rPr lang="en-US" altLang="zh-TW" b="1" dirty="0"/>
              <a:t> *to, 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tolen</a:t>
            </a:r>
            <a:r>
              <a:rPr lang="en-US" altLang="zh-TW" b="1" dirty="0"/>
              <a:t>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/>
              <a:t>參數：</a:t>
            </a:r>
          </a:p>
          <a:p>
            <a:pPr marL="457200" lvl="1" indent="0">
              <a:buNone/>
            </a:pPr>
            <a:r>
              <a:rPr lang="en-US" altLang="zh-TW" dirty="0" err="1"/>
              <a:t>sockdes</a:t>
            </a:r>
            <a:r>
              <a:rPr lang="zh-TW" altLang="zh-TW" dirty="0"/>
              <a:t>：一個建立連線成功的</a:t>
            </a:r>
            <a:r>
              <a:rPr lang="en-US" altLang="zh-TW" dirty="0"/>
              <a:t>socket</a:t>
            </a:r>
            <a:r>
              <a:rPr lang="zh-TW" altLang="zh-TW" dirty="0"/>
              <a:t>　　　</a:t>
            </a:r>
          </a:p>
          <a:p>
            <a:pPr marL="457200" lvl="1" indent="0">
              <a:buNone/>
            </a:pPr>
            <a:r>
              <a:rPr lang="en-US" altLang="zh-TW" dirty="0" err="1"/>
              <a:t>buf</a:t>
            </a:r>
            <a:r>
              <a:rPr lang="zh-TW" altLang="zh-TW" dirty="0"/>
              <a:t>：呼叫</a:t>
            </a:r>
            <a:r>
              <a:rPr lang="en-US" altLang="zh-TW" dirty="0" err="1"/>
              <a:t>recv</a:t>
            </a:r>
            <a:r>
              <a:rPr lang="zh-TW" altLang="zh-TW" dirty="0"/>
              <a:t>，用來儲存收到資料的暫存器</a:t>
            </a:r>
          </a:p>
          <a:p>
            <a:pPr marL="457200" lvl="1" indent="0">
              <a:buNone/>
            </a:pPr>
            <a:r>
              <a:rPr lang="en-US" altLang="zh-TW" dirty="0" err="1"/>
              <a:t>len</a:t>
            </a:r>
            <a:r>
              <a:rPr lang="zh-TW" altLang="zh-TW" dirty="0"/>
              <a:t>：</a:t>
            </a:r>
            <a:r>
              <a:rPr lang="en-US" altLang="zh-TW" dirty="0" err="1"/>
              <a:t>buf</a:t>
            </a:r>
            <a:r>
              <a:rPr lang="zh-TW" altLang="zh-TW" dirty="0"/>
              <a:t>的長度</a:t>
            </a:r>
            <a:r>
              <a:rPr lang="en-US" altLang="zh-TW" dirty="0"/>
              <a:t>(byte)</a:t>
            </a:r>
            <a:r>
              <a:rPr lang="zh-TW" altLang="zh-TW" dirty="0"/>
              <a:t>　　　</a:t>
            </a:r>
          </a:p>
          <a:p>
            <a:pPr marL="457200" lvl="1" indent="0">
              <a:buNone/>
            </a:pPr>
            <a:r>
              <a:rPr lang="en-US" altLang="zh-TW" dirty="0"/>
              <a:t>flags</a:t>
            </a:r>
            <a:r>
              <a:rPr lang="zh-TW" altLang="zh-TW" dirty="0"/>
              <a:t>：選擇工作模式，一般填入</a:t>
            </a:r>
            <a:r>
              <a:rPr lang="en-US" altLang="zh-TW" dirty="0"/>
              <a:t>0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to</a:t>
            </a:r>
            <a:r>
              <a:rPr lang="zh-TW" altLang="zh-TW" dirty="0"/>
              <a:t>：連接對象的位址資訊</a:t>
            </a:r>
          </a:p>
          <a:p>
            <a:pPr marL="457200" lvl="1" indent="0">
              <a:buNone/>
            </a:pPr>
            <a:r>
              <a:rPr lang="en-US" altLang="zh-TW" dirty="0" err="1"/>
              <a:t>tolen</a:t>
            </a:r>
            <a:r>
              <a:rPr lang="zh-TW" altLang="zh-TW" dirty="0"/>
              <a:t>：</a:t>
            </a:r>
            <a:r>
              <a:rPr lang="en-US" altLang="zh-TW" dirty="0"/>
              <a:t>to</a:t>
            </a:r>
            <a:r>
              <a:rPr lang="zh-TW" altLang="zh-TW" dirty="0"/>
              <a:t>長度 </a:t>
            </a:r>
          </a:p>
          <a:p>
            <a:pPr marL="457200" lvl="1" indent="0">
              <a:buNone/>
            </a:pPr>
            <a:r>
              <a:rPr lang="zh-TW" altLang="zh-TW" dirty="0"/>
              <a:t>回傳值：</a:t>
            </a:r>
            <a:r>
              <a:rPr lang="en-US" altLang="zh-TW" dirty="0"/>
              <a:t>-1</a:t>
            </a:r>
            <a:r>
              <a:rPr lang="zh-TW" altLang="zh-TW" dirty="0"/>
              <a:t>表示錯誤，否則</a:t>
            </a:r>
            <a:r>
              <a:rPr lang="zh-TW" altLang="zh-TW" dirty="0" smtClean="0"/>
              <a:t>傳回</a:t>
            </a:r>
            <a:r>
              <a:rPr lang="zh-TW" altLang="en-US" dirty="0" smtClean="0"/>
              <a:t>發送</a:t>
            </a:r>
            <a:r>
              <a:rPr lang="zh-TW" altLang="zh-TW" dirty="0" smtClean="0"/>
              <a:t>的</a:t>
            </a:r>
            <a:r>
              <a:rPr lang="zh-TW" altLang="zh-TW" dirty="0"/>
              <a:t>字節數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4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Dev C++ environment </a:t>
            </a:r>
            <a:r>
              <a:rPr lang="en-US" altLang="zh-TW" dirty="0" smtClean="0">
                <a:hlinkClick r:id="rId2" action="ppaction://hlinksldjump"/>
              </a:rPr>
              <a:t>setting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CodeBlocks environment </a:t>
            </a:r>
            <a:r>
              <a:rPr lang="en-US" altLang="zh-TW" dirty="0" smtClean="0">
                <a:hlinkClick r:id="rId3" action="ppaction://hlinksldjump"/>
              </a:rPr>
              <a:t>setting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Use </a:t>
            </a:r>
            <a:r>
              <a:rPr lang="en-US" altLang="zh-TW" dirty="0" smtClean="0">
                <a:hlinkClick r:id="rId4" action="ppaction://hlinksldjump"/>
              </a:rPr>
              <a:t>command line </a:t>
            </a:r>
            <a:r>
              <a:rPr lang="en-US" altLang="zh-TW" dirty="0">
                <a:hlinkClick r:id="rId4" action="ppaction://hlinksldjump"/>
              </a:rPr>
              <a:t>to compile </a:t>
            </a:r>
            <a:endParaRPr lang="en-US" altLang="zh-TW" dirty="0" smtClean="0"/>
          </a:p>
          <a:p>
            <a:r>
              <a:rPr lang="en-US" altLang="zh-TW" dirty="0">
                <a:hlinkClick r:id="rId5" action="ppaction://hlinksldjump"/>
              </a:rPr>
              <a:t>Socket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5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TCP echo server/client</a:t>
            </a:r>
          </a:p>
        </p:txBody>
      </p:sp>
    </p:spTree>
    <p:extLst>
      <p:ext uri="{BB962C8B-B14F-4D97-AF65-F5344CB8AC3E}">
        <p14:creationId xmlns:p14="http://schemas.microsoft.com/office/powerpoint/2010/main" val="22449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/>
              <a:t>Dev-C++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www.bloodshed.net/devcpp.html</a:t>
            </a:r>
            <a:endParaRPr lang="en-US" altLang="zh-TW" sz="3200" u="sng" dirty="0" smtClean="0"/>
          </a:p>
          <a:p>
            <a:r>
              <a:rPr lang="en-US" altLang="zh-TW" sz="3200" dirty="0"/>
              <a:t>Orwell </a:t>
            </a:r>
            <a:r>
              <a:rPr lang="en-US" altLang="zh-TW" sz="3200" dirty="0" err="1"/>
              <a:t>Dev</a:t>
            </a:r>
            <a:r>
              <a:rPr lang="en-US" altLang="zh-TW" sz="3200" dirty="0"/>
              <a:t>-C++  5.11 (Recommended)</a:t>
            </a:r>
          </a:p>
          <a:p>
            <a:pPr lvl="0"/>
            <a:r>
              <a:rPr lang="en-US" altLang="zh-TW" sz="3200" dirty="0">
                <a:hlinkClick r:id="rId3"/>
              </a:rPr>
              <a:t>http://</a:t>
            </a:r>
            <a:r>
              <a:rPr lang="en-US" altLang="zh-TW" sz="3200" dirty="0" smtClean="0">
                <a:hlinkClick r:id="rId3"/>
              </a:rPr>
              <a:t>orwelldevcpp.blogspot.tw/2015/04/dev-c-511-released.html</a:t>
            </a:r>
            <a:endParaRPr lang="en-US" altLang="zh-TW" sz="3200" dirty="0" smtClean="0"/>
          </a:p>
          <a:p>
            <a:pPr lvl="0"/>
            <a:r>
              <a:rPr lang="en-US" altLang="zh-TW" sz="3200" dirty="0"/>
              <a:t>To </a:t>
            </a:r>
            <a:r>
              <a:rPr lang="en-US" altLang="zh-TW" sz="3200" dirty="0" smtClean="0"/>
              <a:t>compile </a:t>
            </a:r>
            <a:r>
              <a:rPr lang="en-US" altLang="zh-TW" sz="3200" dirty="0"/>
              <a:t>the source file or </a:t>
            </a:r>
            <a:r>
              <a:rPr lang="en-US" altLang="zh-TW" sz="3200" dirty="0" smtClean="0"/>
              <a:t>project see </a:t>
            </a:r>
            <a:r>
              <a:rPr lang="en-US" altLang="zh-TW" sz="3200" dirty="0" smtClean="0">
                <a:hlinkClick r:id="rId4" action="ppaction://hlinksldjump"/>
              </a:rPr>
              <a:t>p4</a:t>
            </a:r>
            <a:endParaRPr lang="en-US" altLang="zh-TW" sz="3200" dirty="0" smtClean="0"/>
          </a:p>
          <a:p>
            <a:pPr lvl="0"/>
            <a:r>
              <a:rPr lang="en-US" altLang="zh-TW" sz="3200" dirty="0" smtClean="0"/>
              <a:t>Alternative </a:t>
            </a:r>
            <a:r>
              <a:rPr lang="en-US" altLang="zh-TW" sz="3200" dirty="0"/>
              <a:t>option to compile the </a:t>
            </a:r>
            <a:r>
              <a:rPr lang="en-US" altLang="zh-TW" sz="3200" dirty="0" smtClean="0"/>
              <a:t>project, see </a:t>
            </a:r>
            <a:r>
              <a:rPr lang="en-US" altLang="zh-TW" sz="3200" dirty="0" smtClean="0">
                <a:hlinkClick r:id="rId5" action="ppaction://hlinksldjump"/>
              </a:rPr>
              <a:t>p5</a:t>
            </a:r>
            <a:endParaRPr lang="en-US" altLang="zh-TW" sz="3200" dirty="0" smtClean="0"/>
          </a:p>
          <a:p>
            <a:pPr lvl="0"/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C++: To build the source file or project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/>
          <a:lstStyle/>
          <a:p>
            <a:r>
              <a:rPr lang="en-US" altLang="zh-TW" sz="3200" dirty="0" smtClean="0"/>
              <a:t>Tools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Options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Add “-lws2_32” to the linker command line</a:t>
            </a:r>
          </a:p>
          <a:p>
            <a:r>
              <a:rPr lang="en-US" altLang="zh-TW" sz="3200" dirty="0"/>
              <a:t>Remember to include winsock2.h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09" y="1475412"/>
            <a:ext cx="5067042" cy="47015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4" name="矩形 3"/>
          <p:cNvSpPr/>
          <p:nvPr/>
        </p:nvSpPr>
        <p:spPr>
          <a:xfrm>
            <a:off x="6922008" y="3611880"/>
            <a:ext cx="228600" cy="26517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50608" y="3826187"/>
            <a:ext cx="572799" cy="27946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 C++: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Alternative </a:t>
            </a:r>
            <a:r>
              <a:rPr lang="en-US" altLang="zh-TW" dirty="0"/>
              <a:t>option </a:t>
            </a:r>
            <a:r>
              <a:rPr lang="en-US" altLang="zh-TW" dirty="0" smtClean="0"/>
              <a:t>to compile the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5"/>
            <a:ext cx="6413627" cy="4351338"/>
          </a:xfrm>
        </p:spPr>
        <p:txBody>
          <a:bodyPr/>
          <a:lstStyle/>
          <a:p>
            <a:r>
              <a:rPr lang="en-US" altLang="zh-TW" sz="3200" dirty="0" smtClean="0"/>
              <a:t>File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Choose “Console Application”</a:t>
            </a:r>
          </a:p>
          <a:p>
            <a:r>
              <a:rPr lang="en-US" altLang="zh-TW" sz="3200" dirty="0" smtClean="0"/>
              <a:t>Project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 Options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Parameters</a:t>
            </a:r>
          </a:p>
          <a:p>
            <a:r>
              <a:rPr lang="en-US" altLang="zh-TW" sz="3200" dirty="0" smtClean="0"/>
              <a:t>Add</a:t>
            </a:r>
            <a:r>
              <a:rPr lang="en-US" altLang="zh-TW" sz="3200" dirty="0"/>
              <a:t> the</a:t>
            </a:r>
            <a:r>
              <a:rPr lang="zh-TW" altLang="en-US" sz="3200" dirty="0"/>
              <a:t> </a:t>
            </a:r>
            <a:r>
              <a:rPr lang="en-US" altLang="zh-TW" sz="3200" dirty="0"/>
              <a:t>command line </a:t>
            </a:r>
            <a:r>
              <a:rPr lang="en-US" altLang="zh-TW" sz="3200" dirty="0" smtClean="0"/>
              <a:t>options</a:t>
            </a:r>
          </a:p>
          <a:p>
            <a:pPr marL="0" indent="0">
              <a:buNone/>
            </a:pPr>
            <a:r>
              <a:rPr lang="en-US" altLang="zh-TW" sz="3200" dirty="0" smtClean="0"/>
              <a:t> </a:t>
            </a:r>
            <a:r>
              <a:rPr lang="en-US" altLang="zh-TW" sz="3200" dirty="0"/>
              <a:t>“-lws2_32” </a:t>
            </a:r>
            <a:r>
              <a:rPr lang="en-US" altLang="zh-TW" sz="3200" dirty="0" smtClean="0"/>
              <a:t>at </a:t>
            </a:r>
            <a:r>
              <a:rPr lang="en-US" altLang="zh-TW" sz="3200" dirty="0"/>
              <a:t>L</a:t>
            </a:r>
            <a:r>
              <a:rPr lang="en-US" altLang="zh-TW" sz="3200" dirty="0" smtClean="0"/>
              <a:t>inker area</a:t>
            </a:r>
          </a:p>
          <a:p>
            <a:r>
              <a:rPr lang="en-US" altLang="zh-TW" sz="3200" dirty="0"/>
              <a:t>Remember to include winsock2.h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88" y="2002536"/>
            <a:ext cx="4434083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CodeBlocks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/>
              <a:t>CodeBlocks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www.codeblocks.org/downloads</a:t>
            </a:r>
            <a:endParaRPr lang="en-US" altLang="zh-TW" sz="3200" u="sng" dirty="0" smtClean="0"/>
          </a:p>
          <a:p>
            <a:pPr lvl="0"/>
            <a:r>
              <a:rPr lang="en-US" altLang="zh-TW" sz="3200" dirty="0"/>
              <a:t>To compile the source file or </a:t>
            </a:r>
            <a:r>
              <a:rPr lang="en-US" altLang="zh-TW" sz="3200" dirty="0" smtClean="0"/>
              <a:t>project, </a:t>
            </a:r>
            <a:r>
              <a:rPr lang="en-US" altLang="zh-TW" sz="3200" dirty="0"/>
              <a:t>see </a:t>
            </a:r>
            <a:r>
              <a:rPr lang="en-US" altLang="zh-TW" sz="3200" dirty="0" smtClean="0">
                <a:hlinkClick r:id="rId3" action="ppaction://hlinksldjump"/>
              </a:rPr>
              <a:t>p7</a:t>
            </a:r>
            <a:endParaRPr lang="en-US" altLang="zh-TW" sz="3200" dirty="0"/>
          </a:p>
          <a:p>
            <a:pPr lvl="0"/>
            <a:r>
              <a:rPr lang="en-US" altLang="zh-TW" sz="3200" dirty="0"/>
              <a:t>Alternative option to compile the project, see </a:t>
            </a:r>
            <a:r>
              <a:rPr lang="en-US" altLang="zh-TW" sz="3200" dirty="0" smtClean="0">
                <a:hlinkClick r:id="rId4" action="ppaction://hlinksldjump"/>
              </a:rPr>
              <a:t>p8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CodeBlocks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</a:t>
            </a:r>
            <a:r>
              <a:rPr lang="en-US" altLang="zh-TW" dirty="0"/>
              <a:t>compile the source file or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146" cy="4351338"/>
          </a:xfrm>
        </p:spPr>
        <p:txBody>
          <a:bodyPr/>
          <a:lstStyle/>
          <a:p>
            <a:r>
              <a:rPr lang="en-US" altLang="zh-TW" sz="3200" dirty="0" smtClean="0"/>
              <a:t>Settings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and debugger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Add “-lws2_32” to O</a:t>
            </a:r>
            <a:r>
              <a:rPr lang="en-US" altLang="zh-TW" sz="3200" dirty="0" smtClean="0"/>
              <a:t>ther </a:t>
            </a:r>
            <a:r>
              <a:rPr lang="en-US" altLang="zh-TW" sz="3200" dirty="0"/>
              <a:t>linker </a:t>
            </a:r>
            <a:r>
              <a:rPr lang="en-US" altLang="zh-TW" sz="3200" dirty="0" smtClean="0"/>
              <a:t>options</a:t>
            </a:r>
            <a:endParaRPr lang="en-US" altLang="zh-TW" sz="2800" dirty="0" smtClean="0"/>
          </a:p>
          <a:p>
            <a:r>
              <a:rPr lang="en-US" altLang="zh-TW" sz="3200" dirty="0" smtClean="0"/>
              <a:t>Remember to include winsock2.h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46" y="1690688"/>
            <a:ext cx="5358788" cy="424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CodeBlocks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Alternative </a:t>
            </a:r>
            <a:r>
              <a:rPr lang="en-US" altLang="zh-TW" dirty="0"/>
              <a:t>option to compile the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File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/>
              <a:t>New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Right click project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Build Option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C:\Program Files (x86</a:t>
            </a:r>
            <a:r>
              <a:rPr lang="en-US" altLang="zh-TW" sz="3200" dirty="0" smtClean="0"/>
              <a:t>)\</a:t>
            </a:r>
            <a:r>
              <a:rPr lang="en-US" altLang="zh-TW" sz="3200" dirty="0" err="1" smtClean="0"/>
              <a:t>CodeBlocks</a:t>
            </a:r>
            <a:r>
              <a:rPr lang="en-US" altLang="zh-TW" sz="3200" dirty="0" smtClean="0"/>
              <a:t>\</a:t>
            </a:r>
            <a:r>
              <a:rPr lang="en-US" altLang="zh-TW" sz="3200" dirty="0" err="1" smtClean="0"/>
              <a:t>MinGW</a:t>
            </a:r>
            <a:r>
              <a:rPr lang="en-US" altLang="zh-TW" sz="3200" dirty="0" smtClean="0"/>
              <a:t>\libws2_32.a</a:t>
            </a:r>
          </a:p>
          <a:p>
            <a:r>
              <a:rPr lang="en-US" altLang="zh-TW" sz="3200" dirty="0"/>
              <a:t>Remember to include winsock2.h</a:t>
            </a:r>
          </a:p>
          <a:p>
            <a:endParaRPr lang="zh-TW" altLang="en-US" dirty="0"/>
          </a:p>
        </p:txBody>
      </p:sp>
      <p:pic>
        <p:nvPicPr>
          <p:cNvPr id="4" name="Picture 2" descr="D:\Dropbox\螢幕截圖\螢幕截圖 2016-11-09 22.58.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07" y="1713125"/>
            <a:ext cx="5795504" cy="44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command line to compile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4"/>
            <a:ext cx="8496871" cy="4916369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gcc</a:t>
            </a:r>
            <a:r>
              <a:rPr lang="en-US" altLang="zh-TW" sz="3200" dirty="0"/>
              <a:t> -o cli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TCP_echo_client_win.c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-</a:t>
            </a:r>
            <a:r>
              <a:rPr lang="en-US" altLang="zh-TW" sz="3200" dirty="0"/>
              <a:t>lws2_32</a:t>
            </a:r>
            <a:endParaRPr lang="en-US" altLang="zh-TW" sz="3200" dirty="0" smtClean="0"/>
          </a:p>
          <a:p>
            <a:r>
              <a:rPr lang="en-US" altLang="zh-TW" sz="3200" dirty="0" err="1"/>
              <a:t>gcc</a:t>
            </a:r>
            <a:r>
              <a:rPr lang="en-US" altLang="zh-TW" sz="3200" dirty="0"/>
              <a:t> -o </a:t>
            </a:r>
            <a:r>
              <a:rPr lang="en-US" altLang="zh-TW" sz="3200" dirty="0" err="1" smtClean="0"/>
              <a:t>ser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TCP_echo_server_win.c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-lws2_32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0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507</Words>
  <Application>Microsoft Macintosh PowerPoint</Application>
  <PresentationFormat>寬螢幕</PresentationFormat>
  <Paragraphs>141</Paragraphs>
  <Slides>20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Wingdings</vt:lpstr>
      <vt:lpstr>新細明體</vt:lpstr>
      <vt:lpstr>Arial</vt:lpstr>
      <vt:lpstr>Office 佈景主題</vt:lpstr>
      <vt:lpstr>文件</vt:lpstr>
      <vt:lpstr>EECS302001 計算機網路概論  Socket Tutorial </vt:lpstr>
      <vt:lpstr>Outline</vt:lpstr>
      <vt:lpstr>Dev C++ environment setting</vt:lpstr>
      <vt:lpstr>Dev C++: To build the source file or project </vt:lpstr>
      <vt:lpstr>Dev C++:  Alternative option to compile the project</vt:lpstr>
      <vt:lpstr>CodeBlocks environment setting</vt:lpstr>
      <vt:lpstr>CodeBlocks : To compile the source file or project</vt:lpstr>
      <vt:lpstr>CodeBlocks : Alternative option to compile the project</vt:lpstr>
      <vt:lpstr>Use command line to compile </vt:lpstr>
      <vt:lpstr>Linux/Unix system</vt:lpstr>
      <vt:lpstr>Socket programming</vt:lpstr>
      <vt:lpstr>TCP flow chart</vt:lpstr>
      <vt:lpstr>UDP flow chart</vt:lpstr>
      <vt:lpstr>Data structure of address</vt:lpstr>
      <vt:lpstr>Functions</vt:lpstr>
      <vt:lpstr>PowerPoint 簡報</vt:lpstr>
      <vt:lpstr>PowerPoint 簡報</vt:lpstr>
      <vt:lpstr>PowerPoint 簡報</vt:lpstr>
      <vt:lpstr>PowerPoint 簡報</vt:lpstr>
      <vt:lpstr>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CS3212 計算機網路概論  Winsock Tutorial</dc:title>
  <dc:creator>Michael</dc:creator>
  <cp:lastModifiedBy>Microsoft Office 使用者</cp:lastModifiedBy>
  <cp:revision>49</cp:revision>
  <dcterms:created xsi:type="dcterms:W3CDTF">2014-10-26T07:13:17Z</dcterms:created>
  <dcterms:modified xsi:type="dcterms:W3CDTF">2019-11-13T09:37:27Z</dcterms:modified>
</cp:coreProperties>
</file>