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83" r:id="rId6"/>
    <p:sldId id="260" r:id="rId7"/>
    <p:sldId id="263" r:id="rId8"/>
    <p:sldId id="262" r:id="rId9"/>
    <p:sldId id="264" r:id="rId10"/>
    <p:sldId id="285" r:id="rId11"/>
    <p:sldId id="271" r:id="rId12"/>
    <p:sldId id="287" r:id="rId13"/>
    <p:sldId id="269" r:id="rId14"/>
    <p:sldId id="284" r:id="rId15"/>
    <p:sldId id="267" r:id="rId16"/>
    <p:sldId id="289" r:id="rId17"/>
    <p:sldId id="268" r:id="rId18"/>
    <p:sldId id="290" r:id="rId19"/>
    <p:sldId id="291" r:id="rId20"/>
    <p:sldId id="266" r:id="rId21"/>
    <p:sldId id="288" r:id="rId22"/>
    <p:sldId id="265" r:id="rId23"/>
    <p:sldId id="286" r:id="rId24"/>
    <p:sldId id="270" r:id="rId25"/>
    <p:sldId id="292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F0F2BC0-DF32-B904-204F-81ADF43FD327}" name="Gérard Rognone" initials="GR" userId="20eb27f3c9e211c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C0C"/>
    <a:srgbClr val="FCF2E3"/>
    <a:srgbClr val="A39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5472" autoAdjust="0"/>
  </p:normalViewPr>
  <p:slideViewPr>
    <p:cSldViewPr snapToGrid="0">
      <p:cViewPr varScale="1">
        <p:scale>
          <a:sx n="91" d="100"/>
          <a:sy n="91" d="100"/>
        </p:scale>
        <p:origin x="624" y="5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E54C7E3-8B51-AA7A-428B-894CCD822A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D0F35F-1F1C-AACC-59A3-63FEB0489B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3EFAB-A943-45B4-8E9F-AA6348E5D841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6549815-D491-CF3F-68D2-BF1EEE8E53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Par Rognone Gerard Juillet 2023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68A0F7-C065-918C-6CE3-8B8E9747A1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ACE7A-0830-4ADD-B129-405B4D74DE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59816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9617C-3E18-400A-8D7D-AB4C64A86DD3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Par Rognone Gerard Juillet 2023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0A746-68EA-46AC-89FE-5CDAD67341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29154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Segoe UI" panose="020B0502040204020203" pitchFamily="34" charset="0"/>
              </a:rPr>
              <a:t>IterableCollection : Interface qui définit la structure des classes qui peuvent être itérées.</a:t>
            </a:r>
            <a:br>
              <a:rPr lang="fr-FR" sz="1800" dirty="0">
                <a:effectLst/>
                <a:latin typeface="Segoe UI" panose="020B0502040204020203" pitchFamily="34" charset="0"/>
              </a:rPr>
            </a:br>
            <a:r>
              <a:rPr lang="fr-FR" sz="1800" dirty="0">
                <a:effectLst/>
                <a:latin typeface="Segoe UI" panose="020B0502040204020203" pitchFamily="34" charset="0"/>
              </a:rPr>
              <a:t>ConcreteCollection : Classe qui contient la structure de données que nous voulons itérer.</a:t>
            </a:r>
            <a:br>
              <a:rPr lang="fr-FR" sz="1800" dirty="0">
                <a:effectLst/>
                <a:latin typeface="Segoe UI" panose="020B0502040204020203" pitchFamily="34" charset="0"/>
              </a:rPr>
            </a:br>
            <a:r>
              <a:rPr lang="fr-FR" sz="1800" dirty="0">
                <a:effectLst/>
                <a:latin typeface="Segoe UI" panose="020B0502040204020203" pitchFamily="34" charset="0"/>
              </a:rPr>
              <a:t>IIterator : Interface qui définit la structure des itérateurs, qui définit les méthodes nécessaires pour effectuer l'itération sur le ConcreteCollection.</a:t>
            </a:r>
            <a:br>
              <a:rPr lang="fr-FR" sz="1800" dirty="0">
                <a:effectLst/>
                <a:latin typeface="Segoe UI" panose="020B0502040204020203" pitchFamily="34" charset="0"/>
              </a:rPr>
            </a:br>
            <a:r>
              <a:rPr lang="fr-FR" sz="1800" dirty="0">
                <a:effectLst/>
                <a:latin typeface="Segoe UI" panose="020B0502040204020203" pitchFamily="34" charset="0"/>
              </a:rPr>
              <a:t>ConcreteIterator : Implémentation d'un itérateur concret, qui hérite de IIterator pour implémenter concrètement comment itérer un ConcreteCollection.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Par Rognone Gerard Juillet 2023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0A746-68EA-46AC-89FE-5CDAD67341B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165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client demande à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ConcreteAggregate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créer un itérateur. ( Figures 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ConcreteAggregate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crée un nouvel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Iterator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client, pour parcourir les éléments, boucle jusqu'à ce qu'il n'y ait plus d'éléments dans l'itérateur, la méthode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hasNext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lui dira quand la fin sera atteinte.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client demande l'élément suivant à l'itérateur en utilisant la méthode suivante.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S'il y a plus d'éléments, nous revenons à l'étape trois, cela est répété jusqu'à la fin de la tournée.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Par Rognone Gerard Juillet 2023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0A746-68EA-46AC-89FE-5CDAD67341B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967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IListe</a:t>
            </a:r>
            <a:r>
              <a:rPr lang="fr-FR" dirty="0"/>
              <a:t> ne fait pas parti du pattern mais nous en avons besoin pour transformer « Figures » en collection. </a:t>
            </a:r>
          </a:p>
          <a:p>
            <a:endParaRPr lang="fr-FR" dirty="0"/>
          </a:p>
          <a:p>
            <a:r>
              <a:rPr lang="fr-FR" dirty="0"/>
              <a:t>Cela implique de charger l’opérateur [ ] puis de créer la propriété count.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Par Rognone Gerard Juillet 2023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0A746-68EA-46AC-89FE-5CDAD67341B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432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Elle réalise l’interface IEnumerator et </a:t>
            </a:r>
            <a:r>
              <a:rPr lang="fr-FR" dirty="0" err="1"/>
              <a:t>IDisposable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Par Rognone Gerard Juillet 2023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0A746-68EA-46AC-89FE-5CDAD67341B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00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Par Rognone Gerard Juillet 2023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0A746-68EA-46AC-89FE-5CDAD67341B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081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IEnumerable interface Explicite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Par Rognone Gerard Juillet 2023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0A746-68EA-46AC-89FE-5CDAD67341B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251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Par Rognone Gerard Juillet 2023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0A746-68EA-46AC-89FE-5CDAD67341B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573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C72B-6B95-4267-AE78-C991D28F63C6}" type="datetime1">
              <a:rPr lang="fr-FR" smtClean="0"/>
              <a:t>26/07/2023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 Rognone Gérard Juillet2023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8C49B1B-43B1-49D3-9718-6075B2BD7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47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2ED8-D5CA-4FCF-B9C0-1E388D9F7594}" type="datetime1">
              <a:rPr lang="fr-FR" smtClean="0"/>
              <a:t>26/07/2023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 Rognone Gérard Juillet2023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8C49B1B-43B1-49D3-9718-6075B2BD7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76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3A4A-B515-45BD-B214-8FD0BF73C9A9}" type="datetime1">
              <a:rPr lang="fr-FR" smtClean="0"/>
              <a:t>26/07/2023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 Rognone Gérard Juillet2023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8C49B1B-43B1-49D3-9718-6075B2BD7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69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3978-6959-4375-A021-BA3AA10808EE}" type="datetime1">
              <a:rPr lang="fr-FR" smtClean="0"/>
              <a:t>26/07/2023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 Rognone Gérard Juillet2023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8C49B1B-43B1-49D3-9718-6075B2BD7416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5969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F454-8252-4AA5-935D-EF6099CB7281}" type="datetime1">
              <a:rPr lang="fr-FR" smtClean="0"/>
              <a:t>26/07/2023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 Rognone Gérard Juillet2023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8C49B1B-43B1-49D3-9718-6075B2BD7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476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4F3F-C038-44BC-A8A3-650A4B98C57C}" type="datetime1">
              <a:rPr lang="fr-FR" smtClean="0"/>
              <a:t>26/07/2023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 Rognone Gérard Juillet2023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9B1B-43B1-49D3-9718-6075B2BD7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626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58F7-B42F-4596-AF56-7C62127D2866}" type="datetime1">
              <a:rPr lang="fr-FR" smtClean="0"/>
              <a:t>26/07/2023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 Rognone Gérard Juillet2023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9B1B-43B1-49D3-9718-6075B2BD7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87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B33A-FE93-4AB6-827D-50CE0272540C}" type="datetime1">
              <a:rPr lang="fr-FR" smtClean="0"/>
              <a:t>26/07/2023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 Rognone Gérard Juillet2023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9B1B-43B1-49D3-9718-6075B2BD7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895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99C2760-B76C-4701-878C-8B2316AD5442}" type="datetime1">
              <a:rPr lang="fr-FR" smtClean="0"/>
              <a:t>26/07/2023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fr-FR"/>
              <a:t>Par Rognone Gérard Juillet2023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8C49B1B-43B1-49D3-9718-6075B2BD7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91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E09-AEB4-4532-B9F2-B4AD6C8DA04A}" type="datetime1">
              <a:rPr lang="fr-FR" smtClean="0"/>
              <a:t>26/07/2023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 Rognone Gérard Juillet2023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9B1B-43B1-49D3-9718-6075B2BD7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69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5534-B2D3-429C-892A-28B69A2F4061}" type="datetime1">
              <a:rPr lang="fr-FR" smtClean="0"/>
              <a:t>26/07/2023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 Rognone Gérard Juillet2023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8C49B1B-43B1-49D3-9718-6075B2BD7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23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3331-17B8-463A-ACC2-970BAA9036F0}" type="datetime1">
              <a:rPr lang="fr-FR" smtClean="0"/>
              <a:t>26/07/2023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 Rognone Gérard Juillet2023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9B1B-43B1-49D3-9718-6075B2BD7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74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89C4-8C3B-45EF-9A9A-3D4525632EA3}" type="datetime1">
              <a:rPr lang="fr-FR" smtClean="0"/>
              <a:t>26/07/2023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 Rognone Gérard Juillet2023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9B1B-43B1-49D3-9718-6075B2BD7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93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A9D7-F96B-49D5-AA05-122F457626D6}" type="datetime1">
              <a:rPr lang="fr-FR" smtClean="0"/>
              <a:t>26/07/2023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 Rognone Gérard Juillet2023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9B1B-43B1-49D3-9718-6075B2BD7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021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FDFB-E868-4511-B8EE-78175DC59B36}" type="datetime1">
              <a:rPr lang="fr-FR" smtClean="0"/>
              <a:t>26/07/2023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 Rognone Gérard Juillet2023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9B1B-43B1-49D3-9718-6075B2BD7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64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4673-77D3-4052-9B4E-7B18DFC5592C}" type="datetime1">
              <a:rPr lang="fr-FR" smtClean="0"/>
              <a:t>26/07/2023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 Rognone Gérard Juillet2023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9B1B-43B1-49D3-9718-6075B2BD7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41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3E52-E0EE-4287-A584-6292148B3128}" type="datetime1">
              <a:rPr lang="fr-FR" smtClean="0"/>
              <a:t>26/07/2023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 Rognone Gérard Juillet2023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9B1B-43B1-49D3-9718-6075B2BD7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61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705A9-A301-4518-9F56-1F79E47A7B52}" type="datetime1">
              <a:rPr lang="fr-FR" smtClean="0"/>
              <a:t>26/07/2023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Par Rognone Gérard Juillet2023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49B1B-43B1-49D3-9718-6075B2BD7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286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1.wd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libfr.com/doc/2902342/patron--iterator--it%C3%A9rateur-" TargetMode="External"/><Relationship Id="rId2" Type="http://schemas.openxmlformats.org/officeDocument/2006/relationships/hyperlink" Target="https://refactoring.gur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foworld.com/article/3255626/how-to-use-the-iterator-design-pattern-in-c.html" TargetMode="External"/><Relationship Id="rId4" Type="http://schemas.openxmlformats.org/officeDocument/2006/relationships/hyperlink" Target="https://reactiveprogramming.io/blog/es/patrones-de-diseno/iterato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894135-86D4-FF6A-E1CB-026B469B51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Patron de Conception Itérateur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0E6C67-6F9F-C08C-D9AE-6E28101062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Design Pattern Iterator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55EFFA-9BBD-5A1B-D1F1-B00479CE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6371" y="6492875"/>
            <a:ext cx="2475629" cy="365125"/>
          </a:xfrm>
        </p:spPr>
        <p:txBody>
          <a:bodyPr/>
          <a:lstStyle/>
          <a:p>
            <a:r>
              <a:rPr lang="fr-FR" dirty="0">
                <a:latin typeface="Elephant" panose="02020904090505020303" pitchFamily="18" charset="0"/>
              </a:rPr>
              <a:t>Par Rognone Gérard Juillet 2023</a:t>
            </a:r>
          </a:p>
        </p:txBody>
      </p:sp>
    </p:spTree>
    <p:extLst>
      <p:ext uri="{BB962C8B-B14F-4D97-AF65-F5344CB8AC3E}">
        <p14:creationId xmlns:p14="http://schemas.microsoft.com/office/powerpoint/2010/main" val="280820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C65BD-43D8-6C5B-31E5-2E7D835E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Diagramme UML </a:t>
            </a:r>
            <a:r>
              <a:rPr lang="fr-FR" sz="36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spécifique à l’exemple proposé</a:t>
            </a:r>
            <a:br>
              <a:rPr lang="fr-F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F1AF26-12A8-C924-E644-01FDC304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9</a:t>
            </a:r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FDA13555-DD91-4DB1-3B2D-7CEBD4782753}"/>
              </a:ext>
            </a:extLst>
          </p:cNvPr>
          <p:cNvSpPr txBox="1">
            <a:spLocks/>
          </p:cNvSpPr>
          <p:nvPr/>
        </p:nvSpPr>
        <p:spPr>
          <a:xfrm>
            <a:off x="9716371" y="6492875"/>
            <a:ext cx="24756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Elephant" panose="02020904090505020303" pitchFamily="18" charset="0"/>
              </a:rPr>
              <a:t>Par Rognone Gérard Juillet 2023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551B3B1-01BB-7C2E-1521-64897D0FBB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4308" r="34138" b="35853"/>
          <a:stretch/>
        </p:blipFill>
        <p:spPr bwMode="auto">
          <a:xfrm>
            <a:off x="759523" y="2078361"/>
            <a:ext cx="10672953" cy="442436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9693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44E38-5B02-7D9A-A668-A2992C30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séquence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BC7A1D-7F56-C435-1B67-1DC731D2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10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3BE96372-A689-B4C3-C77B-03820BED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6371" y="6492875"/>
            <a:ext cx="2475629" cy="365125"/>
          </a:xfrm>
        </p:spPr>
        <p:txBody>
          <a:bodyPr/>
          <a:lstStyle/>
          <a:p>
            <a:r>
              <a:rPr lang="fr-FR" dirty="0">
                <a:latin typeface="Elephant" panose="02020904090505020303" pitchFamily="18" charset="0"/>
              </a:rPr>
              <a:t>Par Rognone Gérard Juillet 2023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04553BD-E723-57FF-2F17-E6662B5133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1" t="2852" r="1621" b="2168"/>
          <a:stretch/>
        </p:blipFill>
        <p:spPr bwMode="auto">
          <a:xfrm>
            <a:off x="1445342" y="2026099"/>
            <a:ext cx="9025821" cy="446677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21397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85D4A7-D0D8-7ED1-9363-714630AB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Diagramme UML Générique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74F5F2-A143-1FD0-7358-4103683D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11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B6E568BA-15C3-3043-ADC8-210DD04C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6371" y="6492875"/>
            <a:ext cx="2475629" cy="365125"/>
          </a:xfrm>
        </p:spPr>
        <p:txBody>
          <a:bodyPr/>
          <a:lstStyle/>
          <a:p>
            <a:r>
              <a:rPr lang="fr-FR" dirty="0">
                <a:latin typeface="Elephant" panose="02020904090505020303" pitchFamily="18" charset="0"/>
              </a:rPr>
              <a:t>Par Rognone Gérard Juillet 2023</a:t>
            </a:r>
          </a:p>
        </p:txBody>
      </p:sp>
      <p:sp>
        <p:nvSpPr>
          <p:cNvPr id="9" name="Espace réservé du contenu 7">
            <a:extLst>
              <a:ext uri="{FF2B5EF4-FFF2-40B4-BE49-F238E27FC236}">
                <a16:creationId xmlns:a16="http://schemas.microsoft.com/office/drawing/2014/main" id="{F865C42C-6B01-7305-4C8C-F2F82ACED279}"/>
              </a:ext>
            </a:extLst>
          </p:cNvPr>
          <p:cNvSpPr txBox="1">
            <a:spLocks/>
          </p:cNvSpPr>
          <p:nvPr/>
        </p:nvSpPr>
        <p:spPr>
          <a:xfrm>
            <a:off x="1664521" y="4848121"/>
            <a:ext cx="3211867" cy="874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</a:rPr>
              <a:t>ConcreteCollection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F225B1A2-C536-1D0A-FF79-5843109B44A2}"/>
              </a:ext>
            </a:extLst>
          </p:cNvPr>
          <p:cNvSpPr txBox="1">
            <a:spLocks/>
          </p:cNvSpPr>
          <p:nvPr/>
        </p:nvSpPr>
        <p:spPr>
          <a:xfrm>
            <a:off x="1664523" y="2357301"/>
            <a:ext cx="3211867" cy="874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500" dirty="0">
                <a:solidFill>
                  <a:schemeClr val="bg1"/>
                </a:solidFill>
              </a:rPr>
              <a:t>&lt;Interface&gt;</a:t>
            </a:r>
          </a:p>
          <a:p>
            <a:pPr marL="0" indent="0" algn="ctr">
              <a:buNone/>
            </a:pPr>
            <a:r>
              <a:rPr lang="fr-FR" sz="1500" dirty="0">
                <a:solidFill>
                  <a:schemeClr val="bg1"/>
                </a:solidFill>
              </a:rPr>
              <a:t>IterableCollection</a:t>
            </a:r>
          </a:p>
        </p:txBody>
      </p:sp>
      <p:sp>
        <p:nvSpPr>
          <p:cNvPr id="11" name="Espace réservé du contenu 7">
            <a:extLst>
              <a:ext uri="{FF2B5EF4-FFF2-40B4-BE49-F238E27FC236}">
                <a16:creationId xmlns:a16="http://schemas.microsoft.com/office/drawing/2014/main" id="{30BA2DB2-4BF8-82BE-6B44-81EB63D34513}"/>
              </a:ext>
            </a:extLst>
          </p:cNvPr>
          <p:cNvSpPr txBox="1">
            <a:spLocks/>
          </p:cNvSpPr>
          <p:nvPr/>
        </p:nvSpPr>
        <p:spPr>
          <a:xfrm>
            <a:off x="6577817" y="4848121"/>
            <a:ext cx="3211867" cy="874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</a:rPr>
              <a:t>ConcreteIterator</a:t>
            </a:r>
          </a:p>
        </p:txBody>
      </p:sp>
      <p:sp>
        <p:nvSpPr>
          <p:cNvPr id="12" name="Espace réservé du contenu 7">
            <a:extLst>
              <a:ext uri="{FF2B5EF4-FFF2-40B4-BE49-F238E27FC236}">
                <a16:creationId xmlns:a16="http://schemas.microsoft.com/office/drawing/2014/main" id="{5D9A6584-C5D5-6DAA-DD18-154C5FD6337C}"/>
              </a:ext>
            </a:extLst>
          </p:cNvPr>
          <p:cNvSpPr txBox="1">
            <a:spLocks/>
          </p:cNvSpPr>
          <p:nvPr/>
        </p:nvSpPr>
        <p:spPr>
          <a:xfrm>
            <a:off x="6676319" y="2315841"/>
            <a:ext cx="3211867" cy="874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</a:rPr>
              <a:t>&lt;Interface&gt;</a:t>
            </a:r>
          </a:p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</a:rPr>
              <a:t>Iterator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020C68F-285D-2186-B7DC-D62EE8616765}"/>
              </a:ext>
            </a:extLst>
          </p:cNvPr>
          <p:cNvCxnSpPr>
            <a:cxnSpLocks/>
          </p:cNvCxnSpPr>
          <p:nvPr/>
        </p:nvCxnSpPr>
        <p:spPr>
          <a:xfrm flipV="1">
            <a:off x="8183751" y="3838664"/>
            <a:ext cx="0" cy="1009457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riangle isocèle 19">
            <a:extLst>
              <a:ext uri="{FF2B5EF4-FFF2-40B4-BE49-F238E27FC236}">
                <a16:creationId xmlns:a16="http://schemas.microsoft.com/office/drawing/2014/main" id="{EB65E578-97F8-2CF6-A21F-96B95B61AA5E}"/>
              </a:ext>
            </a:extLst>
          </p:cNvPr>
          <p:cNvSpPr/>
          <p:nvPr/>
        </p:nvSpPr>
        <p:spPr>
          <a:xfrm>
            <a:off x="8063053" y="3785386"/>
            <a:ext cx="241396" cy="27797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1CEBA4-1374-2DC3-DCDF-65FA73CB3821}"/>
              </a:ext>
            </a:extLst>
          </p:cNvPr>
          <p:cNvSpPr/>
          <p:nvPr/>
        </p:nvSpPr>
        <p:spPr>
          <a:xfrm>
            <a:off x="6676319" y="3190413"/>
            <a:ext cx="3211865" cy="5924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+</a:t>
            </a:r>
            <a:r>
              <a:rPr lang="fr-FR" dirty="0" err="1">
                <a:solidFill>
                  <a:schemeClr val="bg1"/>
                </a:solidFill>
              </a:rPr>
              <a:t>MoveNext</a:t>
            </a:r>
            <a:r>
              <a:rPr lang="fr-FR" dirty="0">
                <a:solidFill>
                  <a:schemeClr val="bg1"/>
                </a:solidFill>
              </a:rPr>
              <a:t>() : boolean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+ </a:t>
            </a:r>
            <a:r>
              <a:rPr lang="fr-FR" dirty="0" err="1">
                <a:solidFill>
                  <a:schemeClr val="bg1"/>
                </a:solidFill>
              </a:rPr>
              <a:t>Current</a:t>
            </a:r>
            <a:r>
              <a:rPr lang="fr-FR" dirty="0">
                <a:solidFill>
                  <a:schemeClr val="bg1"/>
                </a:solidFill>
              </a:rPr>
              <a:t> ():Object</a:t>
            </a:r>
            <a:r>
              <a:rPr lang="fr-FR" dirty="0"/>
              <a:t>f+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27C95C-D768-5A86-0C5B-290DE84E83D8}"/>
              </a:ext>
            </a:extLst>
          </p:cNvPr>
          <p:cNvSpPr/>
          <p:nvPr/>
        </p:nvSpPr>
        <p:spPr>
          <a:xfrm>
            <a:off x="1664523" y="3231874"/>
            <a:ext cx="3211865" cy="5924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+GetIterator(): Iterator</a:t>
            </a:r>
            <a:r>
              <a:rPr lang="fr-FR" dirty="0"/>
              <a:t>+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46C013-4B97-6BC1-DD42-ADDF6D47B9F1}"/>
              </a:ext>
            </a:extLst>
          </p:cNvPr>
          <p:cNvSpPr/>
          <p:nvPr/>
        </p:nvSpPr>
        <p:spPr>
          <a:xfrm>
            <a:off x="6577817" y="5721070"/>
            <a:ext cx="3211865" cy="5924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+</a:t>
            </a:r>
            <a:r>
              <a:rPr lang="fr-FR" dirty="0" err="1">
                <a:solidFill>
                  <a:schemeClr val="bg1"/>
                </a:solidFill>
              </a:rPr>
              <a:t>MoveNext</a:t>
            </a:r>
            <a:r>
              <a:rPr lang="fr-FR" dirty="0">
                <a:solidFill>
                  <a:schemeClr val="bg1"/>
                </a:solidFill>
              </a:rPr>
              <a:t>() : boolean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+ </a:t>
            </a:r>
            <a:r>
              <a:rPr lang="fr-FR" dirty="0" err="1">
                <a:solidFill>
                  <a:schemeClr val="bg1"/>
                </a:solidFill>
              </a:rPr>
              <a:t>Current</a:t>
            </a:r>
            <a:r>
              <a:rPr lang="fr-FR" dirty="0">
                <a:solidFill>
                  <a:schemeClr val="bg1"/>
                </a:solidFill>
              </a:rPr>
              <a:t> ():Object</a:t>
            </a:r>
            <a:r>
              <a:rPr lang="fr-FR" dirty="0"/>
              <a:t>f+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B67372-BF30-33FB-F656-47E393FAA698}"/>
              </a:ext>
            </a:extLst>
          </p:cNvPr>
          <p:cNvSpPr/>
          <p:nvPr/>
        </p:nvSpPr>
        <p:spPr>
          <a:xfrm>
            <a:off x="1664523" y="5722694"/>
            <a:ext cx="3211865" cy="5924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+GetIterator():Iterator</a:t>
            </a:r>
            <a:endParaRPr lang="fr-FR" dirty="0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C72FBAD-014F-2F6A-7856-A64B3E6FBA0B}"/>
              </a:ext>
            </a:extLst>
          </p:cNvPr>
          <p:cNvCxnSpPr>
            <a:cxnSpLocks/>
          </p:cNvCxnSpPr>
          <p:nvPr/>
        </p:nvCxnSpPr>
        <p:spPr>
          <a:xfrm flipV="1">
            <a:off x="3270454" y="3824279"/>
            <a:ext cx="0" cy="1009457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65998F17-A04F-2A45-EC3D-1D56B6CD2007}"/>
              </a:ext>
            </a:extLst>
          </p:cNvPr>
          <p:cNvSpPr/>
          <p:nvPr/>
        </p:nvSpPr>
        <p:spPr>
          <a:xfrm>
            <a:off x="3149756" y="3838664"/>
            <a:ext cx="241396" cy="27797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           </a:t>
            </a:r>
          </a:p>
        </p:txBody>
      </p:sp>
      <p:sp>
        <p:nvSpPr>
          <p:cNvPr id="34" name="Losange 33">
            <a:extLst>
              <a:ext uri="{FF2B5EF4-FFF2-40B4-BE49-F238E27FC236}">
                <a16:creationId xmlns:a16="http://schemas.microsoft.com/office/drawing/2014/main" id="{75BECB31-ACF4-2F5C-6382-7E66EED577BF}"/>
              </a:ext>
            </a:extLst>
          </p:cNvPr>
          <p:cNvSpPr/>
          <p:nvPr/>
        </p:nvSpPr>
        <p:spPr>
          <a:xfrm>
            <a:off x="6373027" y="5645412"/>
            <a:ext cx="204788" cy="151315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238E7AB-1D4D-8961-959A-30CB6F366E2C}"/>
              </a:ext>
            </a:extLst>
          </p:cNvPr>
          <p:cNvSpPr txBox="1"/>
          <p:nvPr/>
        </p:nvSpPr>
        <p:spPr>
          <a:xfrm>
            <a:off x="6071095" y="5855682"/>
            <a:ext cx="5032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0..*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6F5DD17-6482-3C40-3882-FC71F2952BBF}"/>
              </a:ext>
            </a:extLst>
          </p:cNvPr>
          <p:cNvSpPr txBox="1"/>
          <p:nvPr/>
        </p:nvSpPr>
        <p:spPr>
          <a:xfrm>
            <a:off x="4963716" y="5887037"/>
            <a:ext cx="2333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1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83CE998-698E-2DCC-1E4C-3AFBB8C3B479}"/>
              </a:ext>
            </a:extLst>
          </p:cNvPr>
          <p:cNvCxnSpPr>
            <a:cxnSpLocks/>
          </p:cNvCxnSpPr>
          <p:nvPr/>
        </p:nvCxnSpPr>
        <p:spPr>
          <a:xfrm flipH="1">
            <a:off x="4838109" y="5724401"/>
            <a:ext cx="15242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01180A4-F135-3C4E-D97C-638D086AB4E6}"/>
              </a:ext>
            </a:extLst>
          </p:cNvPr>
          <p:cNvCxnSpPr>
            <a:cxnSpLocks/>
          </p:cNvCxnSpPr>
          <p:nvPr/>
        </p:nvCxnSpPr>
        <p:spPr>
          <a:xfrm flipH="1" flipV="1">
            <a:off x="4876388" y="5721465"/>
            <a:ext cx="251618" cy="165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C6EB9DDF-BCFD-63C2-B38F-ED98254F5C16}"/>
              </a:ext>
            </a:extLst>
          </p:cNvPr>
          <p:cNvCxnSpPr>
            <a:cxnSpLocks/>
          </p:cNvCxnSpPr>
          <p:nvPr/>
        </p:nvCxnSpPr>
        <p:spPr>
          <a:xfrm flipV="1">
            <a:off x="4875357" y="5587484"/>
            <a:ext cx="243678" cy="1320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F16D1A29-9044-35B9-6D20-578B0A36553A}"/>
              </a:ext>
            </a:extLst>
          </p:cNvPr>
          <p:cNvCxnSpPr>
            <a:cxnSpLocks/>
          </p:cNvCxnSpPr>
          <p:nvPr/>
        </p:nvCxnSpPr>
        <p:spPr>
          <a:xfrm>
            <a:off x="4876388" y="3234557"/>
            <a:ext cx="1799929" cy="10556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DC3D3CDA-80F6-99B5-59B5-06FF25667944}"/>
              </a:ext>
            </a:extLst>
          </p:cNvPr>
          <p:cNvCxnSpPr>
            <a:cxnSpLocks/>
          </p:cNvCxnSpPr>
          <p:nvPr/>
        </p:nvCxnSpPr>
        <p:spPr>
          <a:xfrm flipH="1" flipV="1">
            <a:off x="6412305" y="3136521"/>
            <a:ext cx="247638" cy="938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10579D8-2840-6262-6F97-BB3B27E49228}"/>
              </a:ext>
            </a:extLst>
          </p:cNvPr>
          <p:cNvCxnSpPr>
            <a:cxnSpLocks/>
          </p:cNvCxnSpPr>
          <p:nvPr/>
        </p:nvCxnSpPr>
        <p:spPr>
          <a:xfrm flipV="1">
            <a:off x="6400192" y="3228597"/>
            <a:ext cx="253181" cy="94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B9586854-4AE9-838C-5D4F-7E674E9DAFEB}"/>
              </a:ext>
            </a:extLst>
          </p:cNvPr>
          <p:cNvSpPr txBox="1"/>
          <p:nvPr/>
        </p:nvSpPr>
        <p:spPr>
          <a:xfrm>
            <a:off x="4825623" y="5151477"/>
            <a:ext cx="1104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-collection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C2698BA2-6096-E334-4233-989C030C50BE}"/>
              </a:ext>
            </a:extLst>
          </p:cNvPr>
          <p:cNvSpPr/>
          <p:nvPr/>
        </p:nvSpPr>
        <p:spPr>
          <a:xfrm>
            <a:off x="1441450" y="4692650"/>
            <a:ext cx="3746499" cy="1789669"/>
          </a:xfrm>
          <a:prstGeom prst="roundRect">
            <a:avLst/>
          </a:prstGeom>
          <a:noFill/>
          <a:ln w="38100">
            <a:solidFill>
              <a:srgbClr val="A394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908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DCBE24-F58E-7386-E2EC-D50226FC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Implémentation de Figures Interface IEnumerable (équivalent  IterableCollection + IEnumerable)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D607FCC-67DF-F61A-36AA-6A44385E0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2000"/>
                    </a14:imgEffect>
                    <a14:imgEffect>
                      <a14:brightnessContrast bright="-8000" contrast="3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7242" y="3207130"/>
            <a:ext cx="10969275" cy="1806855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6369CE-6A53-B0E9-AAA5-88AE9AF6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12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926E5B7F-3396-453F-A6B7-DEEBA7DB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6371" y="6492875"/>
            <a:ext cx="2475629" cy="365125"/>
          </a:xfrm>
        </p:spPr>
        <p:txBody>
          <a:bodyPr/>
          <a:lstStyle/>
          <a:p>
            <a:r>
              <a:rPr lang="fr-FR" dirty="0">
                <a:latin typeface="Elephant" panose="02020904090505020303" pitchFamily="18" charset="0"/>
              </a:rPr>
              <a:t>Par Rognone Gérard Juillet 2023</a:t>
            </a:r>
          </a:p>
        </p:txBody>
      </p:sp>
    </p:spTree>
    <p:extLst>
      <p:ext uri="{BB962C8B-B14F-4D97-AF65-F5344CB8AC3E}">
        <p14:creationId xmlns:p14="http://schemas.microsoft.com/office/powerpoint/2010/main" val="3739161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AA24B-B92D-B0EC-FC7C-82EB3BE3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Implémentation de Figures Interface IEnumerable en C# (équivalent  IterableCollection 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927F10-9A07-CB79-AB82-9D573A8A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13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BF67D896-FA10-B0F6-5AEC-70B231021F7B}"/>
              </a:ext>
            </a:extLst>
          </p:cNvPr>
          <p:cNvSpPr txBox="1">
            <a:spLocks/>
          </p:cNvSpPr>
          <p:nvPr/>
        </p:nvSpPr>
        <p:spPr>
          <a:xfrm>
            <a:off x="9716371" y="6492875"/>
            <a:ext cx="24756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latin typeface="Elephant" panose="02020904090505020303" pitchFamily="18" charset="0"/>
              </a:rPr>
              <a:t>Par Rognone Gérard Juillet 2023</a:t>
            </a:r>
            <a:endParaRPr lang="fr-FR" dirty="0">
              <a:latin typeface="Elephant" panose="02020904090505020303" pitchFamily="18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977ACB6-3911-A509-4897-FC230A9F7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3000"/>
                    </a14:imgEffect>
                    <a14:imgEffect>
                      <a14:brightnessContrast bright="-12000" contrast="1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6764" y="2141518"/>
            <a:ext cx="7878471" cy="435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42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1CEA2E-8E2B-03B3-01CD-3B66CFB5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Implémentation de Figures Interface IEnumerable (équivalent  IterableCollection + IEnumerable)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9A02C6-BFC6-918D-49AA-7D29A9E4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14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3ABD08A1-8659-9E3A-96FD-E0E473F0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6371" y="6492875"/>
            <a:ext cx="2475629" cy="365125"/>
          </a:xfrm>
        </p:spPr>
        <p:txBody>
          <a:bodyPr/>
          <a:lstStyle/>
          <a:p>
            <a:r>
              <a:rPr lang="fr-FR" dirty="0">
                <a:latin typeface="Elephant" panose="02020904090505020303" pitchFamily="18" charset="0"/>
              </a:rPr>
              <a:t>Par Rognone Gérard Juillet 2023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8962B1D-9BF0-A41E-F51A-67578B6B4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9000"/>
                    </a14:imgEffect>
                    <a14:imgEffect>
                      <a14:brightnessContrast bright="-5000"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0444" y="2253507"/>
            <a:ext cx="6870338" cy="423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12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85D4A7-D0D8-7ED1-9363-714630AB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Diagramme UML Générique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74F5F2-A143-1FD0-7358-4103683D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15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B6E568BA-15C3-3043-ADC8-210DD04C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6371" y="6492875"/>
            <a:ext cx="2475629" cy="365125"/>
          </a:xfrm>
        </p:spPr>
        <p:txBody>
          <a:bodyPr/>
          <a:lstStyle/>
          <a:p>
            <a:r>
              <a:rPr lang="fr-FR" dirty="0">
                <a:latin typeface="Elephant" panose="02020904090505020303" pitchFamily="18" charset="0"/>
              </a:rPr>
              <a:t>Par Rognone Gérard Juillet 2023</a:t>
            </a:r>
          </a:p>
        </p:txBody>
      </p:sp>
      <p:sp>
        <p:nvSpPr>
          <p:cNvPr id="9" name="Espace réservé du contenu 7">
            <a:extLst>
              <a:ext uri="{FF2B5EF4-FFF2-40B4-BE49-F238E27FC236}">
                <a16:creationId xmlns:a16="http://schemas.microsoft.com/office/drawing/2014/main" id="{F865C42C-6B01-7305-4C8C-F2F82ACED279}"/>
              </a:ext>
            </a:extLst>
          </p:cNvPr>
          <p:cNvSpPr txBox="1">
            <a:spLocks/>
          </p:cNvSpPr>
          <p:nvPr/>
        </p:nvSpPr>
        <p:spPr>
          <a:xfrm>
            <a:off x="1664521" y="4848121"/>
            <a:ext cx="3211867" cy="874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</a:rPr>
              <a:t>ConcreteCollection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F225B1A2-C536-1D0A-FF79-5843109B44A2}"/>
              </a:ext>
            </a:extLst>
          </p:cNvPr>
          <p:cNvSpPr txBox="1">
            <a:spLocks/>
          </p:cNvSpPr>
          <p:nvPr/>
        </p:nvSpPr>
        <p:spPr>
          <a:xfrm>
            <a:off x="1664523" y="2357301"/>
            <a:ext cx="3211867" cy="874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500" dirty="0">
                <a:solidFill>
                  <a:schemeClr val="bg1"/>
                </a:solidFill>
              </a:rPr>
              <a:t>&lt;Interface&gt;</a:t>
            </a:r>
          </a:p>
          <a:p>
            <a:pPr marL="0" indent="0" algn="ctr">
              <a:buNone/>
            </a:pPr>
            <a:r>
              <a:rPr lang="fr-FR" sz="1500" dirty="0">
                <a:solidFill>
                  <a:schemeClr val="bg1"/>
                </a:solidFill>
              </a:rPr>
              <a:t>IterableCollection</a:t>
            </a:r>
          </a:p>
        </p:txBody>
      </p:sp>
      <p:sp>
        <p:nvSpPr>
          <p:cNvPr id="11" name="Espace réservé du contenu 7">
            <a:extLst>
              <a:ext uri="{FF2B5EF4-FFF2-40B4-BE49-F238E27FC236}">
                <a16:creationId xmlns:a16="http://schemas.microsoft.com/office/drawing/2014/main" id="{30BA2DB2-4BF8-82BE-6B44-81EB63D34513}"/>
              </a:ext>
            </a:extLst>
          </p:cNvPr>
          <p:cNvSpPr txBox="1">
            <a:spLocks/>
          </p:cNvSpPr>
          <p:nvPr/>
        </p:nvSpPr>
        <p:spPr>
          <a:xfrm>
            <a:off x="6577817" y="4848121"/>
            <a:ext cx="3211867" cy="874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</a:rPr>
              <a:t>ConcreteIterator</a:t>
            </a:r>
          </a:p>
        </p:txBody>
      </p:sp>
      <p:sp>
        <p:nvSpPr>
          <p:cNvPr id="12" name="Espace réservé du contenu 7">
            <a:extLst>
              <a:ext uri="{FF2B5EF4-FFF2-40B4-BE49-F238E27FC236}">
                <a16:creationId xmlns:a16="http://schemas.microsoft.com/office/drawing/2014/main" id="{5D9A6584-C5D5-6DAA-DD18-154C5FD6337C}"/>
              </a:ext>
            </a:extLst>
          </p:cNvPr>
          <p:cNvSpPr txBox="1">
            <a:spLocks/>
          </p:cNvSpPr>
          <p:nvPr/>
        </p:nvSpPr>
        <p:spPr>
          <a:xfrm>
            <a:off x="6676319" y="2315841"/>
            <a:ext cx="3211867" cy="874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</a:rPr>
              <a:t>&lt;Interface&gt;</a:t>
            </a:r>
          </a:p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</a:rPr>
              <a:t>Iterator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020C68F-285D-2186-B7DC-D62EE8616765}"/>
              </a:ext>
            </a:extLst>
          </p:cNvPr>
          <p:cNvCxnSpPr>
            <a:cxnSpLocks/>
          </p:cNvCxnSpPr>
          <p:nvPr/>
        </p:nvCxnSpPr>
        <p:spPr>
          <a:xfrm flipV="1">
            <a:off x="8183751" y="3838664"/>
            <a:ext cx="0" cy="1009457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riangle isocèle 19">
            <a:extLst>
              <a:ext uri="{FF2B5EF4-FFF2-40B4-BE49-F238E27FC236}">
                <a16:creationId xmlns:a16="http://schemas.microsoft.com/office/drawing/2014/main" id="{EB65E578-97F8-2CF6-A21F-96B95B61AA5E}"/>
              </a:ext>
            </a:extLst>
          </p:cNvPr>
          <p:cNvSpPr/>
          <p:nvPr/>
        </p:nvSpPr>
        <p:spPr>
          <a:xfrm>
            <a:off x="8063053" y="3785386"/>
            <a:ext cx="241396" cy="27797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1CEBA4-1374-2DC3-DCDF-65FA73CB3821}"/>
              </a:ext>
            </a:extLst>
          </p:cNvPr>
          <p:cNvSpPr/>
          <p:nvPr/>
        </p:nvSpPr>
        <p:spPr>
          <a:xfrm>
            <a:off x="6676319" y="3190413"/>
            <a:ext cx="3211865" cy="5924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+</a:t>
            </a:r>
            <a:r>
              <a:rPr lang="fr-FR" dirty="0" err="1">
                <a:solidFill>
                  <a:schemeClr val="bg1"/>
                </a:solidFill>
              </a:rPr>
              <a:t>MoveNext</a:t>
            </a:r>
            <a:r>
              <a:rPr lang="fr-FR" dirty="0">
                <a:solidFill>
                  <a:schemeClr val="bg1"/>
                </a:solidFill>
              </a:rPr>
              <a:t>() : boolean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+ </a:t>
            </a:r>
            <a:r>
              <a:rPr lang="fr-FR" dirty="0" err="1">
                <a:solidFill>
                  <a:schemeClr val="bg1"/>
                </a:solidFill>
              </a:rPr>
              <a:t>Current</a:t>
            </a:r>
            <a:r>
              <a:rPr lang="fr-FR" dirty="0">
                <a:solidFill>
                  <a:schemeClr val="bg1"/>
                </a:solidFill>
              </a:rPr>
              <a:t> ():Object</a:t>
            </a:r>
            <a:r>
              <a:rPr lang="fr-FR" dirty="0"/>
              <a:t>f+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27C95C-D768-5A86-0C5B-290DE84E83D8}"/>
              </a:ext>
            </a:extLst>
          </p:cNvPr>
          <p:cNvSpPr/>
          <p:nvPr/>
        </p:nvSpPr>
        <p:spPr>
          <a:xfrm>
            <a:off x="1664523" y="3231874"/>
            <a:ext cx="3211865" cy="5924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+GetIterator(): Iterator</a:t>
            </a:r>
            <a:r>
              <a:rPr lang="fr-FR" dirty="0"/>
              <a:t>+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46C013-4B97-6BC1-DD42-ADDF6D47B9F1}"/>
              </a:ext>
            </a:extLst>
          </p:cNvPr>
          <p:cNvSpPr/>
          <p:nvPr/>
        </p:nvSpPr>
        <p:spPr>
          <a:xfrm>
            <a:off x="6577817" y="5721070"/>
            <a:ext cx="3211865" cy="5924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+</a:t>
            </a:r>
            <a:r>
              <a:rPr lang="fr-FR" dirty="0" err="1">
                <a:solidFill>
                  <a:schemeClr val="bg1"/>
                </a:solidFill>
              </a:rPr>
              <a:t>MoveNext</a:t>
            </a:r>
            <a:r>
              <a:rPr lang="fr-FR" dirty="0">
                <a:solidFill>
                  <a:schemeClr val="bg1"/>
                </a:solidFill>
              </a:rPr>
              <a:t>() : boolean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+ </a:t>
            </a:r>
            <a:r>
              <a:rPr lang="fr-FR" dirty="0" err="1">
                <a:solidFill>
                  <a:schemeClr val="bg1"/>
                </a:solidFill>
              </a:rPr>
              <a:t>Current</a:t>
            </a:r>
            <a:r>
              <a:rPr lang="fr-FR" dirty="0">
                <a:solidFill>
                  <a:schemeClr val="bg1"/>
                </a:solidFill>
              </a:rPr>
              <a:t> ():Object</a:t>
            </a:r>
            <a:r>
              <a:rPr lang="fr-FR" dirty="0"/>
              <a:t>f+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B67372-BF30-33FB-F656-47E393FAA698}"/>
              </a:ext>
            </a:extLst>
          </p:cNvPr>
          <p:cNvSpPr/>
          <p:nvPr/>
        </p:nvSpPr>
        <p:spPr>
          <a:xfrm>
            <a:off x="1664523" y="5722694"/>
            <a:ext cx="3211865" cy="5924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+GetIterator():Iterator</a:t>
            </a:r>
            <a:endParaRPr lang="fr-FR" dirty="0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C72FBAD-014F-2F6A-7856-A64B3E6FBA0B}"/>
              </a:ext>
            </a:extLst>
          </p:cNvPr>
          <p:cNvCxnSpPr>
            <a:cxnSpLocks/>
          </p:cNvCxnSpPr>
          <p:nvPr/>
        </p:nvCxnSpPr>
        <p:spPr>
          <a:xfrm flipV="1">
            <a:off x="3270454" y="3824279"/>
            <a:ext cx="0" cy="1009457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65998F17-A04F-2A45-EC3D-1D56B6CD2007}"/>
              </a:ext>
            </a:extLst>
          </p:cNvPr>
          <p:cNvSpPr/>
          <p:nvPr/>
        </p:nvSpPr>
        <p:spPr>
          <a:xfrm>
            <a:off x="3149756" y="3838664"/>
            <a:ext cx="241396" cy="27797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           </a:t>
            </a:r>
          </a:p>
        </p:txBody>
      </p:sp>
      <p:sp>
        <p:nvSpPr>
          <p:cNvPr id="34" name="Losange 33">
            <a:extLst>
              <a:ext uri="{FF2B5EF4-FFF2-40B4-BE49-F238E27FC236}">
                <a16:creationId xmlns:a16="http://schemas.microsoft.com/office/drawing/2014/main" id="{75BECB31-ACF4-2F5C-6382-7E66EED577BF}"/>
              </a:ext>
            </a:extLst>
          </p:cNvPr>
          <p:cNvSpPr/>
          <p:nvPr/>
        </p:nvSpPr>
        <p:spPr>
          <a:xfrm>
            <a:off x="6350724" y="5642490"/>
            <a:ext cx="204788" cy="157159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238E7AB-1D4D-8961-959A-30CB6F366E2C}"/>
              </a:ext>
            </a:extLst>
          </p:cNvPr>
          <p:cNvSpPr txBox="1"/>
          <p:nvPr/>
        </p:nvSpPr>
        <p:spPr>
          <a:xfrm>
            <a:off x="6063427" y="5990310"/>
            <a:ext cx="5032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0..*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6F5DD17-6482-3C40-3882-FC71F2952BBF}"/>
              </a:ext>
            </a:extLst>
          </p:cNvPr>
          <p:cNvSpPr txBox="1"/>
          <p:nvPr/>
        </p:nvSpPr>
        <p:spPr>
          <a:xfrm>
            <a:off x="4952270" y="5956367"/>
            <a:ext cx="2333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1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83CE998-698E-2DCC-1E4C-3AFBB8C3B479}"/>
              </a:ext>
            </a:extLst>
          </p:cNvPr>
          <p:cNvCxnSpPr>
            <a:cxnSpLocks/>
          </p:cNvCxnSpPr>
          <p:nvPr/>
        </p:nvCxnSpPr>
        <p:spPr>
          <a:xfrm>
            <a:off x="4876388" y="5717728"/>
            <a:ext cx="14926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01180A4-F135-3C4E-D97C-638D086AB4E6}"/>
              </a:ext>
            </a:extLst>
          </p:cNvPr>
          <p:cNvCxnSpPr>
            <a:cxnSpLocks/>
          </p:cNvCxnSpPr>
          <p:nvPr/>
        </p:nvCxnSpPr>
        <p:spPr>
          <a:xfrm flipH="1" flipV="1">
            <a:off x="4876388" y="5725336"/>
            <a:ext cx="251618" cy="165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C6EB9DDF-BCFD-63C2-B38F-ED98254F5C16}"/>
              </a:ext>
            </a:extLst>
          </p:cNvPr>
          <p:cNvCxnSpPr>
            <a:cxnSpLocks/>
          </p:cNvCxnSpPr>
          <p:nvPr/>
        </p:nvCxnSpPr>
        <p:spPr>
          <a:xfrm flipV="1">
            <a:off x="4862175" y="5588182"/>
            <a:ext cx="243678" cy="1320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F16D1A29-9044-35B9-6D20-578B0A36553A}"/>
              </a:ext>
            </a:extLst>
          </p:cNvPr>
          <p:cNvCxnSpPr>
            <a:cxnSpLocks/>
          </p:cNvCxnSpPr>
          <p:nvPr/>
        </p:nvCxnSpPr>
        <p:spPr>
          <a:xfrm>
            <a:off x="4876388" y="3234557"/>
            <a:ext cx="1799929" cy="10556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DC3D3CDA-80F6-99B5-59B5-06FF25667944}"/>
              </a:ext>
            </a:extLst>
          </p:cNvPr>
          <p:cNvCxnSpPr>
            <a:cxnSpLocks/>
          </p:cNvCxnSpPr>
          <p:nvPr/>
        </p:nvCxnSpPr>
        <p:spPr>
          <a:xfrm flipH="1" flipV="1">
            <a:off x="6443663" y="3121819"/>
            <a:ext cx="232654" cy="1131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10579D8-2840-6262-6F97-BB3B27E49228}"/>
              </a:ext>
            </a:extLst>
          </p:cNvPr>
          <p:cNvCxnSpPr>
            <a:cxnSpLocks/>
          </p:cNvCxnSpPr>
          <p:nvPr/>
        </p:nvCxnSpPr>
        <p:spPr>
          <a:xfrm flipV="1">
            <a:off x="6467405" y="3228097"/>
            <a:ext cx="204948" cy="1527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B9586854-4AE9-838C-5D4F-7E674E9DAFEB}"/>
              </a:ext>
            </a:extLst>
          </p:cNvPr>
          <p:cNvSpPr txBox="1"/>
          <p:nvPr/>
        </p:nvSpPr>
        <p:spPr>
          <a:xfrm>
            <a:off x="4831478" y="5221739"/>
            <a:ext cx="1104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-collection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5FBD6F2-73FF-DDD8-4463-C12E35614EE9}"/>
              </a:ext>
            </a:extLst>
          </p:cNvPr>
          <p:cNvSpPr/>
          <p:nvPr/>
        </p:nvSpPr>
        <p:spPr>
          <a:xfrm>
            <a:off x="1266738" y="2206305"/>
            <a:ext cx="8909108" cy="1768864"/>
          </a:xfrm>
          <a:prstGeom prst="roundRect">
            <a:avLst/>
          </a:prstGeom>
          <a:noFill/>
          <a:ln w="38100">
            <a:solidFill>
              <a:srgbClr val="A394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422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CDC9D9-A92B-A06B-573F-28733846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Les applications du design Pattern dans le Framework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815F36-EA9B-9D0D-C3CD-87E32AC03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créer l’</a:t>
            </a:r>
            <a:r>
              <a:rPr lang="fr-FR" dirty="0" err="1"/>
              <a:t>iterateur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Utilisation de l’interface </a:t>
            </a:r>
            <a:r>
              <a:rPr lang="fr-FR" b="1" u="sng" dirty="0"/>
              <a:t>IEnumerator</a:t>
            </a:r>
          </a:p>
          <a:p>
            <a:endParaRPr lang="fr-FR" dirty="0"/>
          </a:p>
          <a:p>
            <a:r>
              <a:rPr lang="fr-FR" dirty="0"/>
              <a:t>Pour créer la collection :</a:t>
            </a:r>
          </a:p>
          <a:p>
            <a:endParaRPr lang="fr-FR" dirty="0"/>
          </a:p>
          <a:p>
            <a:r>
              <a:rPr lang="fr-FR" b="1" dirty="0"/>
              <a:t>Utilisation de l’interface </a:t>
            </a:r>
            <a:r>
              <a:rPr lang="fr-FR" b="1" u="sng" dirty="0"/>
              <a:t>IEnumerable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C70EDF-054C-8229-9C1B-639DFE22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16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BCD6ACB8-4038-A98C-17A2-C40408FD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6371" y="6492875"/>
            <a:ext cx="2475629" cy="365125"/>
          </a:xfrm>
        </p:spPr>
        <p:txBody>
          <a:bodyPr/>
          <a:lstStyle/>
          <a:p>
            <a:r>
              <a:rPr lang="fr-FR" dirty="0">
                <a:latin typeface="Elephant" panose="02020904090505020303" pitchFamily="18" charset="0"/>
              </a:rPr>
              <a:t>Par Rognone Gérard Juillet 2023</a:t>
            </a:r>
          </a:p>
        </p:txBody>
      </p:sp>
    </p:spTree>
    <p:extLst>
      <p:ext uri="{BB962C8B-B14F-4D97-AF65-F5344CB8AC3E}">
        <p14:creationId xmlns:p14="http://schemas.microsoft.com/office/powerpoint/2010/main" val="2658744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46B29B-E0C9-5AAE-4702-27C26987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du FrameWork IEnumerator de &lt;T&gt;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46A1D5D-F09F-E86C-24E5-A6DF1DD41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81766" y="2306758"/>
            <a:ext cx="9228468" cy="4083721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F4F527-F525-CA3D-C753-243BAB39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17</a:t>
            </a:r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71705D79-885A-1F50-D260-48E43529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6371" y="6492875"/>
            <a:ext cx="2475629" cy="365125"/>
          </a:xfrm>
        </p:spPr>
        <p:txBody>
          <a:bodyPr/>
          <a:lstStyle/>
          <a:p>
            <a:r>
              <a:rPr lang="fr-FR" dirty="0">
                <a:latin typeface="Elephant" panose="02020904090505020303" pitchFamily="18" charset="0"/>
              </a:rPr>
              <a:t>Par Rognone Gérard Juillet 2023</a:t>
            </a:r>
          </a:p>
        </p:txBody>
      </p:sp>
    </p:spTree>
    <p:extLst>
      <p:ext uri="{BB962C8B-B14F-4D97-AF65-F5344CB8AC3E}">
        <p14:creationId xmlns:p14="http://schemas.microsoft.com/office/powerpoint/2010/main" val="1265768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E7954A-EBF0-2FBA-3748-A8E55949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du FrameWork IEnumerable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4278C8-D244-363A-CC6B-A2547C58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18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C843A536-D796-5825-B6FF-8FD4B877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6371" y="6492875"/>
            <a:ext cx="2475629" cy="365125"/>
          </a:xfrm>
        </p:spPr>
        <p:txBody>
          <a:bodyPr/>
          <a:lstStyle/>
          <a:p>
            <a:r>
              <a:rPr lang="fr-FR" dirty="0">
                <a:latin typeface="Elephant" panose="02020904090505020303" pitchFamily="18" charset="0"/>
              </a:rPr>
              <a:t>Par Rognone Gérard Juillet 2023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C790A88-A20E-98BE-422F-014B4E144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321" y="2180354"/>
            <a:ext cx="10463335" cy="398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6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F5709C-CCFA-7ED5-03D7-2CCC5EB8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FC676C-C70C-4B14-A16D-9B9FD75B5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r-F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Catégorie du Pattern.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r-FR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Contexte D’utilisation et solution.</a:t>
            </a:r>
            <a:endParaRPr lang="fr-FR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r-F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Avantage / désavantage.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r-F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Diagramme de classe UML générique.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r-F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Diagramme de classe UML spécifique à l’exemple proposé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r-FR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Exemple de mise en situation.</a:t>
            </a:r>
            <a:endParaRPr lang="fr-FR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r-FR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r-F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Remerciements.</a:t>
            </a:r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B8005A-BC40-D096-79E5-AC46CAE2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</a:t>
            </a:r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81B1DFB7-A560-DB67-F3E6-BB2239AC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6371" y="6492875"/>
            <a:ext cx="2475629" cy="365125"/>
          </a:xfrm>
        </p:spPr>
        <p:txBody>
          <a:bodyPr/>
          <a:lstStyle/>
          <a:p>
            <a:r>
              <a:rPr lang="fr-FR" dirty="0">
                <a:latin typeface="Elephant" panose="02020904090505020303" pitchFamily="18" charset="0"/>
              </a:rPr>
              <a:t>Par Rognone Gérard Juillet 2023</a:t>
            </a:r>
          </a:p>
        </p:txBody>
      </p:sp>
    </p:spTree>
    <p:extLst>
      <p:ext uri="{BB962C8B-B14F-4D97-AF65-F5344CB8AC3E}">
        <p14:creationId xmlns:p14="http://schemas.microsoft.com/office/powerpoint/2010/main" val="137078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71472-9CA3-E517-8771-8000137F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de IEnumerator &lt;T&gt;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555027-80F0-00FF-67BB-24B355FD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19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44F28587-82B7-4AE9-F2EA-A1A2E65F4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6371" y="6492875"/>
            <a:ext cx="2475629" cy="365125"/>
          </a:xfrm>
        </p:spPr>
        <p:txBody>
          <a:bodyPr/>
          <a:lstStyle/>
          <a:p>
            <a:r>
              <a:rPr lang="fr-FR" dirty="0">
                <a:latin typeface="Elephant" panose="02020904090505020303" pitchFamily="18" charset="0"/>
              </a:rPr>
              <a:t>Par Rognone Gérard Juillet 2023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F02E457-5D7F-C37F-C2FA-7519BF551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9000"/>
                    </a14:imgEffect>
                    <a14:imgEffect>
                      <a14:brightnessContrast bright="-15000" contrast="4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43575" y="2152651"/>
            <a:ext cx="8372796" cy="441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54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85D4A7-D0D8-7ED1-9363-714630AB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Diagramme UML Générique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74F5F2-A143-1FD0-7358-4103683D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20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B6E568BA-15C3-3043-ADC8-210DD04C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6371" y="6492875"/>
            <a:ext cx="2475629" cy="365125"/>
          </a:xfrm>
        </p:spPr>
        <p:txBody>
          <a:bodyPr/>
          <a:lstStyle/>
          <a:p>
            <a:r>
              <a:rPr lang="fr-FR" dirty="0">
                <a:latin typeface="Elephant" panose="02020904090505020303" pitchFamily="18" charset="0"/>
              </a:rPr>
              <a:t>Par Rognone Gérard Juillet 2023</a:t>
            </a:r>
          </a:p>
        </p:txBody>
      </p:sp>
      <p:sp>
        <p:nvSpPr>
          <p:cNvPr id="9" name="Espace réservé du contenu 7">
            <a:extLst>
              <a:ext uri="{FF2B5EF4-FFF2-40B4-BE49-F238E27FC236}">
                <a16:creationId xmlns:a16="http://schemas.microsoft.com/office/drawing/2014/main" id="{F865C42C-6B01-7305-4C8C-F2F82ACED279}"/>
              </a:ext>
            </a:extLst>
          </p:cNvPr>
          <p:cNvSpPr txBox="1">
            <a:spLocks/>
          </p:cNvSpPr>
          <p:nvPr/>
        </p:nvSpPr>
        <p:spPr>
          <a:xfrm>
            <a:off x="1664521" y="4848121"/>
            <a:ext cx="3211867" cy="874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</a:rPr>
              <a:t>ConcreteCollection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F225B1A2-C536-1D0A-FF79-5843109B44A2}"/>
              </a:ext>
            </a:extLst>
          </p:cNvPr>
          <p:cNvSpPr txBox="1">
            <a:spLocks/>
          </p:cNvSpPr>
          <p:nvPr/>
        </p:nvSpPr>
        <p:spPr>
          <a:xfrm>
            <a:off x="1664523" y="2357301"/>
            <a:ext cx="3211867" cy="874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500" dirty="0">
                <a:solidFill>
                  <a:schemeClr val="bg1"/>
                </a:solidFill>
              </a:rPr>
              <a:t>&lt;Interface&gt;</a:t>
            </a:r>
          </a:p>
          <a:p>
            <a:pPr marL="0" indent="0" algn="ctr">
              <a:buNone/>
            </a:pPr>
            <a:r>
              <a:rPr lang="fr-FR" sz="1500" dirty="0">
                <a:solidFill>
                  <a:schemeClr val="bg1"/>
                </a:solidFill>
              </a:rPr>
              <a:t>IterableCollection</a:t>
            </a:r>
          </a:p>
        </p:txBody>
      </p:sp>
      <p:sp>
        <p:nvSpPr>
          <p:cNvPr id="11" name="Espace réservé du contenu 7">
            <a:extLst>
              <a:ext uri="{FF2B5EF4-FFF2-40B4-BE49-F238E27FC236}">
                <a16:creationId xmlns:a16="http://schemas.microsoft.com/office/drawing/2014/main" id="{30BA2DB2-4BF8-82BE-6B44-81EB63D34513}"/>
              </a:ext>
            </a:extLst>
          </p:cNvPr>
          <p:cNvSpPr txBox="1">
            <a:spLocks/>
          </p:cNvSpPr>
          <p:nvPr/>
        </p:nvSpPr>
        <p:spPr>
          <a:xfrm>
            <a:off x="6577817" y="4848121"/>
            <a:ext cx="3211867" cy="874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</a:rPr>
              <a:t>ConcreteIterator</a:t>
            </a:r>
          </a:p>
        </p:txBody>
      </p:sp>
      <p:sp>
        <p:nvSpPr>
          <p:cNvPr id="12" name="Espace réservé du contenu 7">
            <a:extLst>
              <a:ext uri="{FF2B5EF4-FFF2-40B4-BE49-F238E27FC236}">
                <a16:creationId xmlns:a16="http://schemas.microsoft.com/office/drawing/2014/main" id="{5D9A6584-C5D5-6DAA-DD18-154C5FD6337C}"/>
              </a:ext>
            </a:extLst>
          </p:cNvPr>
          <p:cNvSpPr txBox="1">
            <a:spLocks/>
          </p:cNvSpPr>
          <p:nvPr/>
        </p:nvSpPr>
        <p:spPr>
          <a:xfrm>
            <a:off x="6676319" y="2315841"/>
            <a:ext cx="3211867" cy="874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</a:rPr>
              <a:t>&lt;Interface&gt;</a:t>
            </a:r>
          </a:p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</a:rPr>
              <a:t>Iterator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020C68F-285D-2186-B7DC-D62EE8616765}"/>
              </a:ext>
            </a:extLst>
          </p:cNvPr>
          <p:cNvCxnSpPr>
            <a:cxnSpLocks/>
          </p:cNvCxnSpPr>
          <p:nvPr/>
        </p:nvCxnSpPr>
        <p:spPr>
          <a:xfrm flipV="1">
            <a:off x="8183751" y="3838664"/>
            <a:ext cx="0" cy="1009457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riangle isocèle 19">
            <a:extLst>
              <a:ext uri="{FF2B5EF4-FFF2-40B4-BE49-F238E27FC236}">
                <a16:creationId xmlns:a16="http://schemas.microsoft.com/office/drawing/2014/main" id="{EB65E578-97F8-2CF6-A21F-96B95B61AA5E}"/>
              </a:ext>
            </a:extLst>
          </p:cNvPr>
          <p:cNvSpPr/>
          <p:nvPr/>
        </p:nvSpPr>
        <p:spPr>
          <a:xfrm>
            <a:off x="8063053" y="3785386"/>
            <a:ext cx="241396" cy="27797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1CEBA4-1374-2DC3-DCDF-65FA73CB3821}"/>
              </a:ext>
            </a:extLst>
          </p:cNvPr>
          <p:cNvSpPr/>
          <p:nvPr/>
        </p:nvSpPr>
        <p:spPr>
          <a:xfrm>
            <a:off x="6676319" y="3190413"/>
            <a:ext cx="3211865" cy="5924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+</a:t>
            </a:r>
            <a:r>
              <a:rPr lang="fr-FR" dirty="0" err="1">
                <a:solidFill>
                  <a:schemeClr val="bg1"/>
                </a:solidFill>
              </a:rPr>
              <a:t>MoveNext</a:t>
            </a:r>
            <a:r>
              <a:rPr lang="fr-FR" dirty="0">
                <a:solidFill>
                  <a:schemeClr val="bg1"/>
                </a:solidFill>
              </a:rPr>
              <a:t>() : boolean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+ </a:t>
            </a:r>
            <a:r>
              <a:rPr lang="fr-FR" dirty="0" err="1">
                <a:solidFill>
                  <a:schemeClr val="bg1"/>
                </a:solidFill>
              </a:rPr>
              <a:t>Current</a:t>
            </a:r>
            <a:r>
              <a:rPr lang="fr-FR" dirty="0">
                <a:solidFill>
                  <a:schemeClr val="bg1"/>
                </a:solidFill>
              </a:rPr>
              <a:t> ():Object</a:t>
            </a:r>
            <a:r>
              <a:rPr lang="fr-FR" dirty="0"/>
              <a:t>f+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27C95C-D768-5A86-0C5B-290DE84E83D8}"/>
              </a:ext>
            </a:extLst>
          </p:cNvPr>
          <p:cNvSpPr/>
          <p:nvPr/>
        </p:nvSpPr>
        <p:spPr>
          <a:xfrm>
            <a:off x="1664523" y="3231874"/>
            <a:ext cx="3211865" cy="5924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+GetIterator(): Iterator</a:t>
            </a:r>
            <a:r>
              <a:rPr lang="fr-FR" dirty="0"/>
              <a:t>+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46C013-4B97-6BC1-DD42-ADDF6D47B9F1}"/>
              </a:ext>
            </a:extLst>
          </p:cNvPr>
          <p:cNvSpPr/>
          <p:nvPr/>
        </p:nvSpPr>
        <p:spPr>
          <a:xfrm>
            <a:off x="6577817" y="5721070"/>
            <a:ext cx="3211865" cy="5924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+</a:t>
            </a:r>
            <a:r>
              <a:rPr lang="fr-FR" dirty="0" err="1">
                <a:solidFill>
                  <a:schemeClr val="bg1"/>
                </a:solidFill>
              </a:rPr>
              <a:t>MoveNext</a:t>
            </a:r>
            <a:r>
              <a:rPr lang="fr-FR" dirty="0">
                <a:solidFill>
                  <a:schemeClr val="bg1"/>
                </a:solidFill>
              </a:rPr>
              <a:t>() : boolean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+ </a:t>
            </a:r>
            <a:r>
              <a:rPr lang="fr-FR" dirty="0" err="1">
                <a:solidFill>
                  <a:schemeClr val="bg1"/>
                </a:solidFill>
              </a:rPr>
              <a:t>Current</a:t>
            </a:r>
            <a:r>
              <a:rPr lang="fr-FR" dirty="0">
                <a:solidFill>
                  <a:schemeClr val="bg1"/>
                </a:solidFill>
              </a:rPr>
              <a:t> ():Object</a:t>
            </a:r>
            <a:r>
              <a:rPr lang="fr-FR" dirty="0"/>
              <a:t>f+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B67372-BF30-33FB-F656-47E393FAA698}"/>
              </a:ext>
            </a:extLst>
          </p:cNvPr>
          <p:cNvSpPr/>
          <p:nvPr/>
        </p:nvSpPr>
        <p:spPr>
          <a:xfrm>
            <a:off x="1664523" y="5722694"/>
            <a:ext cx="3211865" cy="5924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+GetIterator():Iterator</a:t>
            </a:r>
            <a:endParaRPr lang="fr-FR" dirty="0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C72FBAD-014F-2F6A-7856-A64B3E6FBA0B}"/>
              </a:ext>
            </a:extLst>
          </p:cNvPr>
          <p:cNvCxnSpPr>
            <a:cxnSpLocks/>
          </p:cNvCxnSpPr>
          <p:nvPr/>
        </p:nvCxnSpPr>
        <p:spPr>
          <a:xfrm flipV="1">
            <a:off x="3270454" y="3824279"/>
            <a:ext cx="0" cy="1009457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65998F17-A04F-2A45-EC3D-1D56B6CD2007}"/>
              </a:ext>
            </a:extLst>
          </p:cNvPr>
          <p:cNvSpPr/>
          <p:nvPr/>
        </p:nvSpPr>
        <p:spPr>
          <a:xfrm>
            <a:off x="3149756" y="3838664"/>
            <a:ext cx="241396" cy="27797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           </a:t>
            </a:r>
          </a:p>
        </p:txBody>
      </p:sp>
      <p:sp>
        <p:nvSpPr>
          <p:cNvPr id="34" name="Losange 33">
            <a:extLst>
              <a:ext uri="{FF2B5EF4-FFF2-40B4-BE49-F238E27FC236}">
                <a16:creationId xmlns:a16="http://schemas.microsoft.com/office/drawing/2014/main" id="{75BECB31-ACF4-2F5C-6382-7E66EED577BF}"/>
              </a:ext>
            </a:extLst>
          </p:cNvPr>
          <p:cNvSpPr/>
          <p:nvPr/>
        </p:nvSpPr>
        <p:spPr>
          <a:xfrm>
            <a:off x="6386465" y="5638514"/>
            <a:ext cx="204788" cy="157159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238E7AB-1D4D-8961-959A-30CB6F366E2C}"/>
              </a:ext>
            </a:extLst>
          </p:cNvPr>
          <p:cNvSpPr txBox="1"/>
          <p:nvPr/>
        </p:nvSpPr>
        <p:spPr>
          <a:xfrm>
            <a:off x="6105420" y="5892991"/>
            <a:ext cx="5032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0..*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6F5DD17-6482-3C40-3882-FC71F2952BBF}"/>
              </a:ext>
            </a:extLst>
          </p:cNvPr>
          <p:cNvSpPr txBox="1"/>
          <p:nvPr/>
        </p:nvSpPr>
        <p:spPr>
          <a:xfrm>
            <a:off x="4939217" y="5875143"/>
            <a:ext cx="3287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1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83CE998-698E-2DCC-1E4C-3AFBB8C3B479}"/>
              </a:ext>
            </a:extLst>
          </p:cNvPr>
          <p:cNvCxnSpPr>
            <a:cxnSpLocks/>
          </p:cNvCxnSpPr>
          <p:nvPr/>
        </p:nvCxnSpPr>
        <p:spPr>
          <a:xfrm>
            <a:off x="4864371" y="5716183"/>
            <a:ext cx="14926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01180A4-F135-3C4E-D97C-638D086AB4E6}"/>
              </a:ext>
            </a:extLst>
          </p:cNvPr>
          <p:cNvCxnSpPr>
            <a:cxnSpLocks/>
          </p:cNvCxnSpPr>
          <p:nvPr/>
        </p:nvCxnSpPr>
        <p:spPr>
          <a:xfrm flipH="1" flipV="1">
            <a:off x="4859933" y="5717093"/>
            <a:ext cx="251618" cy="165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C6EB9DDF-BCFD-63C2-B38F-ED98254F5C16}"/>
              </a:ext>
            </a:extLst>
          </p:cNvPr>
          <p:cNvCxnSpPr>
            <a:cxnSpLocks/>
          </p:cNvCxnSpPr>
          <p:nvPr/>
        </p:nvCxnSpPr>
        <p:spPr>
          <a:xfrm flipV="1">
            <a:off x="4859935" y="5587409"/>
            <a:ext cx="243678" cy="1320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F16D1A29-9044-35B9-6D20-578B0A36553A}"/>
              </a:ext>
            </a:extLst>
          </p:cNvPr>
          <p:cNvCxnSpPr>
            <a:cxnSpLocks/>
          </p:cNvCxnSpPr>
          <p:nvPr/>
        </p:nvCxnSpPr>
        <p:spPr>
          <a:xfrm>
            <a:off x="4876388" y="3234557"/>
            <a:ext cx="1799929" cy="10556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DC3D3CDA-80F6-99B5-59B5-06FF25667944}"/>
              </a:ext>
            </a:extLst>
          </p:cNvPr>
          <p:cNvCxnSpPr>
            <a:cxnSpLocks/>
          </p:cNvCxnSpPr>
          <p:nvPr/>
        </p:nvCxnSpPr>
        <p:spPr>
          <a:xfrm flipH="1" flipV="1">
            <a:off x="6412305" y="3136521"/>
            <a:ext cx="247638" cy="938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10579D8-2840-6262-6F97-BB3B27E49228}"/>
              </a:ext>
            </a:extLst>
          </p:cNvPr>
          <p:cNvCxnSpPr>
            <a:cxnSpLocks/>
          </p:cNvCxnSpPr>
          <p:nvPr/>
        </p:nvCxnSpPr>
        <p:spPr>
          <a:xfrm flipV="1">
            <a:off x="6400192" y="3228597"/>
            <a:ext cx="253181" cy="94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B9586854-4AE9-838C-5D4F-7E674E9DAFEB}"/>
              </a:ext>
            </a:extLst>
          </p:cNvPr>
          <p:cNvSpPr txBox="1"/>
          <p:nvPr/>
        </p:nvSpPr>
        <p:spPr>
          <a:xfrm>
            <a:off x="4831478" y="5221739"/>
            <a:ext cx="1104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-collection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129B6704-57DF-EB4A-DE06-989F07289C5F}"/>
              </a:ext>
            </a:extLst>
          </p:cNvPr>
          <p:cNvSpPr/>
          <p:nvPr/>
        </p:nvSpPr>
        <p:spPr>
          <a:xfrm>
            <a:off x="6400192" y="4645504"/>
            <a:ext cx="3641422" cy="1864591"/>
          </a:xfrm>
          <a:prstGeom prst="roundRect">
            <a:avLst/>
          </a:prstGeom>
          <a:noFill/>
          <a:ln w="38100">
            <a:solidFill>
              <a:srgbClr val="A394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382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D74095-422D-030D-08D7-0F782531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de FigureIterator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330E3F-D02D-BCBD-67D0-FB6009F3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21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39A041E0-993B-AB0A-6A28-F3340164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6371" y="6492875"/>
            <a:ext cx="2475629" cy="365125"/>
          </a:xfrm>
        </p:spPr>
        <p:txBody>
          <a:bodyPr/>
          <a:lstStyle/>
          <a:p>
            <a:r>
              <a:rPr lang="fr-FR" dirty="0">
                <a:latin typeface="Elephant" panose="02020904090505020303" pitchFamily="18" charset="0"/>
              </a:rPr>
              <a:t>Par Rognone Gérard Juillet 2023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F87193C8-0706-D039-EF8F-220728CB3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4000"/>
                    </a14:imgEffect>
                    <a14:imgEffect>
                      <a14:brightnessContrast bright="6000" contrast="3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8028" y="2284974"/>
            <a:ext cx="9651427" cy="4051573"/>
          </a:xfrm>
        </p:spPr>
      </p:pic>
    </p:spTree>
    <p:extLst>
      <p:ext uri="{BB962C8B-B14F-4D97-AF65-F5344CB8AC3E}">
        <p14:creationId xmlns:p14="http://schemas.microsoft.com/office/powerpoint/2010/main" val="3111731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42AB2C-E916-CB95-BF46-12F76E52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de FigureIterator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A2BF69-BD7A-8CE5-31D6-813496CA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22</a:t>
            </a:r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0390F07B-0DC7-B4D2-F8FC-56538436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6371" y="6492875"/>
            <a:ext cx="2475629" cy="365125"/>
          </a:xfrm>
        </p:spPr>
        <p:txBody>
          <a:bodyPr/>
          <a:lstStyle/>
          <a:p>
            <a:r>
              <a:rPr lang="fr-FR" dirty="0">
                <a:latin typeface="Elephant" panose="02020904090505020303" pitchFamily="18" charset="0"/>
              </a:rPr>
              <a:t>Par Rognone Gérard Juillet 2023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4A718C6-3EA2-58EC-016D-28CECC084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  <a14:imgEffect>
                      <a14:brightnessContrast bright="-9000" contrast="2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2544" y="2008474"/>
            <a:ext cx="8941869" cy="448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47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A83BB-D83F-77BF-3071-A5D95A56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dans le programme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2C20AF-AB2B-18E7-4EE1-F4237E2A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23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166DE523-BD2E-9319-0532-35CC61DA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6371" y="6492875"/>
            <a:ext cx="2475629" cy="365125"/>
          </a:xfrm>
        </p:spPr>
        <p:txBody>
          <a:bodyPr/>
          <a:lstStyle/>
          <a:p>
            <a:r>
              <a:rPr lang="fr-FR" dirty="0">
                <a:latin typeface="Elephant" panose="02020904090505020303" pitchFamily="18" charset="0"/>
              </a:rPr>
              <a:t>Par Rognone Gérard Juillet 2023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6BFB8AD-35E3-E9C0-A538-DD6E45C43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"/>
                    </a14:imgEffect>
                    <a14:imgEffect>
                      <a14:brightnessContrast contrast="5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04838" y="2214458"/>
            <a:ext cx="6164826" cy="446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28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FF680-F309-EAB6-2039-4498F52E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 dans la console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5BB5E4-B0DE-27F7-2341-8956C71E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24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4FCF6311-C558-59B0-EB85-EB15E5827700}"/>
              </a:ext>
            </a:extLst>
          </p:cNvPr>
          <p:cNvSpPr txBox="1">
            <a:spLocks/>
          </p:cNvSpPr>
          <p:nvPr/>
        </p:nvSpPr>
        <p:spPr>
          <a:xfrm>
            <a:off x="9716371" y="6492875"/>
            <a:ext cx="24756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latin typeface="Elephant" panose="02020904090505020303" pitchFamily="18" charset="0"/>
              </a:rPr>
              <a:t>Par Rognone Gérard Juillet 2023</a:t>
            </a:r>
            <a:endParaRPr lang="fr-FR" dirty="0">
              <a:latin typeface="Elephant" panose="02020904090505020303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F131CE6-8BA8-B730-21E7-14830CA8B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8000"/>
                    </a14:imgEffect>
                    <a14:imgEffect>
                      <a14:brightnessContrast bright="18000" contras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30013" y="2103438"/>
            <a:ext cx="6331974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09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C55D23-A4AA-3665-7FE7-174030F1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C1B28F-6397-9122-A32F-A0610FE35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Design Pattern Iterator est très utilisé dès lors qu’il y a</a:t>
            </a:r>
          </a:p>
          <a:p>
            <a:pPr marL="0" indent="0">
              <a:buNone/>
            </a:pPr>
            <a:r>
              <a:rPr lang="fr-FR" dirty="0"/>
              <a:t>plusieurs collections à parcourir dans une application.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Il facilite l’accès aux éléments des collections tout en les sécurisant des mauvaises manipulations du client.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Il est très pratique pour naviguer dans des structures complexes.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2A4497-EBBA-A33D-9CAC-2D8ACDBE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25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F64F88BB-8A0D-9196-FB1B-C3A5A0F2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6371" y="6492875"/>
            <a:ext cx="2475629" cy="365125"/>
          </a:xfrm>
        </p:spPr>
        <p:txBody>
          <a:bodyPr/>
          <a:lstStyle/>
          <a:p>
            <a:r>
              <a:rPr lang="fr-FR" dirty="0">
                <a:latin typeface="Elephant" panose="02020904090505020303" pitchFamily="18" charset="0"/>
              </a:rPr>
              <a:t>Par Rognone Gérard Juillet 2023</a:t>
            </a:r>
          </a:p>
        </p:txBody>
      </p:sp>
    </p:spTree>
    <p:extLst>
      <p:ext uri="{BB962C8B-B14F-4D97-AF65-F5344CB8AC3E}">
        <p14:creationId xmlns:p14="http://schemas.microsoft.com/office/powerpoint/2010/main" val="2425938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07700E-FD64-393B-5586-892F58C0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Remerciements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685A44-DB9B-6132-E127-767BE6EF6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u="sng" dirty="0"/>
              <a:t>Sources de données:</a:t>
            </a:r>
          </a:p>
          <a:p>
            <a:r>
              <a:rPr lang="fr-F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https://refactoring.guru/</a:t>
            </a:r>
            <a:endParaRPr lang="fr-FR" dirty="0"/>
          </a:p>
          <a:p>
            <a:r>
              <a:rPr lang="fr-F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Patron: Iterator (Itérateur) (studylibfr.com)</a:t>
            </a:r>
            <a:r>
              <a:rPr lang="fr-FR" dirty="0"/>
              <a:t> document de 2013</a:t>
            </a:r>
          </a:p>
          <a:p>
            <a:r>
              <a:rPr lang="fr-FR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Iterator (reactiveprogramming.io)</a:t>
            </a:r>
            <a:r>
              <a:rPr lang="fr-FR" dirty="0"/>
              <a:t> de 2021</a:t>
            </a:r>
          </a:p>
          <a:p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https://www.infoworld.com/article/3255626/how-to-use-the-iterator-design-pattern-in-c.html</a:t>
            </a:r>
            <a:r>
              <a:rPr lang="en-US" dirty="0"/>
              <a:t>  de 2023.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C6AB56-7613-DAF7-53A1-6AC34491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26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98627F20-C522-2DD1-EAD3-67B374107A69}"/>
              </a:ext>
            </a:extLst>
          </p:cNvPr>
          <p:cNvSpPr txBox="1">
            <a:spLocks/>
          </p:cNvSpPr>
          <p:nvPr/>
        </p:nvSpPr>
        <p:spPr>
          <a:xfrm>
            <a:off x="9716371" y="6492875"/>
            <a:ext cx="24756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latin typeface="Elephant" panose="02020904090505020303" pitchFamily="18" charset="0"/>
              </a:rPr>
              <a:t>Par Rognone Gérard Juillet 2023</a:t>
            </a:r>
            <a:endParaRPr lang="fr-FR" dirty="0"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20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C2A03D-C203-8794-0459-BB2D3E8E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Catégorie Du Pattern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AC6B3C-6479-A538-1116-6BC27413B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FR" sz="6900" b="0" i="0" dirty="0">
                <a:effectLst/>
                <a:latin typeface="PT Sans" panose="020F0502020204030204" pitchFamily="34" charset="0"/>
              </a:rPr>
              <a:t>Le Design Pattern Iterator est de la famille des</a:t>
            </a:r>
            <a:endParaRPr lang="fr-FR" sz="6900" u="sng" dirty="0">
              <a:latin typeface="PT Sans" panose="020F0502020204030204" pitchFamily="34" charset="0"/>
            </a:endParaRPr>
          </a:p>
          <a:p>
            <a:pPr marL="0" indent="0">
              <a:buNone/>
            </a:pPr>
            <a:r>
              <a:rPr lang="fr-FR" sz="6900" b="1" i="0" u="sng" dirty="0">
                <a:effectLst/>
                <a:latin typeface="PT Sans" panose="020F0502020204030204" pitchFamily="34" charset="0"/>
              </a:rPr>
              <a:t>Comportementaux.</a:t>
            </a:r>
          </a:p>
          <a:p>
            <a:pPr marL="0" indent="0">
              <a:buNone/>
            </a:pPr>
            <a:endParaRPr lang="fr-FR" sz="6900" b="0" i="0" dirty="0">
              <a:effectLst/>
              <a:latin typeface="PT Sans" panose="020F0502020204030204" pitchFamily="34" charset="0"/>
            </a:endParaRPr>
          </a:p>
          <a:p>
            <a:pPr marL="0" indent="0">
              <a:buNone/>
            </a:pPr>
            <a:r>
              <a:rPr lang="fr-FR" sz="6900" b="1" i="0" u="sng" dirty="0">
                <a:effectLst/>
                <a:latin typeface="PT Sans" panose="020F0502020204030204" pitchFamily="34" charset="0"/>
              </a:rPr>
              <a:t>Signification :</a:t>
            </a:r>
          </a:p>
          <a:p>
            <a:pPr marL="0" indent="0">
              <a:buNone/>
            </a:pPr>
            <a:endParaRPr lang="fr-FR" sz="6900" dirty="0">
              <a:latin typeface="PT Sans" panose="020F0502020204030204" pitchFamily="34" charset="0"/>
            </a:endParaRPr>
          </a:p>
          <a:p>
            <a:pPr marL="0" indent="0">
              <a:buNone/>
            </a:pPr>
            <a:r>
              <a:rPr lang="fr-FR" sz="6900" b="0" i="0" dirty="0">
                <a:effectLst/>
                <a:latin typeface="PT Sans" panose="020F0502020204030204" pitchFamily="34" charset="0"/>
              </a:rPr>
              <a:t>Mise en place de </a:t>
            </a:r>
            <a:r>
              <a:rPr lang="fr-FR" sz="6900" b="1" i="0" u="sng" dirty="0">
                <a:effectLst/>
                <a:latin typeface="PT Sans" panose="020F0502020204030204" pitchFamily="34" charset="0"/>
              </a:rPr>
              <a:t>communications</a:t>
            </a:r>
            <a:r>
              <a:rPr lang="fr-FR" sz="6900" b="0" i="0" dirty="0">
                <a:effectLst/>
                <a:latin typeface="PT Sans" panose="020F0502020204030204" pitchFamily="34" charset="0"/>
              </a:rPr>
              <a:t> et </a:t>
            </a:r>
            <a:r>
              <a:rPr lang="fr-FR" sz="6900" b="1" i="0" u="sng" dirty="0">
                <a:effectLst/>
                <a:latin typeface="PT Sans" panose="020F0502020204030204" pitchFamily="34" charset="0"/>
              </a:rPr>
              <a:t>répartition des </a:t>
            </a:r>
            <a:r>
              <a:rPr lang="fr-FR" sz="6900" b="1" i="0" u="sng" dirty="0" err="1">
                <a:effectLst/>
                <a:latin typeface="PT Sans" panose="020F0502020204030204" pitchFamily="34" charset="0"/>
              </a:rPr>
              <a:t>responsablibités</a:t>
            </a:r>
            <a:r>
              <a:rPr lang="fr-FR" sz="6900" i="0" dirty="0">
                <a:effectLst/>
                <a:latin typeface="PT Sans" panose="020F0502020204030204" pitchFamily="34" charset="0"/>
              </a:rPr>
              <a:t> </a:t>
            </a:r>
            <a:r>
              <a:rPr lang="fr-FR" sz="6900" b="0" i="0" dirty="0">
                <a:effectLst/>
                <a:latin typeface="PT Sans" panose="020F0502020204030204" pitchFamily="34" charset="0"/>
              </a:rPr>
              <a:t>entre les objets.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AE5E98-E06E-0372-970A-C0866860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85C67A-EA30-F1DF-EB36-4EE9B6EA5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6371" y="6492875"/>
            <a:ext cx="2475629" cy="365125"/>
          </a:xfrm>
        </p:spPr>
        <p:txBody>
          <a:bodyPr/>
          <a:lstStyle/>
          <a:p>
            <a:r>
              <a:rPr lang="fr-FR" dirty="0">
                <a:latin typeface="Elephant" panose="02020904090505020303" pitchFamily="18" charset="0"/>
              </a:rPr>
              <a:t>Par Rognone Gérard Juillet 2023</a:t>
            </a:r>
          </a:p>
        </p:txBody>
      </p:sp>
    </p:spTree>
    <p:extLst>
      <p:ext uri="{BB962C8B-B14F-4D97-AF65-F5344CB8AC3E}">
        <p14:creationId xmlns:p14="http://schemas.microsoft.com/office/powerpoint/2010/main" val="146351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5A97C-08EB-CB47-9144-389B3C2D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Contexte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64D44D-EADF-30CB-4969-35A61DECE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64654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400" dirty="0"/>
              <a:t>Un objet qui possède une collection de valeurs et qui </a:t>
            </a:r>
          </a:p>
          <a:p>
            <a:pPr marL="0" indent="0">
              <a:buNone/>
            </a:pPr>
            <a:endParaRPr lang="fr-FR" sz="3400" dirty="0"/>
          </a:p>
          <a:p>
            <a:pPr marL="0" indent="0">
              <a:buNone/>
            </a:pPr>
            <a:r>
              <a:rPr lang="fr-FR" sz="3400" dirty="0"/>
              <a:t>désire y donner accès et ce sans révéler la manière </a:t>
            </a:r>
          </a:p>
          <a:p>
            <a:pPr marL="0" indent="0">
              <a:buNone/>
            </a:pPr>
            <a:endParaRPr lang="fr-FR" sz="3400" dirty="0"/>
          </a:p>
          <a:p>
            <a:pPr marL="0" indent="0">
              <a:buNone/>
            </a:pPr>
            <a:r>
              <a:rPr lang="fr-FR" sz="3400" dirty="0"/>
              <a:t>dont cette collection est représentée en interne.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1E6E8A-AAE7-E7BA-6CF5-0AE682D9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3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258153F3-0A7A-CF35-2822-16FCB126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6371" y="6492875"/>
            <a:ext cx="2475629" cy="365125"/>
          </a:xfrm>
        </p:spPr>
        <p:txBody>
          <a:bodyPr/>
          <a:lstStyle/>
          <a:p>
            <a:r>
              <a:rPr lang="fr-FR" dirty="0">
                <a:latin typeface="Elephant" panose="02020904090505020303" pitchFamily="18" charset="0"/>
              </a:rPr>
              <a:t>Par Rognone Gérard Juillet 2023</a:t>
            </a:r>
          </a:p>
        </p:txBody>
      </p:sp>
    </p:spTree>
    <p:extLst>
      <p:ext uri="{BB962C8B-B14F-4D97-AF65-F5344CB8AC3E}">
        <p14:creationId xmlns:p14="http://schemas.microsoft.com/office/powerpoint/2010/main" val="217787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FABD0-306C-9A4B-9A72-C1905C61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parcours de collection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A8E9EC-0CC1-C8DC-4954-2E89BEAE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4</a:t>
            </a:r>
          </a:p>
        </p:txBody>
      </p:sp>
      <p:pic>
        <p:nvPicPr>
          <p:cNvPr id="1026" name="Picture 2" descr="Différents algorithmes de parcours">
            <a:extLst>
              <a:ext uri="{FF2B5EF4-FFF2-40B4-BE49-F238E27FC236}">
                <a16:creationId xmlns:a16="http://schemas.microsoft.com/office/drawing/2014/main" id="{10E5A5A3-444E-1A4B-ED68-DC28201FC5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6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54" y="2672422"/>
            <a:ext cx="10717775" cy="285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108A6866-63B1-ED28-5579-EE10A1B3910D}"/>
              </a:ext>
            </a:extLst>
          </p:cNvPr>
          <p:cNvSpPr txBox="1">
            <a:spLocks/>
          </p:cNvSpPr>
          <p:nvPr/>
        </p:nvSpPr>
        <p:spPr>
          <a:xfrm>
            <a:off x="9716371" y="6492875"/>
            <a:ext cx="24756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latin typeface="Elephant" panose="02020904090505020303" pitchFamily="18" charset="0"/>
              </a:rPr>
              <a:t>Par Rognone Gérard Juillet 2023</a:t>
            </a:r>
            <a:endParaRPr lang="fr-FR" dirty="0"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57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042FBC-B0F2-44EE-EF04-32EB65C0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96B462-02F4-9743-ED1B-912150E77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3400" dirty="0"/>
              <a:t>Utilisation d’un objet qui désigne à tout moment un élément de la liste.</a:t>
            </a:r>
          </a:p>
          <a:p>
            <a:pPr marL="0" indent="0">
              <a:buNone/>
            </a:pPr>
            <a:endParaRPr lang="fr-FR" sz="1000" dirty="0"/>
          </a:p>
          <a:p>
            <a:pPr marL="0" indent="0">
              <a:buNone/>
            </a:pPr>
            <a:r>
              <a:rPr lang="fr-FR" sz="3400" dirty="0"/>
              <a:t>Cet objet possède des opérations permettant d’obtenir l’élément actuellement désigné et de passer à l’élément suivant, voire au précédent.</a:t>
            </a:r>
          </a:p>
          <a:p>
            <a:pPr marL="0" indent="0">
              <a:buNone/>
            </a:pPr>
            <a:endParaRPr lang="fr-FR" sz="1000" dirty="0"/>
          </a:p>
          <a:p>
            <a:pPr marL="0" indent="0" algn="ctr">
              <a:buNone/>
            </a:pPr>
            <a:r>
              <a:rPr lang="fr-FR" sz="6600" b="1" u="sng" dirty="0"/>
              <a:t>Un itérateur.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EF76EB-132F-C4C4-95C0-FE29511D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5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846C28A2-EBA2-2BFB-FF12-2843C9BE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6371" y="6492875"/>
            <a:ext cx="2475629" cy="365125"/>
          </a:xfrm>
        </p:spPr>
        <p:txBody>
          <a:bodyPr/>
          <a:lstStyle/>
          <a:p>
            <a:r>
              <a:rPr lang="fr-FR" dirty="0">
                <a:latin typeface="Elephant" panose="02020904090505020303" pitchFamily="18" charset="0"/>
              </a:rPr>
              <a:t>Par Rognone Gérard Juillet 2023</a:t>
            </a:r>
          </a:p>
        </p:txBody>
      </p:sp>
    </p:spTree>
    <p:extLst>
      <p:ext uri="{BB962C8B-B14F-4D97-AF65-F5344CB8AC3E}">
        <p14:creationId xmlns:p14="http://schemas.microsoft.com/office/powerpoint/2010/main" val="127868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B60FE-A990-84F5-0328-F078DC69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 / Inconvénients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981E8B-8DD8-1135-BBB1-52F939003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841119" cy="404198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b="1" u="sng" dirty="0"/>
              <a:t>AVANTAGES:</a:t>
            </a:r>
          </a:p>
          <a:p>
            <a:pPr marL="0" indent="0">
              <a:buNone/>
            </a:pPr>
            <a:endParaRPr lang="fr-FR" b="1" u="sng" dirty="0"/>
          </a:p>
          <a:p>
            <a:r>
              <a:rPr lang="fr-FR" dirty="0"/>
              <a:t>Principe de responsabilité unique ( principe </a:t>
            </a:r>
            <a:r>
              <a:rPr lang="fr-FR" dirty="0" err="1"/>
              <a:t>solid</a:t>
            </a:r>
            <a:r>
              <a:rPr lang="fr-FR" dirty="0"/>
              <a:t> 1).</a:t>
            </a:r>
          </a:p>
          <a:p>
            <a:r>
              <a:rPr lang="fr-FR" dirty="0"/>
              <a:t>Principe ouvert fermé ( principe </a:t>
            </a:r>
            <a:r>
              <a:rPr lang="fr-FR" dirty="0" err="1"/>
              <a:t>solid</a:t>
            </a:r>
            <a:r>
              <a:rPr lang="fr-FR" dirty="0"/>
              <a:t> 2 ).</a:t>
            </a:r>
          </a:p>
          <a:p>
            <a:r>
              <a:rPr lang="fr-FR" dirty="0"/>
              <a:t>Parcours d’une même collection avec des itérateurs différents simultanément.</a:t>
            </a:r>
          </a:p>
          <a:p>
            <a:r>
              <a:rPr lang="fr-FR" dirty="0"/>
              <a:t>Arrêt et reprise d’une itération à la demande.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u="sng" dirty="0"/>
              <a:t>INCONVÉNIENTS:</a:t>
            </a:r>
          </a:p>
          <a:p>
            <a:pPr marL="0" indent="0">
              <a:buNone/>
            </a:pPr>
            <a:endParaRPr lang="fr-FR" b="1" u="sng" dirty="0"/>
          </a:p>
          <a:p>
            <a:r>
              <a:rPr lang="fr-FR" dirty="0"/>
              <a:t>Utilisation exagérée pour des collections simples.</a:t>
            </a:r>
          </a:p>
          <a:p>
            <a:r>
              <a:rPr lang="fr-FR" dirty="0"/>
              <a:t>Itérateur parfois moins efficace que certaines collections spécialisées.</a:t>
            </a:r>
          </a:p>
          <a:p>
            <a:endParaRPr lang="fr-FR" b="1" u="sng" dirty="0"/>
          </a:p>
          <a:p>
            <a:endParaRPr lang="fr-FR" b="1" u="sng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30821-07FD-49BC-E76D-B2DE5F89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6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C037E7F4-952E-2A81-D772-A5E5CDC1C5E1}"/>
              </a:ext>
            </a:extLst>
          </p:cNvPr>
          <p:cNvSpPr txBox="1">
            <a:spLocks/>
          </p:cNvSpPr>
          <p:nvPr/>
        </p:nvSpPr>
        <p:spPr>
          <a:xfrm>
            <a:off x="9716371" y="6492875"/>
            <a:ext cx="24756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latin typeface="Elephant" panose="02020904090505020303" pitchFamily="18" charset="0"/>
              </a:rPr>
              <a:t>Par Rognone Gérard Juillet 2023</a:t>
            </a:r>
            <a:endParaRPr lang="fr-FR" dirty="0"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943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85D4A7-D0D8-7ED1-9363-714630AB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Diagramme UML Générique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74F5F2-A143-1FD0-7358-4103683D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7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B6E568BA-15C3-3043-ADC8-210DD04C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6371" y="6492875"/>
            <a:ext cx="2475629" cy="365125"/>
          </a:xfrm>
        </p:spPr>
        <p:txBody>
          <a:bodyPr/>
          <a:lstStyle/>
          <a:p>
            <a:r>
              <a:rPr lang="fr-FR" dirty="0">
                <a:latin typeface="Elephant" panose="02020904090505020303" pitchFamily="18" charset="0"/>
              </a:rPr>
              <a:t>Par Rognone Gérard Juillet 2023</a:t>
            </a:r>
          </a:p>
        </p:txBody>
      </p:sp>
      <p:sp>
        <p:nvSpPr>
          <p:cNvPr id="9" name="Espace réservé du contenu 7">
            <a:extLst>
              <a:ext uri="{FF2B5EF4-FFF2-40B4-BE49-F238E27FC236}">
                <a16:creationId xmlns:a16="http://schemas.microsoft.com/office/drawing/2014/main" id="{F865C42C-6B01-7305-4C8C-F2F82ACED279}"/>
              </a:ext>
            </a:extLst>
          </p:cNvPr>
          <p:cNvSpPr txBox="1">
            <a:spLocks/>
          </p:cNvSpPr>
          <p:nvPr/>
        </p:nvSpPr>
        <p:spPr>
          <a:xfrm>
            <a:off x="1664521" y="4848121"/>
            <a:ext cx="3211867" cy="874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</a:rPr>
              <a:t>ConcreteCollection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F225B1A2-C536-1D0A-FF79-5843109B44A2}"/>
              </a:ext>
            </a:extLst>
          </p:cNvPr>
          <p:cNvSpPr txBox="1">
            <a:spLocks/>
          </p:cNvSpPr>
          <p:nvPr/>
        </p:nvSpPr>
        <p:spPr>
          <a:xfrm>
            <a:off x="1664523" y="2357301"/>
            <a:ext cx="3211867" cy="874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500" dirty="0">
                <a:solidFill>
                  <a:schemeClr val="bg1"/>
                </a:solidFill>
              </a:rPr>
              <a:t>&lt;Interface&gt;</a:t>
            </a:r>
          </a:p>
          <a:p>
            <a:pPr marL="0" indent="0" algn="ctr">
              <a:buNone/>
            </a:pPr>
            <a:r>
              <a:rPr lang="fr-FR" sz="1500" dirty="0">
                <a:solidFill>
                  <a:schemeClr val="bg1"/>
                </a:solidFill>
              </a:rPr>
              <a:t>IterableCollection</a:t>
            </a:r>
          </a:p>
        </p:txBody>
      </p:sp>
      <p:sp>
        <p:nvSpPr>
          <p:cNvPr id="11" name="Espace réservé du contenu 7">
            <a:extLst>
              <a:ext uri="{FF2B5EF4-FFF2-40B4-BE49-F238E27FC236}">
                <a16:creationId xmlns:a16="http://schemas.microsoft.com/office/drawing/2014/main" id="{30BA2DB2-4BF8-82BE-6B44-81EB63D34513}"/>
              </a:ext>
            </a:extLst>
          </p:cNvPr>
          <p:cNvSpPr txBox="1">
            <a:spLocks/>
          </p:cNvSpPr>
          <p:nvPr/>
        </p:nvSpPr>
        <p:spPr>
          <a:xfrm>
            <a:off x="6577817" y="4848121"/>
            <a:ext cx="3211867" cy="874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</a:rPr>
              <a:t>ConcreteIterator</a:t>
            </a:r>
          </a:p>
        </p:txBody>
      </p:sp>
      <p:sp>
        <p:nvSpPr>
          <p:cNvPr id="12" name="Espace réservé du contenu 7">
            <a:extLst>
              <a:ext uri="{FF2B5EF4-FFF2-40B4-BE49-F238E27FC236}">
                <a16:creationId xmlns:a16="http://schemas.microsoft.com/office/drawing/2014/main" id="{5D9A6584-C5D5-6DAA-DD18-154C5FD6337C}"/>
              </a:ext>
            </a:extLst>
          </p:cNvPr>
          <p:cNvSpPr txBox="1">
            <a:spLocks/>
          </p:cNvSpPr>
          <p:nvPr/>
        </p:nvSpPr>
        <p:spPr>
          <a:xfrm>
            <a:off x="6676319" y="2315841"/>
            <a:ext cx="3211867" cy="874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</a:rPr>
              <a:t>&lt;Interface&gt;</a:t>
            </a:r>
          </a:p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</a:rPr>
              <a:t>Iterator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020C68F-285D-2186-B7DC-D62EE8616765}"/>
              </a:ext>
            </a:extLst>
          </p:cNvPr>
          <p:cNvCxnSpPr>
            <a:cxnSpLocks/>
          </p:cNvCxnSpPr>
          <p:nvPr/>
        </p:nvCxnSpPr>
        <p:spPr>
          <a:xfrm flipV="1">
            <a:off x="8183751" y="3838664"/>
            <a:ext cx="0" cy="1009457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riangle isocèle 19">
            <a:extLst>
              <a:ext uri="{FF2B5EF4-FFF2-40B4-BE49-F238E27FC236}">
                <a16:creationId xmlns:a16="http://schemas.microsoft.com/office/drawing/2014/main" id="{EB65E578-97F8-2CF6-A21F-96B95B61AA5E}"/>
              </a:ext>
            </a:extLst>
          </p:cNvPr>
          <p:cNvSpPr/>
          <p:nvPr/>
        </p:nvSpPr>
        <p:spPr>
          <a:xfrm>
            <a:off x="8063053" y="3785386"/>
            <a:ext cx="241396" cy="27797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1CEBA4-1374-2DC3-DCDF-65FA73CB3821}"/>
              </a:ext>
            </a:extLst>
          </p:cNvPr>
          <p:cNvSpPr/>
          <p:nvPr/>
        </p:nvSpPr>
        <p:spPr>
          <a:xfrm>
            <a:off x="6676319" y="3190413"/>
            <a:ext cx="3211865" cy="5924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+</a:t>
            </a:r>
            <a:r>
              <a:rPr lang="fr-FR" dirty="0" err="1">
                <a:solidFill>
                  <a:schemeClr val="bg1"/>
                </a:solidFill>
              </a:rPr>
              <a:t>MoveNext</a:t>
            </a:r>
            <a:r>
              <a:rPr lang="fr-FR" dirty="0">
                <a:solidFill>
                  <a:schemeClr val="bg1"/>
                </a:solidFill>
              </a:rPr>
              <a:t>() : boolean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+ </a:t>
            </a:r>
            <a:r>
              <a:rPr lang="fr-FR" dirty="0" err="1">
                <a:solidFill>
                  <a:schemeClr val="bg1"/>
                </a:solidFill>
              </a:rPr>
              <a:t>Current</a:t>
            </a:r>
            <a:r>
              <a:rPr lang="fr-FR" dirty="0">
                <a:solidFill>
                  <a:schemeClr val="bg1"/>
                </a:solidFill>
              </a:rPr>
              <a:t> ():Object</a:t>
            </a:r>
            <a:r>
              <a:rPr lang="fr-FR" dirty="0"/>
              <a:t>f+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27C95C-D768-5A86-0C5B-290DE84E83D8}"/>
              </a:ext>
            </a:extLst>
          </p:cNvPr>
          <p:cNvSpPr/>
          <p:nvPr/>
        </p:nvSpPr>
        <p:spPr>
          <a:xfrm>
            <a:off x="1664523" y="3231874"/>
            <a:ext cx="3211865" cy="5924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+GetIterator(): Iterator</a:t>
            </a:r>
            <a:r>
              <a:rPr lang="fr-FR" dirty="0"/>
              <a:t>+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46C013-4B97-6BC1-DD42-ADDF6D47B9F1}"/>
              </a:ext>
            </a:extLst>
          </p:cNvPr>
          <p:cNvSpPr/>
          <p:nvPr/>
        </p:nvSpPr>
        <p:spPr>
          <a:xfrm>
            <a:off x="6577817" y="5721070"/>
            <a:ext cx="3211865" cy="5924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+</a:t>
            </a:r>
            <a:r>
              <a:rPr lang="fr-FR" dirty="0" err="1">
                <a:solidFill>
                  <a:schemeClr val="bg1"/>
                </a:solidFill>
              </a:rPr>
              <a:t>MoveNext</a:t>
            </a:r>
            <a:r>
              <a:rPr lang="fr-FR" dirty="0">
                <a:solidFill>
                  <a:schemeClr val="bg1"/>
                </a:solidFill>
              </a:rPr>
              <a:t>() : boolean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+ </a:t>
            </a:r>
            <a:r>
              <a:rPr lang="fr-FR" dirty="0" err="1">
                <a:solidFill>
                  <a:schemeClr val="bg1"/>
                </a:solidFill>
              </a:rPr>
              <a:t>Current</a:t>
            </a:r>
            <a:r>
              <a:rPr lang="fr-FR" dirty="0">
                <a:solidFill>
                  <a:schemeClr val="bg1"/>
                </a:solidFill>
              </a:rPr>
              <a:t> ():Object</a:t>
            </a:r>
            <a:r>
              <a:rPr lang="fr-FR" dirty="0"/>
              <a:t>f+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B67372-BF30-33FB-F656-47E393FAA698}"/>
              </a:ext>
            </a:extLst>
          </p:cNvPr>
          <p:cNvSpPr/>
          <p:nvPr/>
        </p:nvSpPr>
        <p:spPr>
          <a:xfrm>
            <a:off x="1664523" y="5722694"/>
            <a:ext cx="3211865" cy="5924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+GetIterator():Iterator</a:t>
            </a:r>
            <a:endParaRPr lang="fr-FR" dirty="0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C72FBAD-014F-2F6A-7856-A64B3E6FBA0B}"/>
              </a:ext>
            </a:extLst>
          </p:cNvPr>
          <p:cNvCxnSpPr>
            <a:cxnSpLocks/>
          </p:cNvCxnSpPr>
          <p:nvPr/>
        </p:nvCxnSpPr>
        <p:spPr>
          <a:xfrm flipV="1">
            <a:off x="3270454" y="3824279"/>
            <a:ext cx="0" cy="1009457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65998F17-A04F-2A45-EC3D-1D56B6CD2007}"/>
              </a:ext>
            </a:extLst>
          </p:cNvPr>
          <p:cNvSpPr/>
          <p:nvPr/>
        </p:nvSpPr>
        <p:spPr>
          <a:xfrm>
            <a:off x="3149756" y="3838664"/>
            <a:ext cx="241396" cy="277977"/>
          </a:xfrm>
          <a:prstGeom prst="triangle">
            <a:avLst/>
          </a:prstGeom>
          <a:solidFill>
            <a:schemeClr val="tx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           </a:t>
            </a:r>
          </a:p>
        </p:txBody>
      </p:sp>
      <p:sp>
        <p:nvSpPr>
          <p:cNvPr id="34" name="Losange 33">
            <a:extLst>
              <a:ext uri="{FF2B5EF4-FFF2-40B4-BE49-F238E27FC236}">
                <a16:creationId xmlns:a16="http://schemas.microsoft.com/office/drawing/2014/main" id="{75BECB31-ACF4-2F5C-6382-7E66EED577BF}"/>
              </a:ext>
            </a:extLst>
          </p:cNvPr>
          <p:cNvSpPr/>
          <p:nvPr/>
        </p:nvSpPr>
        <p:spPr>
          <a:xfrm>
            <a:off x="6373027" y="5636163"/>
            <a:ext cx="204788" cy="157159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238E7AB-1D4D-8961-959A-30CB6F366E2C}"/>
              </a:ext>
            </a:extLst>
          </p:cNvPr>
          <p:cNvSpPr txBox="1"/>
          <p:nvPr/>
        </p:nvSpPr>
        <p:spPr>
          <a:xfrm>
            <a:off x="6012368" y="5973813"/>
            <a:ext cx="663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0..*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6F5DD17-6482-3C40-3882-FC71F2952BBF}"/>
              </a:ext>
            </a:extLst>
          </p:cNvPr>
          <p:cNvSpPr txBox="1"/>
          <p:nvPr/>
        </p:nvSpPr>
        <p:spPr>
          <a:xfrm>
            <a:off x="4904671" y="5915409"/>
            <a:ext cx="378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1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83CE998-698E-2DCC-1E4C-3AFBB8C3B479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4862254" y="5714743"/>
            <a:ext cx="1510773" cy="7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01180A4-F135-3C4E-D97C-638D086AB4E6}"/>
              </a:ext>
            </a:extLst>
          </p:cNvPr>
          <p:cNvCxnSpPr>
            <a:cxnSpLocks/>
          </p:cNvCxnSpPr>
          <p:nvPr/>
        </p:nvCxnSpPr>
        <p:spPr>
          <a:xfrm flipH="1" flipV="1">
            <a:off x="4876388" y="5721070"/>
            <a:ext cx="183967" cy="1039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C6EB9DDF-BCFD-63C2-B38F-ED98254F5C16}"/>
              </a:ext>
            </a:extLst>
          </p:cNvPr>
          <p:cNvCxnSpPr>
            <a:cxnSpLocks/>
          </p:cNvCxnSpPr>
          <p:nvPr/>
        </p:nvCxnSpPr>
        <p:spPr>
          <a:xfrm flipV="1">
            <a:off x="4881408" y="5620402"/>
            <a:ext cx="195921" cy="1013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F16D1A29-9044-35B9-6D20-578B0A36553A}"/>
              </a:ext>
            </a:extLst>
          </p:cNvPr>
          <p:cNvCxnSpPr>
            <a:cxnSpLocks/>
          </p:cNvCxnSpPr>
          <p:nvPr/>
        </p:nvCxnSpPr>
        <p:spPr>
          <a:xfrm>
            <a:off x="4876388" y="3234557"/>
            <a:ext cx="1799929" cy="10556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DC3D3CDA-80F6-99B5-59B5-06FF25667944}"/>
              </a:ext>
            </a:extLst>
          </p:cNvPr>
          <p:cNvCxnSpPr>
            <a:cxnSpLocks/>
          </p:cNvCxnSpPr>
          <p:nvPr/>
        </p:nvCxnSpPr>
        <p:spPr>
          <a:xfrm flipH="1" flipV="1">
            <a:off x="6443663" y="3121819"/>
            <a:ext cx="232654" cy="1131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10579D8-2840-6262-6F97-BB3B27E49228}"/>
              </a:ext>
            </a:extLst>
          </p:cNvPr>
          <p:cNvCxnSpPr>
            <a:cxnSpLocks/>
          </p:cNvCxnSpPr>
          <p:nvPr/>
        </p:nvCxnSpPr>
        <p:spPr>
          <a:xfrm flipV="1">
            <a:off x="6467405" y="3228097"/>
            <a:ext cx="204948" cy="1527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B9586854-4AE9-838C-5D4F-7E674E9DAFEB}"/>
              </a:ext>
            </a:extLst>
          </p:cNvPr>
          <p:cNvSpPr txBox="1"/>
          <p:nvPr/>
        </p:nvSpPr>
        <p:spPr>
          <a:xfrm>
            <a:off x="4846856" y="5065022"/>
            <a:ext cx="1104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-collection</a:t>
            </a:r>
          </a:p>
        </p:txBody>
      </p:sp>
    </p:spTree>
    <p:extLst>
      <p:ext uri="{BB962C8B-B14F-4D97-AF65-F5344CB8AC3E}">
        <p14:creationId xmlns:p14="http://schemas.microsoft.com/office/powerpoint/2010/main" val="1193362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4C6480-74F5-C56D-71D6-ADE45949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proposé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05DEDD-C645-A151-FF4E-B1C18E5A3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553736" cy="3599316"/>
          </a:xfrm>
        </p:spPr>
        <p:txBody>
          <a:bodyPr/>
          <a:lstStyle/>
          <a:p>
            <a:endParaRPr lang="fr-FR" dirty="0"/>
          </a:p>
          <a:p>
            <a:r>
              <a:rPr lang="fr-FR" sz="2800" dirty="0"/>
              <a:t>Prenons l’exemple de l’exercice Figures avec:</a:t>
            </a:r>
          </a:p>
          <a:p>
            <a:endParaRPr lang="fr-FR" sz="2800" dirty="0"/>
          </a:p>
          <a:p>
            <a:r>
              <a:rPr lang="fr-FR" sz="2800" dirty="0"/>
              <a:t>1 collection de cercles</a:t>
            </a:r>
          </a:p>
          <a:p>
            <a:r>
              <a:rPr lang="fr-FR" sz="2800" dirty="0"/>
              <a:t>1 collection de rectangles</a:t>
            </a:r>
          </a:p>
          <a:p>
            <a:r>
              <a:rPr lang="fr-FR" sz="2800" dirty="0"/>
              <a:t>1 collection de figures ( composé de cercles et de rectangles )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FB1860-874F-7371-D131-D3B4A073A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8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4DBB0E43-60D2-CEA8-BF80-A217E111E099}"/>
              </a:ext>
            </a:extLst>
          </p:cNvPr>
          <p:cNvSpPr txBox="1">
            <a:spLocks/>
          </p:cNvSpPr>
          <p:nvPr/>
        </p:nvSpPr>
        <p:spPr>
          <a:xfrm>
            <a:off x="9716371" y="6492875"/>
            <a:ext cx="24756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Elephant" panose="02020904090505020303" pitchFamily="18" charset="0"/>
              </a:rPr>
              <a:t>Par Rognone Gérard Juillet 2023</a:t>
            </a:r>
          </a:p>
        </p:txBody>
      </p:sp>
    </p:spTree>
    <p:extLst>
      <p:ext uri="{BB962C8B-B14F-4D97-AF65-F5344CB8AC3E}">
        <p14:creationId xmlns:p14="http://schemas.microsoft.com/office/powerpoint/2010/main" val="6521114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1382</TotalTime>
  <Words>1032</Words>
  <Application>Microsoft Office PowerPoint</Application>
  <PresentationFormat>Grand écran</PresentationFormat>
  <Paragraphs>232</Paragraphs>
  <Slides>27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Cambria</vt:lpstr>
      <vt:lpstr>Elephant</vt:lpstr>
      <vt:lpstr>PT Sans</vt:lpstr>
      <vt:lpstr>Segoe UI</vt:lpstr>
      <vt:lpstr>Symbol</vt:lpstr>
      <vt:lpstr>Trebuchet MS</vt:lpstr>
      <vt:lpstr>Berlin</vt:lpstr>
      <vt:lpstr>Patron de Conception Itérateur</vt:lpstr>
      <vt:lpstr>Sommaire</vt:lpstr>
      <vt:lpstr>Catégorie Du Pattern</vt:lpstr>
      <vt:lpstr>Contexte D’utilisation</vt:lpstr>
      <vt:lpstr>Exemple de parcours de collection</vt:lpstr>
      <vt:lpstr>Solution</vt:lpstr>
      <vt:lpstr>Avantages / Inconvénients</vt:lpstr>
      <vt:lpstr>Diagramme UML Générique </vt:lpstr>
      <vt:lpstr>Exemple proposé</vt:lpstr>
      <vt:lpstr>Diagramme UML spécifique à l’exemple proposé </vt:lpstr>
      <vt:lpstr>Diagramme de séquence</vt:lpstr>
      <vt:lpstr>Diagramme UML Générique </vt:lpstr>
      <vt:lpstr>Implémentation de Figures Interface IEnumerable (équivalent  IterableCollection + IEnumerable)</vt:lpstr>
      <vt:lpstr>Implémentation de Figures Interface IEnumerable en C# (équivalent  IterableCollection )</vt:lpstr>
      <vt:lpstr>Implémentation de Figures Interface IEnumerable (équivalent  IterableCollection + IEnumerable)</vt:lpstr>
      <vt:lpstr>Diagramme UML Générique </vt:lpstr>
      <vt:lpstr>Les applications du design Pattern dans le Framework</vt:lpstr>
      <vt:lpstr>Interface du FrameWork IEnumerator de &lt;T&gt;</vt:lpstr>
      <vt:lpstr>Interface du FrameWork IEnumerable</vt:lpstr>
      <vt:lpstr>Implémentation de IEnumerator &lt;T&gt; </vt:lpstr>
      <vt:lpstr>Diagramme UML Générique </vt:lpstr>
      <vt:lpstr>Implémentation de FigureIterator</vt:lpstr>
      <vt:lpstr>Implémentation de FigureIterator</vt:lpstr>
      <vt:lpstr>Utilisation dans le programme</vt:lpstr>
      <vt:lpstr>Résultat dans la console</vt:lpstr>
      <vt:lpstr>Conclusion</vt:lpstr>
      <vt:lpstr>Remerciements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Patron de Conception Itérateur</dc:title>
  <dc:creator>Gérard Rognone</dc:creator>
  <cp:lastModifiedBy>Gérard Rognone</cp:lastModifiedBy>
  <cp:revision>50</cp:revision>
  <dcterms:created xsi:type="dcterms:W3CDTF">2023-07-23T07:22:22Z</dcterms:created>
  <dcterms:modified xsi:type="dcterms:W3CDTF">2023-07-26T18:00:47Z</dcterms:modified>
</cp:coreProperties>
</file>