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sldIdLst>
    <p:sldId id="258" r:id="rId3"/>
    <p:sldId id="353" r:id="rId4"/>
    <p:sldId id="370" r:id="rId5"/>
    <p:sldId id="386" r:id="rId6"/>
    <p:sldId id="388" r:id="rId7"/>
    <p:sldId id="423" r:id="rId8"/>
    <p:sldId id="394" r:id="rId9"/>
    <p:sldId id="427" r:id="rId10"/>
    <p:sldId id="428" r:id="rId11"/>
    <p:sldId id="431" r:id="rId12"/>
    <p:sldId id="432" r:id="rId13"/>
    <p:sldId id="433" r:id="rId14"/>
    <p:sldId id="328" r:id="rId15"/>
    <p:sldId id="429" r:id="rId16"/>
    <p:sldId id="430" r:id="rId1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17" autoAdjust="0"/>
  </p:normalViewPr>
  <p:slideViewPr>
    <p:cSldViewPr>
      <p:cViewPr varScale="1">
        <p:scale>
          <a:sx n="111" d="100"/>
          <a:sy n="111" d="100"/>
        </p:scale>
        <p:origin x="-210" y="-8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21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6000" smtClean="0"/>
              <a:t>Intro </a:t>
            </a:r>
            <a:r>
              <a:rPr lang="en-US" sz="6000" dirty="0" smtClean="0"/>
              <a:t>to Data Science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r>
              <a:rPr lang="en-US" cap="none">
                <a:latin typeface="PFDinTextCompPro-Bold" charset="0"/>
                <a:ea typeface="ヒラギノ角ゴ ProN W3" charset="0"/>
                <a:cs typeface="ヒラギノ角ゴ ProN W3" charset="0"/>
              </a:rPr>
              <a:t>WHAT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mtClean="0"/>
              <a:t>Hadley Wickham’s advice for becoming a data scientist: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smtClean="0"/>
              <a:t>Statistical knowledge</a:t>
            </a:r>
          </a:p>
          <a:p>
            <a:pPr marL="0" indent="0">
              <a:buNone/>
            </a:pPr>
            <a:r>
              <a:rPr lang="en-US" smtClean="0"/>
              <a:t>“</a:t>
            </a:r>
            <a:r>
              <a:rPr lang="en-US"/>
              <a:t>I think you need some knowledge of specific statistical/machine learning techniques, but a deep theoretical understanding is not that </a:t>
            </a:r>
            <a:r>
              <a:rPr lang="en-US" smtClean="0"/>
              <a:t>important. </a:t>
            </a:r>
            <a:r>
              <a:rPr lang="en-US"/>
              <a:t>You need to understand the strengths and weaknesses of each </a:t>
            </a:r>
            <a:r>
              <a:rPr lang="en-US" smtClean="0"/>
              <a:t>technique… </a:t>
            </a:r>
            <a:r>
              <a:rPr lang="en-US"/>
              <a:t>The vast majority of data science problems can be solved by a creative assembly of off-the-shelf techniques, and don't require new theory</a:t>
            </a:r>
            <a:r>
              <a:rPr lang="en-US" smtClean="0"/>
              <a:t>.”</a:t>
            </a: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37" y="4686300"/>
            <a:ext cx="662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/>
              <a:t>Source</a:t>
            </a:r>
            <a:r>
              <a:rPr lang="en-US" sz="800"/>
              <a:t>: https://gist.github.com/hadley/820f09ded347c62c2864</a:t>
            </a:r>
          </a:p>
        </p:txBody>
      </p:sp>
    </p:spTree>
    <p:extLst>
      <p:ext uri="{BB962C8B-B14F-4D97-AF65-F5344CB8AC3E}">
        <p14:creationId xmlns:p14="http://schemas.microsoft.com/office/powerpoint/2010/main" val="2728598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r>
              <a:rPr lang="en-US" cap="none">
                <a:latin typeface="PFDinTextCompPro-Bold" charset="0"/>
                <a:ea typeface="ヒラギノ角ゴ ProN W3" charset="0"/>
                <a:cs typeface="ヒラギノ角ゴ ProN W3" charset="0"/>
              </a:rPr>
              <a:t>WHAT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mtClean="0"/>
              <a:t>Hadley Wickham’s advice for becoming a data scientist: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smtClean="0"/>
              <a:t>Programming skills</a:t>
            </a:r>
          </a:p>
          <a:p>
            <a:pPr marL="0" indent="0">
              <a:buNone/>
            </a:pPr>
            <a:r>
              <a:rPr lang="en-US"/>
              <a:t>“You need to be fluent with either R or </a:t>
            </a:r>
            <a:r>
              <a:rPr lang="en-US" smtClean="0"/>
              <a:t>Python</a:t>
            </a:r>
            <a:r>
              <a:rPr lang="en-US"/>
              <a:t>. There are other options, but none of them have the community that R and </a:t>
            </a:r>
            <a:r>
              <a:rPr lang="en-US" smtClean="0"/>
              <a:t>Python </a:t>
            </a:r>
            <a:r>
              <a:rPr lang="en-US"/>
              <a:t>have, which means you'll need to spend a lot of time reinventing tools that already exist elsewhere.”</a:t>
            </a: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37" y="4686300"/>
            <a:ext cx="662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/>
              <a:t>Source</a:t>
            </a:r>
            <a:r>
              <a:rPr lang="en-US" sz="800"/>
              <a:t>: https://gist.github.com/hadley/820f09ded347c62c2864</a:t>
            </a:r>
          </a:p>
        </p:txBody>
      </p:sp>
    </p:spTree>
    <p:extLst>
      <p:ext uri="{BB962C8B-B14F-4D97-AF65-F5344CB8AC3E}">
        <p14:creationId xmlns:p14="http://schemas.microsoft.com/office/powerpoint/2010/main" val="3330523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r>
              <a:rPr lang="en-US" cap="none">
                <a:latin typeface="PFDinTextCompPro-Bold" charset="0"/>
                <a:ea typeface="ヒラギノ角ゴ ProN W3" charset="0"/>
                <a:cs typeface="ヒラギノ角ゴ ProN W3" charset="0"/>
              </a:rPr>
              <a:t>WHAT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mtClean="0"/>
              <a:t>Hadley Wickham’s advice for becoming a data scientist: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smtClean="0"/>
              <a:t>Domain knowledge</a:t>
            </a:r>
          </a:p>
          <a:p>
            <a:pPr marL="0" indent="0">
              <a:buNone/>
            </a:pPr>
            <a:r>
              <a:rPr lang="en-US" smtClean="0"/>
              <a:t>“…A </a:t>
            </a:r>
            <a:r>
              <a:rPr lang="en-US"/>
              <a:t>data scientist should be able to contribute meaningfully to any project, even if you're not intimately familiar with the specifics. I think this means you should be generally well </a:t>
            </a:r>
            <a:r>
              <a:rPr lang="en-US" smtClean="0"/>
              <a:t>read… and </a:t>
            </a:r>
            <a:r>
              <a:rPr lang="en-US"/>
              <a:t>an able communicator. A good data scientist will help the real domain experts refine and frame their questions in a helpful way. Unfortunately I don't know of any good resources for learning how to ask questions.”</a:t>
            </a: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37" y="4686300"/>
            <a:ext cx="662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/>
              <a:t>Source</a:t>
            </a:r>
            <a:r>
              <a:rPr lang="en-US" sz="800"/>
              <a:t>: https://gist.github.com/hadley/820f09ded347c62c2864</a:t>
            </a:r>
          </a:p>
        </p:txBody>
      </p:sp>
    </p:spTree>
    <p:extLst>
      <p:ext uri="{BB962C8B-B14F-4D97-AF65-F5344CB8AC3E}">
        <p14:creationId xmlns:p14="http://schemas.microsoft.com/office/powerpoint/2010/main" val="235562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6600" smtClean="0"/>
              <a:t/>
            </a:r>
            <a:br>
              <a:rPr lang="en-US" sz="6600" smtClean="0"/>
            </a:br>
            <a:r>
              <a:rPr lang="en-US" sz="6600" smtClean="0"/>
              <a:t>Ii. data Science Workflow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64770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</a:t>
            </a:r>
            <a:r>
              <a:rPr lang="en-US" smtClean="0"/>
              <a:t>data Science WORKFLOW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8" y="952500"/>
            <a:ext cx="610050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98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64770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</a:t>
            </a:r>
            <a:r>
              <a:rPr lang="en-US" smtClean="0"/>
              <a:t>data Science WORKFLOW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91" y="1104900"/>
            <a:ext cx="6202346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4337" y="4775656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/>
              <a:t>Source: https://www.quora.com/What-is-the-work-flow-or-process-of-a-data-scientist-analyst-and-what-tools-do-you-use-for-this/answer/Ryan-Fox-Squire</a:t>
            </a:r>
          </a:p>
        </p:txBody>
      </p:sp>
    </p:spTree>
    <p:extLst>
      <p:ext uri="{BB962C8B-B14F-4D97-AF65-F5344CB8AC3E}">
        <p14:creationId xmlns:p14="http://schemas.microsoft.com/office/powerpoint/2010/main" val="3011141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 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What Is A Data Scientist?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</a:t>
            </a:r>
            <a:r>
              <a:rPr lang="en-US" sz="300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Data Science Workflow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smtClean="0"/>
              <a:t>. </a:t>
            </a:r>
            <a:r>
              <a:rPr lang="en-US" sz="6600" dirty="0" smtClean="0"/>
              <a:t>What is A Data Scientist?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8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2" t="16552" r="30793" b="50000"/>
          <a:stretch/>
        </p:blipFill>
        <p:spPr bwMode="auto">
          <a:xfrm>
            <a:off x="2090737" y="1658602"/>
            <a:ext cx="5216953" cy="26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WHAT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23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6184" r="31310" b="43540"/>
          <a:stretch/>
        </p:blipFill>
        <p:spPr bwMode="auto">
          <a:xfrm>
            <a:off x="1633537" y="1257300"/>
            <a:ext cx="5896303" cy="345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WHAT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0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WHAT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1419225"/>
            <a:ext cx="55340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3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What Is </a:t>
            </a:r>
            <a:br>
              <a:rPr lang="en-US" sz="7500" dirty="0" smtClean="0"/>
            </a:br>
            <a:r>
              <a:rPr lang="en-US" sz="7500" dirty="0" smtClean="0"/>
              <a:t>your </a:t>
            </a:r>
            <a:br>
              <a:rPr lang="en-US" sz="7500" dirty="0" smtClean="0"/>
            </a:br>
            <a:r>
              <a:rPr lang="en-US" sz="7500" dirty="0" smtClean="0"/>
              <a:t>definition?</a:t>
            </a: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7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WHAT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54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r>
              <a:rPr lang="en-US" cap="none">
                <a:latin typeface="PFDinTextCompPro-Bold" charset="0"/>
                <a:ea typeface="ヒラギノ角ゴ ProN W3" charset="0"/>
                <a:cs typeface="ヒラギノ角ゴ ProN W3" charset="0"/>
              </a:rPr>
              <a:t>WHAT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mtClean="0"/>
              <a:t>“Data </a:t>
            </a:r>
            <a:r>
              <a:rPr lang="en-US"/>
              <a:t>Scientists are people with some mix of </a:t>
            </a:r>
            <a:r>
              <a:rPr lang="en-US" b="1"/>
              <a:t>coding and statistical skills</a:t>
            </a:r>
            <a:r>
              <a:rPr lang="en-US"/>
              <a:t> who work on </a:t>
            </a:r>
            <a:r>
              <a:rPr lang="en-US" b="1"/>
              <a:t>making data useful</a:t>
            </a:r>
            <a:r>
              <a:rPr lang="en-US"/>
              <a:t> in various ways</a:t>
            </a:r>
            <a:r>
              <a:rPr lang="en-US" smtClean="0"/>
              <a:t>.”</a:t>
            </a: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Data Scientist Type A (for Analysis):</a:t>
            </a:r>
          </a:p>
          <a:p>
            <a:r>
              <a:rPr lang="en-US" smtClean="0"/>
              <a:t>Primarily </a:t>
            </a:r>
            <a:r>
              <a:rPr lang="en-US"/>
              <a:t>concerned with </a:t>
            </a:r>
            <a:r>
              <a:rPr lang="en-US" b="1"/>
              <a:t>making sense of data</a:t>
            </a:r>
            <a:r>
              <a:rPr lang="en-US"/>
              <a:t> or working with it in a fairly </a:t>
            </a:r>
            <a:r>
              <a:rPr lang="en-US" b="1"/>
              <a:t>static</a:t>
            </a:r>
            <a:r>
              <a:rPr lang="en-US"/>
              <a:t> way</a:t>
            </a:r>
            <a:r>
              <a:rPr lang="en-US" smtClean="0"/>
              <a:t>.</a:t>
            </a:r>
          </a:p>
          <a:p>
            <a:r>
              <a:rPr lang="en-US"/>
              <a:t>S</a:t>
            </a:r>
            <a:r>
              <a:rPr lang="en-US" smtClean="0"/>
              <a:t>imilar </a:t>
            </a:r>
            <a:r>
              <a:rPr lang="en-US"/>
              <a:t>to a </a:t>
            </a:r>
            <a:r>
              <a:rPr lang="en-US" smtClean="0"/>
              <a:t>statistician, </a:t>
            </a:r>
            <a:r>
              <a:rPr lang="en-US"/>
              <a:t>but knows all the </a:t>
            </a:r>
            <a:r>
              <a:rPr lang="en-US" b="1"/>
              <a:t>practical details of working with data</a:t>
            </a:r>
            <a:r>
              <a:rPr lang="en-US"/>
              <a:t> that aren't taught in </a:t>
            </a:r>
            <a:r>
              <a:rPr lang="en-US" smtClean="0"/>
              <a:t>statistics: data cleaning, dealing </a:t>
            </a:r>
            <a:r>
              <a:rPr lang="en-US"/>
              <a:t>with </a:t>
            </a:r>
            <a:r>
              <a:rPr lang="en-US" smtClean="0"/>
              <a:t>large </a:t>
            </a:r>
            <a:r>
              <a:rPr lang="en-US"/>
              <a:t>data sets, visualization, </a:t>
            </a:r>
            <a:r>
              <a:rPr lang="en-US" smtClean="0"/>
              <a:t>domain knowledge, etc.</a:t>
            </a: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37" y="4686300"/>
            <a:ext cx="662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/>
              <a:t>Source: https://www.quora.com/What-is-data-science/answer/Michael-Hochster</a:t>
            </a:r>
          </a:p>
        </p:txBody>
      </p:sp>
    </p:spTree>
    <p:extLst>
      <p:ext uri="{BB962C8B-B14F-4D97-AF65-F5344CB8AC3E}">
        <p14:creationId xmlns:p14="http://schemas.microsoft.com/office/powerpoint/2010/main" val="1000315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r>
              <a:rPr lang="en-US" cap="none">
                <a:latin typeface="PFDinTextCompPro-Bold" charset="0"/>
                <a:ea typeface="ヒラギノ角ゴ ProN W3" charset="0"/>
                <a:cs typeface="ヒラギノ角ゴ ProN W3" charset="0"/>
              </a:rPr>
              <a:t>WHAT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mtClean="0"/>
              <a:t>“Data </a:t>
            </a:r>
            <a:r>
              <a:rPr lang="en-US"/>
              <a:t>Scientists are people with some mix of </a:t>
            </a:r>
            <a:r>
              <a:rPr lang="en-US" b="1"/>
              <a:t>coding and statistical skills</a:t>
            </a:r>
            <a:r>
              <a:rPr lang="en-US"/>
              <a:t> who work on </a:t>
            </a:r>
            <a:r>
              <a:rPr lang="en-US" b="1"/>
              <a:t>making data useful</a:t>
            </a:r>
            <a:r>
              <a:rPr lang="en-US"/>
              <a:t> in various ways</a:t>
            </a:r>
            <a:r>
              <a:rPr lang="en-US" smtClean="0"/>
              <a:t>.”</a:t>
            </a: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Data Scientist Type B (for Building):</a:t>
            </a:r>
          </a:p>
          <a:p>
            <a:r>
              <a:rPr lang="en-US" smtClean="0"/>
              <a:t>Some statistical background, but </a:t>
            </a:r>
            <a:r>
              <a:rPr lang="en-US" b="1" smtClean="0"/>
              <a:t>strong coder or software engineer</a:t>
            </a:r>
            <a:r>
              <a:rPr lang="en-US" smtClean="0"/>
              <a:t>.</a:t>
            </a:r>
          </a:p>
          <a:p>
            <a:r>
              <a:rPr lang="en-US" smtClean="0"/>
              <a:t>Primarily </a:t>
            </a:r>
            <a:r>
              <a:rPr lang="en-US"/>
              <a:t>concerned with </a:t>
            </a:r>
            <a:r>
              <a:rPr lang="en-US" b="1" smtClean="0"/>
              <a:t>using data “in production”</a:t>
            </a:r>
            <a:r>
              <a:rPr lang="en-US" smtClean="0"/>
              <a:t>: building models which interact with users (by giving recommendations, for example).</a:t>
            </a: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buNone/>
            </a:pPr>
            <a:endParaRPr lang="en-US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buNone/>
            </a:pPr>
            <a:r>
              <a:rPr lang="en-US" smtClean="0">
                <a:latin typeface="News706 BT" charset="0"/>
                <a:ea typeface="ヒラギノ角ゴ ProN W3" charset="0"/>
                <a:cs typeface="ヒラギノ角ゴ ProN W3" charset="0"/>
              </a:rPr>
              <a:t>Our course is focused primarily on </a:t>
            </a:r>
            <a:r>
              <a:rPr lang="en-US" b="1" smtClean="0">
                <a:latin typeface="News706 BT" charset="0"/>
                <a:ea typeface="ヒラギノ角ゴ ProN W3" charset="0"/>
                <a:cs typeface="ヒラギノ角ゴ ProN W3" charset="0"/>
              </a:rPr>
              <a:t>Type A</a:t>
            </a:r>
            <a:r>
              <a:rPr lang="en-US" smtClean="0">
                <a:latin typeface="News706 BT" charset="0"/>
                <a:ea typeface="ヒラギノ角ゴ ProN W3" charset="0"/>
                <a:cs typeface="ヒラギノ角ゴ ProN W3" charset="0"/>
              </a:rPr>
              <a:t>.</a:t>
            </a: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37" y="4686300"/>
            <a:ext cx="662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/>
              <a:t>Source: https://www.quora.com/What-is-data-science/answer/Michael-Hochster</a:t>
            </a:r>
          </a:p>
        </p:txBody>
      </p:sp>
    </p:spTree>
    <p:extLst>
      <p:ext uri="{BB962C8B-B14F-4D97-AF65-F5344CB8AC3E}">
        <p14:creationId xmlns:p14="http://schemas.microsoft.com/office/powerpoint/2010/main" val="678777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neral Assembly">
    <a:dk1>
      <a:srgbClr val="000000"/>
    </a:dk1>
    <a:lt1>
      <a:srgbClr val="FFFFFF"/>
    </a:lt1>
    <a:dk2>
      <a:srgbClr val="000000"/>
    </a:dk2>
    <a:lt2>
      <a:srgbClr val="808080"/>
    </a:lt2>
    <a:accent1>
      <a:srgbClr val="650A34"/>
    </a:accent1>
    <a:accent2>
      <a:srgbClr val="ED203B"/>
    </a:accent2>
    <a:accent3>
      <a:srgbClr val="FF9DB6"/>
    </a:accent3>
    <a:accent4>
      <a:srgbClr val="FFD707"/>
    </a:accent4>
    <a:accent5>
      <a:srgbClr val="78E6D2"/>
    </a:accent5>
    <a:accent6>
      <a:srgbClr val="23C2BC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General Assembly">
    <a:dk1>
      <a:srgbClr val="000000"/>
    </a:dk1>
    <a:lt1>
      <a:srgbClr val="FFFFFF"/>
    </a:lt1>
    <a:dk2>
      <a:srgbClr val="000000"/>
    </a:dk2>
    <a:lt2>
      <a:srgbClr val="808080"/>
    </a:lt2>
    <a:accent1>
      <a:srgbClr val="650A34"/>
    </a:accent1>
    <a:accent2>
      <a:srgbClr val="ED203B"/>
    </a:accent2>
    <a:accent3>
      <a:srgbClr val="FF9DB6"/>
    </a:accent3>
    <a:accent4>
      <a:srgbClr val="FFD707"/>
    </a:accent4>
    <a:accent5>
      <a:srgbClr val="78E6D2"/>
    </a:accent5>
    <a:accent6>
      <a:srgbClr val="23C2BC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8961</TotalTime>
  <Pages>0</Pages>
  <Words>511</Words>
  <Characters>0</Characters>
  <Application>Microsoft Office PowerPoint</Application>
  <PresentationFormat>Custom</PresentationFormat>
  <Lines>0</Lines>
  <Paragraphs>78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GA_Instructor_Template_Deck</vt:lpstr>
      <vt:lpstr>Agenda</vt:lpstr>
      <vt:lpstr> DATA SCIENCE Intro to Data Science</vt:lpstr>
      <vt:lpstr>   I.   What Is A Data Scientist? II.  Data Science Workflow</vt:lpstr>
      <vt:lpstr>I. What is A Data Scientist?</vt:lpstr>
      <vt:lpstr>PowerPoint Presentation</vt:lpstr>
      <vt:lpstr>PowerPoint Presentation</vt:lpstr>
      <vt:lpstr>PowerPoint Presentation</vt:lpstr>
      <vt:lpstr>What Is  your  definition?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data Science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614</cp:revision>
  <dcterms:modified xsi:type="dcterms:W3CDTF">2015-08-11T19:03:16Z</dcterms:modified>
</cp:coreProperties>
</file>