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8"/>
  </p:notesMasterIdLst>
  <p:sldIdLst>
    <p:sldId id="258" r:id="rId3"/>
    <p:sldId id="382" r:id="rId4"/>
    <p:sldId id="551" r:id="rId5"/>
    <p:sldId id="547" r:id="rId6"/>
    <p:sldId id="548" r:id="rId7"/>
    <p:sldId id="552" r:id="rId8"/>
    <p:sldId id="553" r:id="rId9"/>
    <p:sldId id="549" r:id="rId10"/>
    <p:sldId id="554" r:id="rId11"/>
    <p:sldId id="492" r:id="rId12"/>
    <p:sldId id="555" r:id="rId13"/>
    <p:sldId id="556" r:id="rId14"/>
    <p:sldId id="557" r:id="rId15"/>
    <p:sldId id="558" r:id="rId16"/>
    <p:sldId id="559" r:id="rId17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7" autoAdjust="0"/>
    <p:restoredTop sz="93052" autoAdjust="0"/>
  </p:normalViewPr>
  <p:slideViewPr>
    <p:cSldViewPr>
      <p:cViewPr>
        <p:scale>
          <a:sx n="125" d="100"/>
          <a:sy n="125" d="100"/>
        </p:scale>
        <p:origin x="-60" y="11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2857500"/>
            <a:ext cx="8469313" cy="16764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Probability and Bayes’ Theorem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Deriving Bayes’ theorem: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We know: P(A|B</a:t>
            </a:r>
            <a:r>
              <a:rPr lang="en-US" sz="2800">
                <a:latin typeface="PFDinTextCompPro-Italic"/>
                <a:cs typeface="PFDinTextCompPro-Italic"/>
              </a:rPr>
              <a:t>) = P(AB) / P(B</a:t>
            </a:r>
            <a:r>
              <a:rPr lang="en-US" sz="2800" smtClean="0">
                <a:latin typeface="PFDinTextCompPro-Italic"/>
                <a:cs typeface="PFDinTextCompPro-Italic"/>
              </a:rPr>
              <a:t>) and </a:t>
            </a:r>
            <a:r>
              <a:rPr lang="en-US" sz="2800">
                <a:latin typeface="PFDinTextCompPro-Italic"/>
                <a:cs typeface="PFDinTextCompPro-Italic"/>
              </a:rPr>
              <a:t>P(B|A) = </a:t>
            </a:r>
            <a:r>
              <a:rPr lang="en-US" sz="2800" smtClean="0">
                <a:latin typeface="PFDinTextCompPro-Italic"/>
                <a:cs typeface="PFDinTextCompPro-Italic"/>
              </a:rPr>
              <a:t>P(AB) </a:t>
            </a:r>
            <a:r>
              <a:rPr lang="en-US" sz="2800">
                <a:latin typeface="PFDinTextCompPro-Italic"/>
                <a:cs typeface="PFDinTextCompPro-Italic"/>
              </a:rPr>
              <a:t>/ P(A</a:t>
            </a:r>
            <a:r>
              <a:rPr lang="en-US" sz="280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Thus: P(AB) = P(A|B) * P(B) = P(B|A) * P(A)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Rearrange to get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Bayes’ theorem</a:t>
            </a:r>
            <a:r>
              <a:rPr lang="en-US" sz="2800" smtClean="0">
                <a:latin typeface="PFDinTextCompPro-Italic"/>
                <a:cs typeface="PFDinTextCompPro-Italic"/>
              </a:rPr>
              <a:t>: </a:t>
            </a:r>
            <a:r>
              <a:rPr lang="en-US" sz="2800">
                <a:latin typeface="PFDinTextCompPro-Italic"/>
                <a:cs typeface="PFDinTextCompPro-Italic"/>
              </a:rPr>
              <a:t>P(A|B) </a:t>
            </a:r>
            <a:r>
              <a:rPr lang="en-US" sz="2800" smtClean="0">
                <a:latin typeface="PFDinTextCompPro-Italic"/>
                <a:cs typeface="PFDinTextCompPro-Italic"/>
              </a:rPr>
              <a:t>= P(B|A</a:t>
            </a:r>
            <a:r>
              <a:rPr lang="en-US" sz="2800">
                <a:latin typeface="PFDinTextCompPro-Italic"/>
                <a:cs typeface="PFDinTextCompPro-Italic"/>
              </a:rPr>
              <a:t>) * P(A</a:t>
            </a:r>
            <a:r>
              <a:rPr lang="en-US" sz="2800" smtClean="0">
                <a:latin typeface="PFDinTextCompPro-Italic"/>
                <a:cs typeface="PFDinTextCompPro-Italic"/>
              </a:rPr>
              <a:t>) / P(B)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48876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Exercise: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1% of women at age forty who participate in routine screening have breast cancer. 80% of women with breast cancer will get positive mammograms. 9.6% of women without breast cancer will also get positive </a:t>
            </a:r>
            <a:r>
              <a:rPr lang="en-US" sz="2800" smtClean="0">
                <a:latin typeface="PFDinTextCompPro-Italic"/>
                <a:cs typeface="PFDinTextCompPro-Italic"/>
              </a:rPr>
              <a:t>mammograms.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 </a:t>
            </a:r>
            <a:r>
              <a:rPr lang="en-US" sz="2800">
                <a:latin typeface="PFDinTextCompPro-Italic"/>
                <a:cs typeface="PFDinTextCompPro-Italic"/>
              </a:rPr>
              <a:t>woman in this age group had a positive mammography in a routine screening. What is the probability that she actually has breast cancer</a:t>
            </a:r>
            <a:r>
              <a:rPr lang="en-US" sz="2800" smtClean="0">
                <a:latin typeface="PFDinTextCompPro-Italic"/>
                <a:cs typeface="PFDinTextCompPro-Italic"/>
              </a:rPr>
              <a:t>?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751245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Part 1: Draw a confusion matrix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" y="1666220"/>
            <a:ext cx="45529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702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Part 1: Draw a confusion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312" y="1714262"/>
            <a:ext cx="37814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Given a positive test result, what is the probability of cancer?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8/103 = 7.8%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638300"/>
            <a:ext cx="46005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599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Part 2: Review of Terminology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What is the </a:t>
            </a:r>
            <a:r>
              <a:rPr lang="en-US" sz="2800" b="1" smtClean="0">
                <a:latin typeface="PFDinTextCompPro-Italic"/>
                <a:cs typeface="PFDinTextCompPro-Italic"/>
              </a:rPr>
              <a:t>sensitivity</a:t>
            </a:r>
            <a:r>
              <a:rPr lang="en-US" sz="2800" smtClean="0">
                <a:latin typeface="PFDinTextCompPro-Italic"/>
                <a:cs typeface="PFDinTextCompPro-Italic"/>
              </a:rPr>
              <a:t> of the test?</a:t>
            </a: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	</a:t>
            </a:r>
            <a:r>
              <a:rPr lang="en-US" sz="2800" smtClean="0">
                <a:latin typeface="PFDinTextCompPro-Italic"/>
                <a:cs typeface="PFDinTextCompPro-Italic"/>
              </a:rPr>
              <a:t>TP / actual yes = 80%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What is the </a:t>
            </a:r>
            <a:r>
              <a:rPr lang="en-US" sz="2800" b="1" smtClean="0">
                <a:latin typeface="PFDinTextCompPro-Italic"/>
                <a:cs typeface="PFDinTextCompPro-Italic"/>
              </a:rPr>
              <a:t>specificity</a:t>
            </a:r>
            <a:r>
              <a:rPr lang="en-US" sz="2800" smtClean="0">
                <a:latin typeface="PFDinTextCompPro-Italic"/>
                <a:cs typeface="PFDinTextCompPro-Italic"/>
              </a:rPr>
              <a:t> of the test?</a:t>
            </a: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	</a:t>
            </a:r>
            <a:r>
              <a:rPr lang="en-US" sz="2800" smtClean="0">
                <a:latin typeface="PFDinTextCompPro-Italic"/>
                <a:cs typeface="PFDinTextCompPro-Italic"/>
              </a:rPr>
              <a:t>TN / actual no = 1 - 9.6% = 90.4%</a:t>
            </a:r>
          </a:p>
          <a:p>
            <a:pPr algn="l"/>
            <a:endParaRPr lang="en-US" sz="28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b="1" smtClean="0">
                <a:latin typeface="PFDinTextCompPro-Italic"/>
                <a:cs typeface="PFDinTextCompPro-Italic"/>
              </a:rPr>
              <a:t>Prevalence</a:t>
            </a:r>
            <a:r>
              <a:rPr lang="en-US" sz="2800" smtClean="0">
                <a:latin typeface="PFDinTextCompPro-Italic"/>
                <a:cs typeface="PFDinTextCompPro-Italic"/>
              </a:rPr>
              <a:t> = actual yes / total = 1%</a:t>
            </a:r>
          </a:p>
          <a:p>
            <a:pPr algn="l"/>
            <a:r>
              <a:rPr lang="en-US" sz="2800" b="1" smtClean="0">
                <a:latin typeface="PFDinTextCompPro-Italic"/>
                <a:cs typeface="PFDinTextCompPro-Italic"/>
              </a:rPr>
              <a:t>Precision</a:t>
            </a:r>
            <a:r>
              <a:rPr lang="en-US" sz="2800" smtClean="0">
                <a:latin typeface="PFDinTextCompPro-Italic"/>
                <a:cs typeface="PFDinTextCompPro-Italic"/>
              </a:rPr>
              <a:t> = TP / predicted yes = 7.8%</a:t>
            </a:r>
            <a:endParaRPr lang="en-US" sz="280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42299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563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Part 3: Use Bayes’ theorem</a:t>
            </a:r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P(A|B</a:t>
            </a:r>
            <a:r>
              <a:rPr lang="en-US" sz="2800">
                <a:latin typeface="PFDinTextCompPro-Italic"/>
                <a:cs typeface="PFDinTextCompPro-Italic"/>
              </a:rPr>
              <a:t>) </a:t>
            </a:r>
            <a:r>
              <a:rPr lang="en-US" sz="2800" smtClean="0">
                <a:latin typeface="PFDinTextCompPro-Italic"/>
                <a:cs typeface="PFDinTextCompPro-Italic"/>
              </a:rPr>
              <a:t>= P(B|A</a:t>
            </a:r>
            <a:r>
              <a:rPr lang="en-US" sz="2800">
                <a:latin typeface="PFDinTextCompPro-Italic"/>
                <a:cs typeface="PFDinTextCompPro-Italic"/>
              </a:rPr>
              <a:t>) * P(A</a:t>
            </a:r>
            <a:r>
              <a:rPr lang="en-US" sz="2800" smtClean="0">
                <a:latin typeface="PFDinTextCompPro-Italic"/>
                <a:cs typeface="PFDinTextCompPro-Italic"/>
              </a:rPr>
              <a:t>) / P(B)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Event A is “has cancer.” Event B is “positive test.”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What is P(A|B)?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P(B|A) = 0.80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P(A) = 0.01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P(B) = 0.103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P(A|B) = 0.80 * 0.01 / 0.103 = 7.8%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37" y="2163841"/>
            <a:ext cx="3046338" cy="30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973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737" y="1049179"/>
            <a:ext cx="4724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Let’s pretend you flipped a coin and haven’t looked at the result. This diagram represents the “universe” of all possible outcomes, also known as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events</a:t>
            </a:r>
            <a:r>
              <a:rPr lang="en-US" sz="2800" smtClean="0">
                <a:latin typeface="PFDinTextCompPro-Italic"/>
                <a:cs typeface="PFDinTextCompPro-Italic"/>
              </a:rPr>
              <a:t>. This universe is known as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sample space</a:t>
            </a:r>
            <a:r>
              <a:rPr lang="en-US" sz="280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What are the </a:t>
            </a:r>
            <a:r>
              <a:rPr lang="en-US" sz="2800" b="1" smtClean="0">
                <a:latin typeface="PFDinTextCompPro-Italic"/>
                <a:cs typeface="PFDinTextCompPro-Italic"/>
              </a:rPr>
              <a:t>mutually exclusive events</a:t>
            </a:r>
            <a:r>
              <a:rPr lang="en-US" sz="2800" smtClean="0">
                <a:latin typeface="PFDinTextCompPro-Italic"/>
                <a:cs typeface="PFDinTextCompPro-Italic"/>
              </a:rPr>
              <a:t> that make up the </a:t>
            </a:r>
            <a:r>
              <a:rPr lang="en-US" sz="2800" b="1" smtClean="0">
                <a:latin typeface="PFDinTextCompPro-Italic"/>
                <a:cs typeface="PFDinTextCompPro-Italic"/>
              </a:rPr>
              <a:t>sample space</a:t>
            </a:r>
            <a:r>
              <a:rPr lang="en-US" sz="2800" smtClean="0">
                <a:latin typeface="PFDinTextCompPro-Italic"/>
                <a:cs typeface="PFDinTextCompPro-Italic"/>
              </a:rPr>
              <a:t> for a coin flip?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Heads and tails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09299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00487" y="1104900"/>
            <a:ext cx="5048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Let’s now pretend that our universe involves a research study on humans. Event “A” is people in that study who have cancer.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If our study has 100 people and “A” has 25 people, what is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probability</a:t>
            </a:r>
            <a:r>
              <a:rPr lang="en-US" sz="2800" smtClean="0">
                <a:latin typeface="PFDinTextCompPro-Italic"/>
                <a:cs typeface="PFDinTextCompPro-Italic"/>
              </a:rPr>
              <a:t> of A?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P(A) = </a:t>
            </a:r>
            <a:r>
              <a:rPr lang="en-US" sz="2800" smtClean="0">
                <a:latin typeface="PFDinTextCompPro-Italic"/>
                <a:cs typeface="PFDinTextCompPro-Italic"/>
              </a:rPr>
              <a:t>25/100 = 0.25</a:t>
            </a:r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14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What is the max probability of any event?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1</a:t>
            </a:r>
          </a:p>
        </p:txBody>
      </p:sp>
    </p:spTree>
    <p:extLst>
      <p:ext uri="{BB962C8B-B14F-4D97-AF65-F5344CB8AC3E}">
        <p14:creationId xmlns:p14="http://schemas.microsoft.com/office/powerpoint/2010/main" val="463699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1104900"/>
            <a:ext cx="50482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This represents the same set of people, except everyone in the study is given a test. Event “B” is everyone in the study for whom the test is positive.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What portion of the diagram represents the subset of people with a negative test?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The white area between the smaller circle and the larger circle.</a:t>
            </a:r>
          </a:p>
        </p:txBody>
      </p:sp>
    </p:spTree>
    <p:extLst>
      <p:ext uri="{BB962C8B-B14F-4D97-AF65-F5344CB8AC3E}">
        <p14:creationId xmlns:p14="http://schemas.microsoft.com/office/powerpoint/2010/main" val="2881216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974169"/>
            <a:ext cx="504825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Because “A” and “B” are events from the same study, we can show them together.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How would you describe the “cancer status” and “test status” of people in each portion of the diagram (by color)?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Pink: cancer, negative test</a:t>
            </a: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 </a:t>
            </a:r>
            <a:r>
              <a:rPr lang="en-US" sz="2800" smtClean="0">
                <a:latin typeface="PFDinTextCompPro-Italic"/>
                <a:cs typeface="PFDinTextCompPro-Italic"/>
              </a:rPr>
              <a:t>   Purple: cancer, positive test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    Blue: no cancer, positive test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    White: no cancer, negative test</a:t>
            </a:r>
          </a:p>
        </p:txBody>
      </p:sp>
    </p:spTree>
    <p:extLst>
      <p:ext uri="{BB962C8B-B14F-4D97-AF65-F5344CB8AC3E}">
        <p14:creationId xmlns:p14="http://schemas.microsoft.com/office/powerpoint/2010/main" val="4008798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974169"/>
            <a:ext cx="5124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The purple section is known as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intersection</a:t>
            </a:r>
            <a:r>
              <a:rPr lang="en-US" sz="2800" smtClean="0">
                <a:latin typeface="PFDinTextCompPro-Italic"/>
                <a:cs typeface="PFDinTextCompPro-Italic"/>
              </a:rPr>
              <a:t> of A and B, denoted as P(AB).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Thinking of this test as a classifier for predicting cancer, draw the confusion matrix.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8151" y="1817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795337" y="13925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20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426843" y="1104900"/>
            <a:ext cx="58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76274" y="2171700"/>
            <a:ext cx="652463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154905" y="1714500"/>
            <a:ext cx="652463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807368" y="1447800"/>
            <a:ext cx="344327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7" y="3176208"/>
            <a:ext cx="3124200" cy="166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308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974169"/>
            <a:ext cx="5048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Let’s pick an arbitrary person from this study. If you were told their test result was positive, what is the probability they actually have cancer?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20/30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This is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conditional probability of A given B</a:t>
            </a:r>
            <a:r>
              <a:rPr lang="en-US" sz="2800" smtClean="0">
                <a:latin typeface="PFDinTextCompPro-Italic"/>
                <a:cs typeface="PFDinTextCompPro-Italic"/>
              </a:rPr>
              <a:t>, denoted as P(A|B).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P(A|B) = P(AB) / P(B) = (20/100) / (30/100)</a:t>
            </a:r>
            <a:endParaRPr lang="en-US" sz="2800">
              <a:latin typeface="PFDinTextCompPro-Italic"/>
              <a:cs typeface="PFDinTextCompPro-Ital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151" y="1817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795337" y="13925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20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426843" y="1104900"/>
            <a:ext cx="58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76274" y="2171700"/>
            <a:ext cx="652463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154905" y="1714500"/>
            <a:ext cx="652463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807368" y="1447800"/>
            <a:ext cx="344327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195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1209675"/>
            <a:ext cx="361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1564600"/>
            <a:ext cx="50482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You can think of conditional probability as “changing the relevant universe.” P(A|B) is a way of saying “Given that my entire universe is now B, what is the probability of A?”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This is also known as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transforming the sample space</a:t>
            </a:r>
            <a:r>
              <a:rPr lang="en-US" sz="2800" smtClean="0">
                <a:latin typeface="PFDinTextCompPro-Italic"/>
                <a:cs typeface="PFDinTextCompPro-Italic"/>
              </a:rPr>
              <a:t>.</a:t>
            </a:r>
            <a:endParaRPr lang="en-US" sz="280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28305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1525131"/>
            <a:ext cx="5048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Let’s pick another arbitrary person from this study. If you were told they have cancer, what is the probability they had a positive test result?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P(B|A) = P(AB) / P(A) = 20/25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8151" y="1817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795337" y="13925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20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426843" y="1104900"/>
            <a:ext cx="58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76274" y="2171700"/>
            <a:ext cx="652463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154905" y="1714500"/>
            <a:ext cx="652463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807368" y="1447800"/>
            <a:ext cx="344327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8101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14600</TotalTime>
  <Pages>0</Pages>
  <Words>762</Words>
  <Characters>0</Characters>
  <Application>Microsoft Office PowerPoint</Application>
  <PresentationFormat>Custom</PresentationFormat>
  <Lines>0</Lines>
  <Paragraphs>125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GA_Instructor_Template_Deck</vt:lpstr>
      <vt:lpstr>Agenda</vt:lpstr>
      <vt:lpstr>DATA SCIENCE Probability and Bayes’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Kevin Markham</cp:lastModifiedBy>
  <cp:revision>2274</cp:revision>
  <cp:lastPrinted>2013-03-31T16:37:02Z</cp:lastPrinted>
  <dcterms:modified xsi:type="dcterms:W3CDTF">2015-09-21T00:59:35Z</dcterms:modified>
</cp:coreProperties>
</file>