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6" r:id="rId3"/>
  </p:sldMasterIdLst>
  <p:notesMasterIdLst>
    <p:notesMasterId r:id="rId38"/>
  </p:notesMasterIdLst>
  <p:sldIdLst>
    <p:sldId id="885" r:id="rId4"/>
    <p:sldId id="340" r:id="rId5"/>
    <p:sldId id="886" r:id="rId6"/>
    <p:sldId id="900" r:id="rId7"/>
    <p:sldId id="901" r:id="rId8"/>
    <p:sldId id="902" r:id="rId9"/>
    <p:sldId id="904" r:id="rId10"/>
    <p:sldId id="905" r:id="rId11"/>
    <p:sldId id="906" r:id="rId12"/>
    <p:sldId id="907" r:id="rId13"/>
    <p:sldId id="908" r:id="rId14"/>
    <p:sldId id="911" r:id="rId15"/>
    <p:sldId id="909" r:id="rId16"/>
    <p:sldId id="910" r:id="rId17"/>
    <p:sldId id="727" r:id="rId18"/>
    <p:sldId id="890" r:id="rId19"/>
    <p:sldId id="891" r:id="rId20"/>
    <p:sldId id="892" r:id="rId21"/>
    <p:sldId id="893" r:id="rId22"/>
    <p:sldId id="894" r:id="rId23"/>
    <p:sldId id="895" r:id="rId24"/>
    <p:sldId id="896" r:id="rId25"/>
    <p:sldId id="897" r:id="rId26"/>
    <p:sldId id="898" r:id="rId27"/>
    <p:sldId id="912" r:id="rId28"/>
    <p:sldId id="913" r:id="rId29"/>
    <p:sldId id="914" r:id="rId30"/>
    <p:sldId id="915" r:id="rId31"/>
    <p:sldId id="916" r:id="rId32"/>
    <p:sldId id="919" r:id="rId33"/>
    <p:sldId id="918" r:id="rId34"/>
    <p:sldId id="917" r:id="rId35"/>
    <p:sldId id="920" r:id="rId36"/>
    <p:sldId id="921" r:id="rId3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1655" autoAdjust="0"/>
  </p:normalViewPr>
  <p:slideViewPr>
    <p:cSldViewPr>
      <p:cViewPr varScale="1">
        <p:scale>
          <a:sx n="111" d="100"/>
          <a:sy n="111" d="100"/>
        </p:scale>
        <p:origin x="-216" y="-90"/>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10/16/2015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58234625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latin typeface="PFDinTextCompPro-Bold"/>
              </a:rPr>
              <a:pPr>
                <a:defRPr/>
              </a:pPr>
              <a:t>‹#›</a:t>
            </a:fld>
            <a:endParaRPr lang="en-US" dirty="0">
              <a:solidFill>
                <a:srgbClr val="FFFFFF"/>
              </a:solidFill>
              <a:latin typeface="PFDinTextCompPro-Bold"/>
            </a:endParaRPr>
          </a:p>
        </p:txBody>
      </p:sp>
    </p:spTree>
    <p:extLst>
      <p:ext uri="{BB962C8B-B14F-4D97-AF65-F5344CB8AC3E}">
        <p14:creationId xmlns:p14="http://schemas.microsoft.com/office/powerpoint/2010/main" val="1446526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736274157"/>
      </p:ext>
    </p:extLst>
  </p:cSld>
  <p:clrMap bg1="dk2" tx1="lt1" bg2="dk1" tx2="lt2" accent1="accent1" accent2="accent2" accent3="accent3" accent4="accent4" accent5="accent5" accent6="accent6" hlink="hlink" folHlink="folHlink"/>
  <p:sldLayoutIdLst>
    <p:sldLayoutId id="2147484117" r:id="rId1"/>
    <p:sldLayoutId id="214748411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14337" y="1333500"/>
            <a:ext cx="8469313" cy="2627312"/>
          </a:xfrm>
          <a:prstGeom prst="rect">
            <a:avLst/>
          </a:prstGeom>
        </p:spPr>
        <p:txBody>
          <a:bodyPr vert="horz" lIns="0" tIns="0" rIns="0" bIns="0"/>
          <a:lstStyle>
            <a:lvl1pPr algn="l" rtl="0" eaLnBrk="1" fontAlgn="base" hangingPunct="1">
              <a:lnSpc>
                <a:spcPct val="70000"/>
              </a:lnSpc>
              <a:spcBef>
                <a:spcPct val="0"/>
              </a:spcBef>
              <a:spcAft>
                <a:spcPct val="0"/>
              </a:spcAft>
              <a:defRPr sz="11500" b="1" cap="all" spc="-200">
                <a:solidFill>
                  <a:schemeClr val="tx1"/>
                </a:solidFill>
                <a:latin typeface="PFDinTextCompPro-Bold"/>
                <a:ea typeface="+mj-ea"/>
                <a:cs typeface="PFDinTextCompPro-Bold"/>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a:lstStyle>
          <a:p>
            <a:pPr>
              <a:defRPr/>
            </a:pPr>
            <a:r>
              <a:rPr lang="en-US" sz="9000" dirty="0" smtClean="0"/>
              <a:t/>
            </a:r>
            <a:br>
              <a:rPr lang="en-US" sz="9000" dirty="0" smtClean="0"/>
            </a:br>
            <a:r>
              <a:rPr lang="en-US" sz="9000" dirty="0" smtClean="0"/>
              <a:t>Data Science</a:t>
            </a:r>
            <a:br>
              <a:rPr lang="en-US" sz="9000" dirty="0" smtClean="0"/>
            </a:br>
            <a:r>
              <a:rPr lang="en-US" sz="6000" dirty="0" smtClean="0"/>
              <a:t>Clustering</a:t>
            </a:r>
            <a:endParaRPr lang="en-US" sz="6000" dirty="0"/>
          </a:p>
        </p:txBody>
      </p:sp>
    </p:spTree>
    <p:extLst>
      <p:ext uri="{BB962C8B-B14F-4D97-AF65-F5344CB8AC3E}">
        <p14:creationId xmlns:p14="http://schemas.microsoft.com/office/powerpoint/2010/main" val="2671655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Group US </a:t>
            </a:r>
            <a:r>
              <a:rPr lang="en-US" sz="2000"/>
              <a:t>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637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5" name="Rectangle 4"/>
          <p:cNvSpPr/>
          <p:nvPr/>
        </p:nvSpPr>
        <p:spPr>
          <a:xfrm>
            <a:off x="642937" y="1028700"/>
            <a:ext cx="8001000" cy="1938992"/>
          </a:xfrm>
          <a:prstGeom prst="rect">
            <a:avLst/>
          </a:prstGeom>
        </p:spPr>
        <p:txBody>
          <a:bodyPr wrap="square">
            <a:spAutoFit/>
          </a:bodyPr>
          <a:lstStyle/>
          <a:p>
            <a:pPr algn="l"/>
            <a:r>
              <a:rPr lang="en-US" sz="2000" smtClean="0"/>
              <a:t>Common types of unsupervised learning:</a:t>
            </a:r>
          </a:p>
          <a:p>
            <a:pPr algn="l"/>
            <a:endParaRPr lang="en-US" sz="2000" smtClean="0"/>
          </a:p>
          <a:p>
            <a:pPr marL="342900" indent="-342900" algn="l">
              <a:buFont typeface="Arial" panose="020B0604020202020204" pitchFamily="34" charset="0"/>
              <a:buChar char="•"/>
            </a:pPr>
            <a:r>
              <a:rPr lang="en-US" sz="2000" b="1" smtClean="0"/>
              <a:t>Clustering:</a:t>
            </a:r>
            <a:r>
              <a:rPr lang="en-US" sz="2000" smtClean="0"/>
              <a:t> group “similar” data points together</a:t>
            </a:r>
          </a:p>
          <a:p>
            <a:pPr marL="342900" indent="-342900" algn="l">
              <a:buFont typeface="Arial" panose="020B0604020202020204" pitchFamily="34" charset="0"/>
              <a:buChar char="•"/>
            </a:pPr>
            <a:r>
              <a:rPr lang="en-US" sz="2000" b="1" smtClean="0"/>
              <a:t>Dimensionality Reduction:</a:t>
            </a:r>
            <a:r>
              <a:rPr lang="en-US" sz="2000" smtClean="0"/>
              <a:t> reduce the dimensionality of a dataset by extracting features that capture most of the variance in the data</a:t>
            </a:r>
            <a:endParaRPr lang="en-US" sz="2000"/>
          </a:p>
        </p:txBody>
      </p:sp>
    </p:spTree>
    <p:extLst>
      <p:ext uri="{BB962C8B-B14F-4D97-AF65-F5344CB8AC3E}">
        <p14:creationId xmlns:p14="http://schemas.microsoft.com/office/powerpoint/2010/main" val="3817865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5" name="Rectangle 4"/>
          <p:cNvSpPr/>
          <p:nvPr/>
        </p:nvSpPr>
        <p:spPr>
          <a:xfrm>
            <a:off x="642937" y="1028700"/>
            <a:ext cx="8001000" cy="2246769"/>
          </a:xfrm>
          <a:prstGeom prst="rect">
            <a:avLst/>
          </a:prstGeom>
        </p:spPr>
        <p:txBody>
          <a:bodyPr wrap="square">
            <a:spAutoFit/>
          </a:bodyPr>
          <a:lstStyle/>
          <a:p>
            <a:pPr algn="l"/>
            <a:r>
              <a:rPr lang="en-US" sz="2000" smtClean="0"/>
              <a:t>Unsupervised learning has some clear differences from supervised learning. With </a:t>
            </a:r>
            <a:r>
              <a:rPr lang="en-US" sz="2000" b="1" smtClean="0"/>
              <a:t>unsupervised learning:</a:t>
            </a:r>
          </a:p>
          <a:p>
            <a:pPr algn="l"/>
            <a:endParaRPr lang="en-US" sz="2000" smtClean="0"/>
          </a:p>
          <a:p>
            <a:pPr marL="342900" indent="-342900" algn="l">
              <a:buFont typeface="Arial" panose="020B0604020202020204" pitchFamily="34" charset="0"/>
              <a:buChar char="•"/>
            </a:pPr>
            <a:r>
              <a:rPr lang="en-US" sz="2000" smtClean="0"/>
              <a:t>There is no clear objective</a:t>
            </a:r>
            <a:endParaRPr lang="en-US" sz="2000"/>
          </a:p>
          <a:p>
            <a:pPr marL="342900" indent="-342900" algn="l">
              <a:buFont typeface="Arial" panose="020B0604020202020204" pitchFamily="34" charset="0"/>
              <a:buChar char="•"/>
            </a:pPr>
            <a:r>
              <a:rPr lang="en-US" sz="2000"/>
              <a:t>There is no “right anwser” (hard to tell how well you are doing)</a:t>
            </a:r>
          </a:p>
          <a:p>
            <a:pPr marL="342900" indent="-342900" algn="l">
              <a:buFont typeface="Arial" panose="020B0604020202020204" pitchFamily="34" charset="0"/>
              <a:buChar char="•"/>
            </a:pPr>
            <a:r>
              <a:rPr lang="en-US" sz="2000" smtClean="0"/>
              <a:t>There is no response variable, just observations with features</a:t>
            </a:r>
          </a:p>
          <a:p>
            <a:pPr marL="342900" indent="-342900" algn="l">
              <a:buFont typeface="Arial" panose="020B0604020202020204" pitchFamily="34" charset="0"/>
              <a:buChar char="•"/>
            </a:pPr>
            <a:r>
              <a:rPr lang="en-US" sz="2000" smtClean="0"/>
              <a:t>Labeled data is not required</a:t>
            </a:r>
            <a:endParaRPr lang="en-US" sz="2000"/>
          </a:p>
        </p:txBody>
      </p:sp>
    </p:spTree>
    <p:extLst>
      <p:ext uri="{BB962C8B-B14F-4D97-AF65-F5344CB8AC3E}">
        <p14:creationId xmlns:p14="http://schemas.microsoft.com/office/powerpoint/2010/main" val="981718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5" name="Rectangle 4"/>
          <p:cNvSpPr/>
          <p:nvPr/>
        </p:nvSpPr>
        <p:spPr>
          <a:xfrm>
            <a:off x="642937" y="1104900"/>
            <a:ext cx="8153400" cy="2893100"/>
          </a:xfrm>
          <a:prstGeom prst="rect">
            <a:avLst/>
          </a:prstGeom>
        </p:spPr>
        <p:txBody>
          <a:bodyPr wrap="square">
            <a:spAutoFit/>
          </a:bodyPr>
          <a:lstStyle/>
          <a:p>
            <a:pPr algn="l"/>
            <a:r>
              <a:rPr lang="en-US" sz="2000" b="1" smtClean="0"/>
              <a:t>Unsupervised learning example: Coin clustering</a:t>
            </a:r>
            <a:endParaRPr lang="en-US" sz="2000" b="1"/>
          </a:p>
          <a:p>
            <a:pPr algn="l"/>
            <a:endParaRPr lang="en-US" sz="1400" smtClean="0"/>
          </a:p>
          <a:p>
            <a:pPr marL="342900" indent="-342900" algn="l">
              <a:buFont typeface="Arial" panose="020B0604020202020204" pitchFamily="34" charset="0"/>
              <a:buChar char="•"/>
            </a:pPr>
            <a:r>
              <a:rPr lang="en-US" sz="2000" smtClean="0"/>
              <a:t>Observations: Coins</a:t>
            </a:r>
          </a:p>
          <a:p>
            <a:pPr marL="342900" indent="-342900" algn="l">
              <a:buFont typeface="Arial" panose="020B0604020202020204" pitchFamily="34" charset="0"/>
              <a:buChar char="•"/>
            </a:pPr>
            <a:r>
              <a:rPr lang="en-US" sz="2000" smtClean="0"/>
              <a:t>Features: Size and mass</a:t>
            </a:r>
          </a:p>
          <a:p>
            <a:pPr marL="342900" indent="-342900" algn="l">
              <a:buFont typeface="Arial" panose="020B0604020202020204" pitchFamily="34" charset="0"/>
              <a:buChar char="•"/>
            </a:pPr>
            <a:r>
              <a:rPr lang="en-US" sz="2000" smtClean="0"/>
              <a:t>Response: There isn’t one (no hand-labeling required!)</a:t>
            </a:r>
            <a:endParaRPr lang="en-US" sz="2000"/>
          </a:p>
          <a:p>
            <a:pPr algn="l"/>
            <a:endParaRPr lang="en-US" sz="1400" smtClean="0"/>
          </a:p>
          <a:p>
            <a:pPr marL="457200" indent="-457200" algn="l">
              <a:buFont typeface="+mj-lt"/>
              <a:buAutoNum type="arabicPeriod"/>
            </a:pPr>
            <a:r>
              <a:rPr lang="en-US" sz="2000" smtClean="0"/>
              <a:t>Perform </a:t>
            </a:r>
            <a:r>
              <a:rPr lang="en-US" sz="2000" b="1" smtClean="0"/>
              <a:t>unsupervised learning</a:t>
            </a:r>
          </a:p>
          <a:p>
            <a:pPr marL="785813" lvl="1" indent="-457200" algn="l">
              <a:buFont typeface="Arial" panose="020B0604020202020204" pitchFamily="34" charset="0"/>
              <a:buChar char="•"/>
            </a:pPr>
            <a:r>
              <a:rPr lang="en-US" sz="2000" smtClean="0"/>
              <a:t>Cluster the coins based on “similarity”</a:t>
            </a:r>
          </a:p>
          <a:p>
            <a:pPr marL="785813" lvl="1" indent="-457200" algn="l">
              <a:buFont typeface="Arial" panose="020B0604020202020204" pitchFamily="34" charset="0"/>
              <a:buChar char="•"/>
            </a:pPr>
            <a:r>
              <a:rPr lang="en-US" sz="2000" smtClean="0"/>
              <a:t>You’re done!</a:t>
            </a:r>
          </a:p>
          <a:p>
            <a:pPr algn="l"/>
            <a:endParaRPr lang="en-US" sz="1400" smtClean="0"/>
          </a:p>
        </p:txBody>
      </p:sp>
    </p:spTree>
    <p:extLst>
      <p:ext uri="{BB962C8B-B14F-4D97-AF65-F5344CB8AC3E}">
        <p14:creationId xmlns:p14="http://schemas.microsoft.com/office/powerpoint/2010/main" val="736557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937" y="1071562"/>
            <a:ext cx="3995738"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8128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smtClean="0"/>
              <a:t>II. </a:t>
            </a:r>
            <a:r>
              <a:rPr lang="en-US" sz="7500" dirty="0" smtClean="0"/>
              <a:t>K-means clustering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p>
        </p:txBody>
      </p:sp>
    </p:spTree>
    <p:extLst>
      <p:ext uri="{BB962C8B-B14F-4D97-AF65-F5344CB8AC3E}">
        <p14:creationId xmlns:p14="http://schemas.microsoft.com/office/powerpoint/2010/main" val="3138827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1" name="Straight Connector 30"/>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Flowchart: Connector 32"/>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4" name="Flowchart: Connector 33"/>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Flowchart: Connector 34"/>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6" name="Flowchart: Connector 35"/>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7" name="Flowchart: Connector 36"/>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3" name="TextBox 52"/>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4" name="TextBox 53"/>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0564323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b="1"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5" name="Straight Connector 3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Flowchart: Connector 3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4" name="Flowchart: Connector 43"/>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5" name="Flowchart: Connector 44"/>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6" name="Flowchart: Connector 45"/>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Flowchart: Connector 46"/>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48" name="Group 47"/>
          <p:cNvGrpSpPr/>
          <p:nvPr/>
        </p:nvGrpSpPr>
        <p:grpSpPr>
          <a:xfrm>
            <a:off x="6662737" y="2451619"/>
            <a:ext cx="201031" cy="201031"/>
            <a:chOff x="-1201769" y="2002475"/>
            <a:chExt cx="201031" cy="201031"/>
          </a:xfrm>
        </p:grpSpPr>
        <p:cxnSp>
          <p:nvCxnSpPr>
            <p:cNvPr id="49" name="Straight Connector 48"/>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 name="Group 50"/>
          <p:cNvGrpSpPr/>
          <p:nvPr/>
        </p:nvGrpSpPr>
        <p:grpSpPr>
          <a:xfrm>
            <a:off x="7921550" y="2222810"/>
            <a:ext cx="201031" cy="201031"/>
            <a:chOff x="-1201769" y="2002475"/>
            <a:chExt cx="201031" cy="201031"/>
          </a:xfrm>
        </p:grpSpPr>
        <p:cxnSp>
          <p:nvCxnSpPr>
            <p:cNvPr id="52" name="Straight Connector 51"/>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4" name="Group 53"/>
          <p:cNvGrpSpPr/>
          <p:nvPr/>
        </p:nvGrpSpPr>
        <p:grpSpPr>
          <a:xfrm>
            <a:off x="7909506" y="3399654"/>
            <a:ext cx="201031" cy="201031"/>
            <a:chOff x="-1201769" y="2002475"/>
            <a:chExt cx="201031" cy="201031"/>
          </a:xfrm>
        </p:grpSpPr>
        <p:cxnSp>
          <p:nvCxnSpPr>
            <p:cNvPr id="55" name="Straight Connector 54"/>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68" name="TextBox 67"/>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9" name="TextBox 68"/>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4589877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b="1"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7" name="TextBox 56"/>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1851640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b="1" dirty="0">
                <a:latin typeface="PFDinTextCompPro-Italic"/>
                <a:cs typeface="PFDinTextCompPro-Italic"/>
              </a:rPr>
              <a:t> </a:t>
            </a:r>
            <a:r>
              <a:rPr lang="en-US" sz="3000" b="1"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TextBox 39"/>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41" name="TextBox 40"/>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2245878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a:t>
            </a:r>
            <a:r>
              <a:rPr lang="en-US" sz="3000" smtClean="0">
                <a:latin typeface="PFDinTextCompPro-Bold" charset="0"/>
                <a:ea typeface="ヒラギノ角ゴ ProN W6" charset="0"/>
                <a:cs typeface="ヒラギノ角ゴ ProN W6" charset="0"/>
              </a:rPr>
              <a:t>. Supervised and Unsupervised </a:t>
            </a:r>
            <a:r>
              <a:rPr lang="en-US" sz="3000" dirty="0" smtClean="0">
                <a:latin typeface="PFDinTextCompPro-Bold" charset="0"/>
                <a:ea typeface="ヒラギノ角ゴ ProN W6" charset="0"/>
                <a:cs typeface="ヒラギノ角ゴ ProN W6" charset="0"/>
              </a:rPr>
              <a:t>Learning</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 K-Means Clustering</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III. DBSCAN Clustering</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6903512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8" name="TextBox 5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0141808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Box 3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8" name="TextBox 3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7742621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7" name="Straight Connector 36"/>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6967537" y="3390900"/>
            <a:ext cx="11509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8348477" y="3192954"/>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V="1">
            <a:off x="8333638" y="2905000"/>
            <a:ext cx="30078" cy="86174"/>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8129376" y="3078584"/>
            <a:ext cx="75570" cy="3626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2" name="TextBox 61"/>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776630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1204284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5" name="Rectangle 4"/>
          <p:cNvSpPr/>
          <p:nvPr/>
        </p:nvSpPr>
        <p:spPr>
          <a:xfrm>
            <a:off x="642937" y="1028700"/>
            <a:ext cx="8001000" cy="2246769"/>
          </a:xfrm>
          <a:prstGeom prst="rect">
            <a:avLst/>
          </a:prstGeom>
        </p:spPr>
        <p:txBody>
          <a:bodyPr wrap="square">
            <a:spAutoFit/>
          </a:bodyPr>
          <a:lstStyle/>
          <a:p>
            <a:pPr algn="l"/>
            <a:r>
              <a:rPr lang="en-US" sz="2000" b="1" smtClean="0"/>
              <a:t>Questions:</a:t>
            </a:r>
          </a:p>
          <a:p>
            <a:pPr algn="l"/>
            <a:endParaRPr lang="en-US" sz="2000" smtClean="0"/>
          </a:p>
          <a:p>
            <a:pPr marL="342900" indent="-342900" algn="l">
              <a:buFont typeface="Arial" panose="020B0604020202020204" pitchFamily="34" charset="0"/>
              <a:buChar char="•"/>
            </a:pPr>
            <a:r>
              <a:rPr lang="en-US" sz="2000" smtClean="0"/>
              <a:t>What will happen if no actual clusters exist?</a:t>
            </a:r>
          </a:p>
          <a:p>
            <a:pPr marL="342900" indent="-342900" algn="l">
              <a:buFont typeface="Arial" panose="020B0604020202020204" pitchFamily="34" charset="0"/>
              <a:buChar char="•"/>
            </a:pPr>
            <a:r>
              <a:rPr lang="en-US" sz="2000" smtClean="0"/>
              <a:t>How should you choose K?</a:t>
            </a:r>
          </a:p>
          <a:p>
            <a:pPr marL="342900" indent="-342900" algn="l">
              <a:buFont typeface="Arial" panose="020B0604020202020204" pitchFamily="34" charset="0"/>
              <a:buChar char="•"/>
            </a:pPr>
            <a:r>
              <a:rPr lang="en-US" sz="2000" smtClean="0"/>
              <a:t>How should you choose the initial centroid positions?</a:t>
            </a:r>
          </a:p>
          <a:p>
            <a:pPr marL="342900" indent="-342900" algn="l">
              <a:buFont typeface="Arial" panose="020B0604020202020204" pitchFamily="34" charset="0"/>
              <a:buChar char="•"/>
            </a:pPr>
            <a:r>
              <a:rPr lang="en-US" sz="2000" smtClean="0"/>
              <a:t>When should the algorithm stop?</a:t>
            </a:r>
          </a:p>
          <a:p>
            <a:pPr marL="342900" indent="-342900" algn="l">
              <a:buFont typeface="Arial" panose="020B0604020202020204" pitchFamily="34" charset="0"/>
              <a:buChar char="•"/>
            </a:pPr>
            <a:r>
              <a:rPr lang="en-US" sz="2000" smtClean="0"/>
              <a:t>When might it produce poor results?</a:t>
            </a:r>
            <a:endParaRPr lang="en-US" sz="2000"/>
          </a:p>
        </p:txBody>
      </p:sp>
    </p:spTree>
    <p:extLst>
      <p:ext uri="{BB962C8B-B14F-4D97-AF65-F5344CB8AC3E}">
        <p14:creationId xmlns:p14="http://schemas.microsoft.com/office/powerpoint/2010/main" val="1817700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5" name="Rectangle 4"/>
          <p:cNvSpPr/>
          <p:nvPr/>
        </p:nvSpPr>
        <p:spPr>
          <a:xfrm>
            <a:off x="642937" y="1028700"/>
            <a:ext cx="8001000" cy="1323439"/>
          </a:xfrm>
          <a:prstGeom prst="rect">
            <a:avLst/>
          </a:prstGeom>
        </p:spPr>
        <p:txBody>
          <a:bodyPr wrap="square">
            <a:spAutoFit/>
          </a:bodyPr>
          <a:lstStyle/>
          <a:p>
            <a:pPr algn="l"/>
            <a:r>
              <a:rPr lang="en-US" sz="2000" b="1" smtClean="0"/>
              <a:t>What will happen if no actual clusters exist?</a:t>
            </a:r>
          </a:p>
          <a:p>
            <a:pPr algn="l"/>
            <a:endParaRPr lang="en-US" sz="2000" smtClean="0"/>
          </a:p>
          <a:p>
            <a:pPr marL="342900" indent="-342900" algn="l">
              <a:buFont typeface="Arial" panose="020B0604020202020204" pitchFamily="34" charset="0"/>
              <a:buChar char="•"/>
            </a:pPr>
            <a:r>
              <a:rPr lang="en-US" sz="2000" smtClean="0"/>
              <a:t>It will still find clusters!</a:t>
            </a:r>
          </a:p>
          <a:p>
            <a:pPr marL="671513" lvl="1" indent="-342900" algn="l">
              <a:buFont typeface="Arial" panose="020B0604020202020204" pitchFamily="34" charset="0"/>
              <a:buChar char="•"/>
            </a:pPr>
            <a:r>
              <a:rPr lang="en-US" sz="2000" smtClean="0"/>
              <a:t>Visualization: I’ll Choose, Uniform Points</a:t>
            </a:r>
            <a:endParaRPr lang="en-US" sz="2000"/>
          </a:p>
        </p:txBody>
      </p:sp>
    </p:spTree>
    <p:extLst>
      <p:ext uri="{BB962C8B-B14F-4D97-AF65-F5344CB8AC3E}">
        <p14:creationId xmlns:p14="http://schemas.microsoft.com/office/powerpoint/2010/main" val="107934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5" name="Rectangle 4"/>
          <p:cNvSpPr/>
          <p:nvPr/>
        </p:nvSpPr>
        <p:spPr>
          <a:xfrm>
            <a:off x="642937" y="1028700"/>
            <a:ext cx="8001000" cy="1631216"/>
          </a:xfrm>
          <a:prstGeom prst="rect">
            <a:avLst/>
          </a:prstGeom>
        </p:spPr>
        <p:txBody>
          <a:bodyPr wrap="square">
            <a:spAutoFit/>
          </a:bodyPr>
          <a:lstStyle/>
          <a:p>
            <a:pPr algn="l"/>
            <a:r>
              <a:rPr lang="en-US" sz="2000" b="1" smtClean="0"/>
              <a:t>How should you choose K?</a:t>
            </a:r>
          </a:p>
          <a:p>
            <a:pPr algn="l"/>
            <a:endParaRPr lang="en-US" sz="2000" smtClean="0"/>
          </a:p>
          <a:p>
            <a:pPr marL="342900" indent="-342900" algn="l">
              <a:buFont typeface="Arial" panose="020B0604020202020204" pitchFamily="34" charset="0"/>
              <a:buChar char="•"/>
            </a:pPr>
            <a:r>
              <a:rPr lang="en-US" sz="2000" smtClean="0"/>
              <a:t>It will find the number of clusters specified</a:t>
            </a:r>
          </a:p>
          <a:p>
            <a:pPr marL="671513" lvl="1" indent="-342900" algn="l">
              <a:buFont typeface="Arial" panose="020B0604020202020204" pitchFamily="34" charset="0"/>
              <a:buChar char="•"/>
            </a:pPr>
            <a:r>
              <a:rPr lang="en-US" sz="2000" smtClean="0"/>
              <a:t>Visualization: I’ll Choose, Gaussian Mixture, K=2/3/4</a:t>
            </a:r>
          </a:p>
          <a:p>
            <a:pPr marL="342900" indent="-342900" algn="l">
              <a:buFont typeface="Arial" panose="020B0604020202020204" pitchFamily="34" charset="0"/>
              <a:buChar char="•"/>
            </a:pPr>
            <a:r>
              <a:rPr lang="en-US" sz="2000" smtClean="0"/>
              <a:t>Try different values for K and evaluate the "performance"</a:t>
            </a:r>
            <a:endParaRPr lang="en-US" sz="2000"/>
          </a:p>
        </p:txBody>
      </p:sp>
    </p:spTree>
    <p:extLst>
      <p:ext uri="{BB962C8B-B14F-4D97-AF65-F5344CB8AC3E}">
        <p14:creationId xmlns:p14="http://schemas.microsoft.com/office/powerpoint/2010/main" val="1867717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5" name="Rectangle 4"/>
          <p:cNvSpPr/>
          <p:nvPr/>
        </p:nvSpPr>
        <p:spPr>
          <a:xfrm>
            <a:off x="642937" y="1028700"/>
            <a:ext cx="8001000" cy="4093428"/>
          </a:xfrm>
          <a:prstGeom prst="rect">
            <a:avLst/>
          </a:prstGeom>
        </p:spPr>
        <p:txBody>
          <a:bodyPr wrap="square">
            <a:spAutoFit/>
          </a:bodyPr>
          <a:lstStyle/>
          <a:p>
            <a:pPr algn="l"/>
            <a:r>
              <a:rPr lang="en-US" sz="2000" b="1" smtClean="0"/>
              <a:t>How should you choose the initial centroid positions?</a:t>
            </a:r>
          </a:p>
          <a:p>
            <a:pPr algn="l"/>
            <a:endParaRPr lang="en-US" sz="2000" smtClean="0"/>
          </a:p>
          <a:p>
            <a:pPr marL="342900" indent="-342900" algn="l">
              <a:buFont typeface="Arial" panose="020B0604020202020204" pitchFamily="34" charset="0"/>
              <a:buChar char="•"/>
            </a:pPr>
            <a:r>
              <a:rPr lang="en-US" sz="2000" smtClean="0"/>
              <a:t>Randomly</a:t>
            </a:r>
          </a:p>
          <a:p>
            <a:pPr marL="671513" lvl="1" indent="-342900" algn="l">
              <a:buFont typeface="Arial" panose="020B0604020202020204" pitchFamily="34" charset="0"/>
              <a:buChar char="•"/>
            </a:pPr>
            <a:r>
              <a:rPr lang="en-US" sz="2000" smtClean="0"/>
              <a:t>Doesn’t tend to work well</a:t>
            </a:r>
          </a:p>
          <a:p>
            <a:pPr marL="671513" lvl="1" indent="-342900" algn="l">
              <a:buFont typeface="Arial" panose="020B0604020202020204" pitchFamily="34" charset="0"/>
              <a:buChar char="•"/>
            </a:pPr>
            <a:r>
              <a:rPr lang="en-US" sz="2000"/>
              <a:t>Visualization: </a:t>
            </a:r>
            <a:r>
              <a:rPr lang="en-US" sz="2000" smtClean="0"/>
              <a:t>Randomly, Gaussian Mixture, K=3</a:t>
            </a:r>
          </a:p>
          <a:p>
            <a:pPr marL="342900" indent="-342900" algn="l">
              <a:buFont typeface="Arial" panose="020B0604020202020204" pitchFamily="34" charset="0"/>
              <a:buChar char="•"/>
            </a:pPr>
            <a:r>
              <a:rPr lang="en-US" sz="2000" smtClean="0"/>
              <a:t>Farthest point</a:t>
            </a:r>
          </a:p>
          <a:p>
            <a:pPr marL="671513" lvl="1" indent="-342900" algn="l">
              <a:buFont typeface="Arial" panose="020B0604020202020204" pitchFamily="34" charset="0"/>
              <a:buChar char="•"/>
            </a:pPr>
            <a:r>
              <a:rPr lang="en-US" sz="2000" smtClean="0"/>
              <a:t>Visualization: Farthest Point, Packed Circles, K=7</a:t>
            </a:r>
          </a:p>
          <a:p>
            <a:pPr marL="342900" indent="-342900" algn="l">
              <a:buFont typeface="Arial" panose="020B0604020202020204" pitchFamily="34" charset="0"/>
              <a:buChar char="•"/>
            </a:pPr>
            <a:r>
              <a:rPr lang="en-US" sz="2000" smtClean="0"/>
              <a:t>K-means++</a:t>
            </a:r>
          </a:p>
          <a:p>
            <a:pPr marL="671513" lvl="1" indent="-342900" algn="l">
              <a:buFont typeface="Arial" panose="020B0604020202020204" pitchFamily="34" charset="0"/>
              <a:buChar char="•"/>
            </a:pPr>
            <a:r>
              <a:rPr lang="en-US" sz="2000" smtClean="0"/>
              <a:t>Similar to farthest point, but adds some randomness</a:t>
            </a:r>
          </a:p>
          <a:p>
            <a:pPr marL="671513" lvl="1" indent="-342900" algn="l">
              <a:buFont typeface="Arial" panose="020B0604020202020204" pitchFamily="34" charset="0"/>
              <a:buChar char="•"/>
            </a:pPr>
            <a:r>
              <a:rPr lang="en-US" sz="2000" smtClean="0"/>
              <a:t>Used by default in scikit-learn</a:t>
            </a:r>
          </a:p>
          <a:p>
            <a:pPr marL="342900" indent="-342900" algn="l">
              <a:buFont typeface="Arial" panose="020B0604020202020204" pitchFamily="34" charset="0"/>
              <a:buChar char="•"/>
            </a:pPr>
            <a:r>
              <a:rPr lang="en-US" sz="2000" smtClean="0"/>
              <a:t>In all cases: Run it several times and pick the best result to avoid local minima</a:t>
            </a:r>
          </a:p>
          <a:p>
            <a:pPr marL="671513" lvl="1" indent="-342900" algn="l">
              <a:buFont typeface="Arial" panose="020B0604020202020204" pitchFamily="34" charset="0"/>
              <a:buChar char="•"/>
            </a:pPr>
            <a:endParaRPr lang="en-US" sz="2000"/>
          </a:p>
        </p:txBody>
      </p:sp>
    </p:spTree>
    <p:extLst>
      <p:ext uri="{BB962C8B-B14F-4D97-AF65-F5344CB8AC3E}">
        <p14:creationId xmlns:p14="http://schemas.microsoft.com/office/powerpoint/2010/main" val="3145175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5" name="Rectangle 4"/>
          <p:cNvSpPr/>
          <p:nvPr/>
        </p:nvSpPr>
        <p:spPr>
          <a:xfrm>
            <a:off x="642937" y="1028700"/>
            <a:ext cx="8001000" cy="2554545"/>
          </a:xfrm>
          <a:prstGeom prst="rect">
            <a:avLst/>
          </a:prstGeom>
        </p:spPr>
        <p:txBody>
          <a:bodyPr wrap="square">
            <a:spAutoFit/>
          </a:bodyPr>
          <a:lstStyle/>
          <a:p>
            <a:pPr algn="l"/>
            <a:r>
              <a:rPr lang="en-US" sz="2000" b="1" smtClean="0"/>
              <a:t>When should the algorithm stop?</a:t>
            </a:r>
          </a:p>
          <a:p>
            <a:pPr algn="l"/>
            <a:endParaRPr lang="en-US" sz="2000" smtClean="0"/>
          </a:p>
          <a:p>
            <a:pPr marL="342900" indent="-342900" algn="l">
              <a:buFont typeface="Arial" panose="020B0604020202020204" pitchFamily="34" charset="0"/>
              <a:buChar char="•"/>
            </a:pPr>
            <a:r>
              <a:rPr lang="en-US" sz="2000" smtClean="0"/>
              <a:t>Tends to converge quickly</a:t>
            </a:r>
          </a:p>
          <a:p>
            <a:pPr marL="342900" indent="-342900" algn="l">
              <a:buFont typeface="Arial" panose="020B0604020202020204" pitchFamily="34" charset="0"/>
              <a:buChar char="•"/>
            </a:pPr>
            <a:r>
              <a:rPr lang="en-US" sz="2000" smtClean="0"/>
              <a:t>Set stopping criteria:</a:t>
            </a:r>
          </a:p>
          <a:p>
            <a:pPr marL="671513" lvl="1" indent="-342900" algn="l">
              <a:buFont typeface="Arial" panose="020B0604020202020204" pitchFamily="34" charset="0"/>
              <a:buChar char="•"/>
            </a:pPr>
            <a:r>
              <a:rPr lang="en-US" sz="2000" smtClean="0"/>
              <a:t>Maximum number of iterations</a:t>
            </a:r>
          </a:p>
          <a:p>
            <a:pPr marL="671513" lvl="1" indent="-342900" algn="l">
              <a:buFont typeface="Arial" panose="020B0604020202020204" pitchFamily="34" charset="0"/>
              <a:buChar char="•"/>
            </a:pPr>
            <a:r>
              <a:rPr lang="en-US" sz="2000" smtClean="0"/>
              <a:t>Once centroids move less than a threshold amount</a:t>
            </a:r>
          </a:p>
          <a:p>
            <a:pPr marL="671513" lvl="1" indent="-342900" algn="l">
              <a:buFont typeface="Arial" panose="020B0604020202020204" pitchFamily="34" charset="0"/>
              <a:buChar char="•"/>
            </a:pPr>
            <a:r>
              <a:rPr lang="en-US" sz="2000" smtClean="0"/>
              <a:t>Once fewer points than a threshold amount change clusters</a:t>
            </a:r>
          </a:p>
          <a:p>
            <a:pPr marL="671513" lvl="1" indent="-342900" algn="l">
              <a:buFont typeface="Arial" panose="020B0604020202020204" pitchFamily="34" charset="0"/>
              <a:buChar char="•"/>
            </a:pPr>
            <a:r>
              <a:rPr lang="en-US" sz="2000" smtClean="0"/>
              <a:t>Visualization: Randomly, Pimpled Smiley, K=5</a:t>
            </a:r>
          </a:p>
        </p:txBody>
      </p:sp>
    </p:spTree>
    <p:extLst>
      <p:ext uri="{BB962C8B-B14F-4D97-AF65-F5344CB8AC3E}">
        <p14:creationId xmlns:p14="http://schemas.microsoft.com/office/powerpoint/2010/main" val="3369813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601074" cy="1828800"/>
          </a:xfrm>
        </p:spPr>
        <p:txBody>
          <a:bodyPr/>
          <a:lstStyle/>
          <a:p>
            <a:pPr>
              <a:defRPr/>
            </a:pPr>
            <a:r>
              <a:rPr lang="en-US" sz="7500" dirty="0" smtClean="0"/>
              <a:t>I</a:t>
            </a:r>
            <a:r>
              <a:rPr lang="en-US" sz="7500" smtClean="0"/>
              <a:t>. Supervised and Unsupervised </a:t>
            </a:r>
            <a:r>
              <a:rPr lang="en-US" sz="7500" dirty="0" smtClean="0"/>
              <a:t>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2772628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5" name="Rectangle 4"/>
          <p:cNvSpPr/>
          <p:nvPr/>
        </p:nvSpPr>
        <p:spPr>
          <a:xfrm>
            <a:off x="642937" y="1028700"/>
            <a:ext cx="8001000" cy="2246769"/>
          </a:xfrm>
          <a:prstGeom prst="rect">
            <a:avLst/>
          </a:prstGeom>
        </p:spPr>
        <p:txBody>
          <a:bodyPr wrap="square">
            <a:spAutoFit/>
          </a:bodyPr>
          <a:lstStyle/>
          <a:p>
            <a:pPr algn="l"/>
            <a:r>
              <a:rPr lang="en-US" sz="2000" b="1" smtClean="0"/>
              <a:t>When might it produce poor results?</a:t>
            </a:r>
          </a:p>
          <a:p>
            <a:pPr algn="l"/>
            <a:endParaRPr lang="en-US" sz="2000" smtClean="0"/>
          </a:p>
          <a:p>
            <a:pPr marL="342900" indent="-342900" algn="l">
              <a:buFont typeface="Arial" panose="020B0604020202020204" pitchFamily="34" charset="0"/>
              <a:buChar char="•"/>
            </a:pPr>
            <a:r>
              <a:rPr lang="en-US" sz="2000" smtClean="0"/>
              <a:t>Data with varying shapes</a:t>
            </a:r>
          </a:p>
          <a:p>
            <a:pPr marL="671513" lvl="1" indent="-342900" algn="l">
              <a:buFont typeface="Arial" panose="020B0604020202020204" pitchFamily="34" charset="0"/>
              <a:buChar char="•"/>
            </a:pPr>
            <a:r>
              <a:rPr lang="en-US" sz="2000" smtClean="0"/>
              <a:t>Visualization: I’ll Choose, Smiley Face, K=4</a:t>
            </a:r>
          </a:p>
          <a:p>
            <a:pPr marL="342900" indent="-342900" algn="l">
              <a:buFont typeface="Arial" panose="020B0604020202020204" pitchFamily="34" charset="0"/>
              <a:buChar char="•"/>
            </a:pPr>
            <a:r>
              <a:rPr lang="en-US" sz="2000" smtClean="0"/>
              <a:t>Data </a:t>
            </a:r>
            <a:r>
              <a:rPr lang="en-US" sz="2000" smtClean="0"/>
              <a:t>with different scales</a:t>
            </a:r>
          </a:p>
          <a:p>
            <a:pPr marL="342900" indent="-342900" algn="l">
              <a:buFont typeface="Arial" panose="020B0604020202020204" pitchFamily="34" charset="0"/>
              <a:buChar char="•"/>
            </a:pPr>
            <a:r>
              <a:rPr lang="en-US" sz="2000" smtClean="0"/>
              <a:t>Still the most popular clustering algorithm, used for a wide range of applications</a:t>
            </a:r>
          </a:p>
        </p:txBody>
      </p:sp>
    </p:spTree>
    <p:extLst>
      <p:ext uri="{BB962C8B-B14F-4D97-AF65-F5344CB8AC3E}">
        <p14:creationId xmlns:p14="http://schemas.microsoft.com/office/powerpoint/2010/main" val="1957217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smtClean="0"/>
              <a:t>III. DBSCAN </a:t>
            </a:r>
            <a:r>
              <a:rPr lang="en-US" sz="7500" dirty="0" smtClean="0"/>
              <a:t>clustering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p>
        </p:txBody>
      </p:sp>
    </p:spTree>
    <p:extLst>
      <p:ext uri="{BB962C8B-B14F-4D97-AF65-F5344CB8AC3E}">
        <p14:creationId xmlns:p14="http://schemas.microsoft.com/office/powerpoint/2010/main" val="29727947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DBSCAN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5" name="Rectangle 4"/>
          <p:cNvSpPr/>
          <p:nvPr/>
        </p:nvSpPr>
        <p:spPr>
          <a:xfrm>
            <a:off x="642937" y="1028700"/>
            <a:ext cx="8001000" cy="1631216"/>
          </a:xfrm>
          <a:prstGeom prst="rect">
            <a:avLst/>
          </a:prstGeom>
        </p:spPr>
        <p:txBody>
          <a:bodyPr wrap="square">
            <a:spAutoFit/>
          </a:bodyPr>
          <a:lstStyle/>
          <a:p>
            <a:pPr algn="l"/>
            <a:r>
              <a:rPr lang="en-US" sz="2000" b="1" smtClean="0"/>
              <a:t>DBSCAN: </a:t>
            </a:r>
            <a:r>
              <a:rPr lang="en-US" sz="2000" smtClean="0"/>
              <a:t>Density-Based </a:t>
            </a:r>
            <a:r>
              <a:rPr lang="en-US" sz="2000"/>
              <a:t>Spatial Clustering of Applications with Noise</a:t>
            </a:r>
            <a:endParaRPr lang="en-US" sz="2000" smtClean="0"/>
          </a:p>
          <a:p>
            <a:pPr algn="l"/>
            <a:endParaRPr lang="en-US" sz="2000" smtClean="0"/>
          </a:p>
          <a:p>
            <a:pPr algn="l"/>
            <a:r>
              <a:rPr lang="en-US" sz="2000" smtClean="0"/>
              <a:t>For DBSCAN, clusters are areas of </a:t>
            </a:r>
            <a:r>
              <a:rPr lang="en-US" sz="2000" b="1" smtClean="0"/>
              <a:t>high density</a:t>
            </a:r>
            <a:r>
              <a:rPr lang="en-US" sz="2000" smtClean="0"/>
              <a:t> separated by areas of </a:t>
            </a:r>
            <a:r>
              <a:rPr lang="en-US" sz="2000" b="1" smtClean="0"/>
              <a:t>low density</a:t>
            </a:r>
            <a:r>
              <a:rPr lang="en-US" sz="2000" smtClean="0"/>
              <a:t>.</a:t>
            </a:r>
          </a:p>
        </p:txBody>
      </p:sp>
    </p:spTree>
    <p:extLst>
      <p:ext uri="{BB962C8B-B14F-4D97-AF65-F5344CB8AC3E}">
        <p14:creationId xmlns:p14="http://schemas.microsoft.com/office/powerpoint/2010/main" val="34718735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DBSCAN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sp>
        <p:nvSpPr>
          <p:cNvPr id="5" name="Rectangle 4"/>
          <p:cNvSpPr/>
          <p:nvPr/>
        </p:nvSpPr>
        <p:spPr>
          <a:xfrm>
            <a:off x="642937" y="1028700"/>
            <a:ext cx="8001000" cy="3477875"/>
          </a:xfrm>
          <a:prstGeom prst="rect">
            <a:avLst/>
          </a:prstGeom>
        </p:spPr>
        <p:txBody>
          <a:bodyPr wrap="square">
            <a:spAutoFit/>
          </a:bodyPr>
          <a:lstStyle/>
          <a:p>
            <a:pPr algn="l"/>
            <a:r>
              <a:rPr lang="en-US" sz="2000" b="1" smtClean="0"/>
              <a:t>DBSCAN Algorithm:</a:t>
            </a:r>
            <a:endParaRPr lang="en-US" sz="2000" smtClean="0"/>
          </a:p>
          <a:p>
            <a:pPr algn="l"/>
            <a:endParaRPr lang="en-US" sz="2000" smtClean="0"/>
          </a:p>
          <a:p>
            <a:pPr marL="457200" indent="-457200" algn="l">
              <a:buFont typeface="+mj-lt"/>
              <a:buAutoNum type="arabicPeriod"/>
            </a:pPr>
            <a:r>
              <a:rPr lang="en-US" sz="2000" smtClean="0"/>
              <a:t>Choose “epsilon” and “min_samples”</a:t>
            </a:r>
          </a:p>
          <a:p>
            <a:pPr marL="457200" indent="-457200" algn="l">
              <a:buFont typeface="+mj-lt"/>
              <a:buAutoNum type="arabicPeriod"/>
            </a:pPr>
            <a:r>
              <a:rPr lang="en-US" sz="2000" smtClean="0"/>
              <a:t>Pick an arbitrary point, and check if there are at least “min_samples” points within the distance “epsilon”</a:t>
            </a:r>
          </a:p>
          <a:p>
            <a:pPr marL="671513" lvl="1" indent="-342900" algn="l">
              <a:buFont typeface="Arial" panose="020B0604020202020204" pitchFamily="34" charset="0"/>
              <a:buChar char="•"/>
            </a:pPr>
            <a:r>
              <a:rPr lang="en-US" sz="2000" smtClean="0"/>
              <a:t>If yes, add those points to the cluster and check each of the new points</a:t>
            </a:r>
          </a:p>
          <a:p>
            <a:pPr marL="671513" lvl="1" indent="-342900" algn="l">
              <a:buFont typeface="Arial" panose="020B0604020202020204" pitchFamily="34" charset="0"/>
              <a:buChar char="•"/>
            </a:pPr>
            <a:r>
              <a:rPr lang="en-US" sz="2000" smtClean="0"/>
              <a:t>If no, choose another arbitrary point to start a new cluster</a:t>
            </a:r>
          </a:p>
          <a:p>
            <a:pPr marL="457200" indent="-457200" algn="l">
              <a:buFont typeface="+mj-lt"/>
              <a:buAutoNum type="arabicPeriod"/>
            </a:pPr>
            <a:r>
              <a:rPr lang="en-US" sz="2000" smtClean="0"/>
              <a:t>Stop once all points have been checked</a:t>
            </a:r>
          </a:p>
          <a:p>
            <a:pPr algn="l"/>
            <a:endParaRPr lang="en-US" sz="2000"/>
          </a:p>
          <a:p>
            <a:pPr algn="l"/>
            <a:r>
              <a:rPr lang="en-US" sz="2000" smtClean="0"/>
              <a:t>Visualization: Uniform Points</a:t>
            </a:r>
          </a:p>
        </p:txBody>
      </p:sp>
    </p:spTree>
    <p:extLst>
      <p:ext uri="{BB962C8B-B14F-4D97-AF65-F5344CB8AC3E}">
        <p14:creationId xmlns:p14="http://schemas.microsoft.com/office/powerpoint/2010/main" val="2748091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DBSCAN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sp>
        <p:nvSpPr>
          <p:cNvPr id="5" name="Rectangle 4"/>
          <p:cNvSpPr/>
          <p:nvPr/>
        </p:nvSpPr>
        <p:spPr>
          <a:xfrm>
            <a:off x="642937" y="1028700"/>
            <a:ext cx="8001000" cy="2862322"/>
          </a:xfrm>
          <a:prstGeom prst="rect">
            <a:avLst/>
          </a:prstGeom>
        </p:spPr>
        <p:txBody>
          <a:bodyPr wrap="square">
            <a:spAutoFit/>
          </a:bodyPr>
          <a:lstStyle/>
          <a:p>
            <a:pPr algn="l"/>
            <a:r>
              <a:rPr lang="en-US" sz="2000" b="1" smtClean="0"/>
              <a:t>DBSCAN Advantages:</a:t>
            </a:r>
            <a:endParaRPr lang="en-US" sz="2000" smtClean="0"/>
          </a:p>
          <a:p>
            <a:pPr marL="342900" indent="-342900" algn="l">
              <a:buFont typeface="Arial" panose="020B0604020202020204" pitchFamily="34" charset="0"/>
              <a:buChar char="•"/>
            </a:pPr>
            <a:r>
              <a:rPr lang="en-US" sz="2000" smtClean="0"/>
              <a:t>Clusters can be any shape or size</a:t>
            </a:r>
          </a:p>
          <a:p>
            <a:pPr marL="342900" indent="-342900" algn="l">
              <a:buFont typeface="Arial" panose="020B0604020202020204" pitchFamily="34" charset="0"/>
              <a:buChar char="•"/>
            </a:pPr>
            <a:r>
              <a:rPr lang="en-US" sz="2000" smtClean="0"/>
              <a:t>No need to choose the number of clusters</a:t>
            </a:r>
          </a:p>
          <a:p>
            <a:pPr algn="l"/>
            <a:endParaRPr lang="en-US" sz="2000"/>
          </a:p>
          <a:p>
            <a:pPr algn="l"/>
            <a:r>
              <a:rPr lang="en-US" sz="2000" b="1" smtClean="0"/>
              <a:t>DBSCAN Disadvantages:</a:t>
            </a:r>
            <a:endParaRPr lang="en-US" sz="2000"/>
          </a:p>
          <a:p>
            <a:pPr marL="342900" indent="-342900" algn="l">
              <a:buFont typeface="Arial" panose="020B0604020202020204" pitchFamily="34" charset="0"/>
              <a:buChar char="•"/>
            </a:pPr>
            <a:r>
              <a:rPr lang="en-US" sz="2000" smtClean="0"/>
              <a:t>More parameters to tune</a:t>
            </a:r>
          </a:p>
          <a:p>
            <a:pPr marL="342900" indent="-342900" algn="l">
              <a:buFont typeface="Arial" panose="020B0604020202020204" pitchFamily="34" charset="0"/>
              <a:buChar char="•"/>
            </a:pPr>
            <a:r>
              <a:rPr lang="en-US" sz="2000" smtClean="0"/>
              <a:t>Doesn’t work with clusters of varying density</a:t>
            </a:r>
          </a:p>
          <a:p>
            <a:pPr algn="l"/>
            <a:endParaRPr lang="en-US" sz="2000"/>
          </a:p>
          <a:p>
            <a:pPr algn="l"/>
            <a:r>
              <a:rPr lang="en-US" sz="2000" b="1" smtClean="0"/>
              <a:t>Note:</a:t>
            </a:r>
            <a:r>
              <a:rPr lang="en-US" sz="2000" smtClean="0"/>
              <a:t> Not </a:t>
            </a:r>
            <a:r>
              <a:rPr lang="en-US" sz="2000"/>
              <a:t>every point is necessarily assigned to a </a:t>
            </a:r>
            <a:r>
              <a:rPr lang="en-US" sz="2000" smtClean="0"/>
              <a:t>cluster!</a:t>
            </a:r>
            <a:endParaRPr lang="en-US" sz="2000"/>
          </a:p>
        </p:txBody>
      </p:sp>
    </p:spTree>
    <p:extLst>
      <p:ext uri="{BB962C8B-B14F-4D97-AF65-F5344CB8AC3E}">
        <p14:creationId xmlns:p14="http://schemas.microsoft.com/office/powerpoint/2010/main" val="620150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642937" y="1164372"/>
            <a:ext cx="8001000" cy="2246769"/>
          </a:xfrm>
          <a:prstGeom prst="rect">
            <a:avLst/>
          </a:prstGeom>
        </p:spPr>
        <p:txBody>
          <a:bodyPr wrap="square">
            <a:spAutoFit/>
          </a:bodyPr>
          <a:lstStyle/>
          <a:p>
            <a:pPr algn="l"/>
            <a:r>
              <a:rPr lang="en-US" sz="2000" smtClean="0"/>
              <a:t>One </a:t>
            </a:r>
            <a:r>
              <a:rPr lang="en-US" sz="2000"/>
              <a:t>definition: </a:t>
            </a:r>
            <a:r>
              <a:rPr lang="en-US" sz="2000" smtClean="0"/>
              <a:t>“Machine </a:t>
            </a:r>
            <a:r>
              <a:rPr lang="en-US" sz="2000"/>
              <a:t>learning is the </a:t>
            </a:r>
            <a:r>
              <a:rPr lang="en-US" sz="2000" smtClean="0"/>
              <a:t>semi-automatic </a:t>
            </a:r>
            <a:r>
              <a:rPr lang="en-US" sz="2000"/>
              <a:t>extraction of knowledge from </a:t>
            </a:r>
            <a:r>
              <a:rPr lang="en-US" sz="2000" smtClean="0"/>
              <a:t>data.”</a:t>
            </a:r>
          </a:p>
          <a:p>
            <a:pPr algn="l"/>
            <a:endParaRPr lang="en-US" sz="2000"/>
          </a:p>
          <a:p>
            <a:pPr marL="341313" indent="-341313" algn="l">
              <a:buFont typeface="Arial"/>
              <a:buChar char="•"/>
            </a:pPr>
            <a:r>
              <a:rPr lang="en-US" sz="2000" b="1" smtClean="0"/>
              <a:t>Knowledge </a:t>
            </a:r>
            <a:r>
              <a:rPr lang="en-US" sz="2000" b="1"/>
              <a:t>from data:</a:t>
            </a:r>
            <a:r>
              <a:rPr lang="en-US" sz="2000"/>
              <a:t> Starts with a question that might be answerable using </a:t>
            </a:r>
            <a:r>
              <a:rPr lang="en-US" sz="2000" smtClean="0"/>
              <a:t>data</a:t>
            </a:r>
          </a:p>
          <a:p>
            <a:pPr marL="341313" indent="-341313" algn="l">
              <a:buFont typeface="Arial"/>
              <a:buChar char="•"/>
            </a:pPr>
            <a:r>
              <a:rPr lang="en-US" sz="2000" b="1" smtClean="0"/>
              <a:t>Automatic </a:t>
            </a:r>
            <a:r>
              <a:rPr lang="en-US" sz="2000" b="1"/>
              <a:t>extraction:</a:t>
            </a:r>
            <a:r>
              <a:rPr lang="en-US" sz="2000"/>
              <a:t> A computer provides the </a:t>
            </a:r>
            <a:r>
              <a:rPr lang="en-US" sz="2000" smtClean="0"/>
              <a:t>insight</a:t>
            </a:r>
          </a:p>
          <a:p>
            <a:pPr marL="341313" indent="-341313" algn="l">
              <a:buFont typeface="Arial"/>
              <a:buChar char="•"/>
            </a:pPr>
            <a:r>
              <a:rPr lang="en-US" sz="2000" b="1" smtClean="0"/>
              <a:t>Semi-automatic:</a:t>
            </a:r>
            <a:r>
              <a:rPr lang="en-US" sz="2000" smtClean="0"/>
              <a:t> </a:t>
            </a:r>
            <a:r>
              <a:rPr lang="en-US" sz="2000"/>
              <a:t>Requires many smart decisions by a </a:t>
            </a:r>
            <a:r>
              <a:rPr lang="en-US" sz="2000" smtClean="0"/>
              <a:t>human</a:t>
            </a:r>
            <a:endParaRPr lang="en-US" sz="2000"/>
          </a:p>
        </p:txBody>
      </p:sp>
    </p:spTree>
    <p:extLst>
      <p:ext uri="{BB962C8B-B14F-4D97-AF65-F5344CB8AC3E}">
        <p14:creationId xmlns:p14="http://schemas.microsoft.com/office/powerpoint/2010/main" val="636781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642937" y="1164372"/>
            <a:ext cx="8001000" cy="2246769"/>
          </a:xfrm>
          <a:prstGeom prst="rect">
            <a:avLst/>
          </a:prstGeom>
        </p:spPr>
        <p:txBody>
          <a:bodyPr wrap="square">
            <a:spAutoFit/>
          </a:bodyPr>
          <a:lstStyle/>
          <a:p>
            <a:pPr algn="l"/>
            <a:r>
              <a:rPr lang="en-US" sz="2000" smtClean="0"/>
              <a:t>There are two main categories of machine learning: </a:t>
            </a:r>
            <a:r>
              <a:rPr lang="en-US" sz="2000" b="1" smtClean="0"/>
              <a:t>supervised learning</a:t>
            </a:r>
            <a:r>
              <a:rPr lang="en-US" sz="2000" smtClean="0"/>
              <a:t> and </a:t>
            </a:r>
            <a:r>
              <a:rPr lang="en-US" sz="2000" b="1" smtClean="0"/>
              <a:t>unsupervised learning</a:t>
            </a:r>
            <a:r>
              <a:rPr lang="en-US" sz="2000" smtClean="0"/>
              <a:t>.</a:t>
            </a:r>
          </a:p>
          <a:p>
            <a:pPr algn="l"/>
            <a:endParaRPr lang="en-US" sz="2000" smtClean="0"/>
          </a:p>
          <a:p>
            <a:pPr algn="l"/>
            <a:r>
              <a:rPr lang="en-US" sz="2000" b="1" smtClean="0"/>
              <a:t>Supervised learning</a:t>
            </a:r>
            <a:r>
              <a:rPr lang="en-US" sz="2000" smtClean="0"/>
              <a:t> (aka “predictive modeling”):</a:t>
            </a:r>
            <a:endParaRPr lang="en-US" sz="2000"/>
          </a:p>
          <a:p>
            <a:pPr marL="341313" indent="-341313" algn="l">
              <a:buFont typeface="Arial"/>
              <a:buChar char="•"/>
            </a:pPr>
            <a:r>
              <a:rPr lang="en-US" sz="2000" smtClean="0"/>
              <a:t>Predict an outcome based on input data</a:t>
            </a:r>
          </a:p>
          <a:p>
            <a:pPr marL="341313" indent="-341313" algn="l">
              <a:buFont typeface="Arial"/>
              <a:buChar char="•"/>
            </a:pPr>
            <a:r>
              <a:rPr lang="en-US" sz="2000" smtClean="0"/>
              <a:t>Example: predict whether an email is spam or ham</a:t>
            </a:r>
          </a:p>
          <a:p>
            <a:pPr marL="341313" indent="-341313" algn="l">
              <a:buFont typeface="Arial"/>
              <a:buChar char="•"/>
            </a:pPr>
            <a:r>
              <a:rPr lang="en-US" sz="2000" smtClean="0"/>
              <a:t>Goal is “generalization”</a:t>
            </a:r>
          </a:p>
        </p:txBody>
      </p:sp>
    </p:spTree>
    <p:extLst>
      <p:ext uri="{BB962C8B-B14F-4D97-AF65-F5344CB8AC3E}">
        <p14:creationId xmlns:p14="http://schemas.microsoft.com/office/powerpoint/2010/main" val="2691854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642937" y="1164372"/>
            <a:ext cx="8001000" cy="3170099"/>
          </a:xfrm>
          <a:prstGeom prst="rect">
            <a:avLst/>
          </a:prstGeom>
        </p:spPr>
        <p:txBody>
          <a:bodyPr wrap="square">
            <a:spAutoFit/>
          </a:bodyPr>
          <a:lstStyle/>
          <a:p>
            <a:pPr algn="l"/>
            <a:r>
              <a:rPr lang="en-US" sz="2000" smtClean="0"/>
              <a:t>There are two categories of supervised learning:</a:t>
            </a:r>
          </a:p>
          <a:p>
            <a:pPr algn="l"/>
            <a:endParaRPr lang="en-US" sz="2000" smtClean="0"/>
          </a:p>
          <a:p>
            <a:pPr algn="l"/>
            <a:r>
              <a:rPr lang="en-US" sz="2000" b="1" smtClean="0"/>
              <a:t>Regression</a:t>
            </a:r>
            <a:endParaRPr lang="en-US" sz="2000"/>
          </a:p>
          <a:p>
            <a:pPr marL="341313" indent="-341313" algn="l">
              <a:buFont typeface="Arial"/>
              <a:buChar char="•"/>
            </a:pPr>
            <a:r>
              <a:rPr lang="en-US" sz="2000" smtClean="0"/>
              <a:t>Outcome we are trying to predict is continuous</a:t>
            </a:r>
          </a:p>
          <a:p>
            <a:pPr marL="341313" indent="-341313" algn="l">
              <a:buFont typeface="Arial"/>
              <a:buChar char="•"/>
            </a:pPr>
            <a:r>
              <a:rPr lang="en-US" sz="2000" smtClean="0"/>
              <a:t>Examples: price, blood pressure</a:t>
            </a:r>
          </a:p>
          <a:p>
            <a:pPr algn="l"/>
            <a:endParaRPr lang="en-US" sz="2000" smtClean="0"/>
          </a:p>
          <a:p>
            <a:pPr algn="l"/>
            <a:r>
              <a:rPr lang="en-US" sz="2000" b="1" smtClean="0"/>
              <a:t>Classification</a:t>
            </a:r>
          </a:p>
          <a:p>
            <a:pPr marL="342900" indent="-342900" algn="l">
              <a:buFont typeface="Arial" panose="020B0604020202020204" pitchFamily="34" charset="0"/>
              <a:buChar char="•"/>
            </a:pPr>
            <a:r>
              <a:rPr lang="en-US" sz="2000" smtClean="0"/>
              <a:t>Outcome we are trying to predict is categorical (values in a finite set)</a:t>
            </a:r>
          </a:p>
          <a:p>
            <a:pPr marL="342900" indent="-342900" algn="l">
              <a:buFont typeface="Arial" panose="020B0604020202020204" pitchFamily="34" charset="0"/>
              <a:buChar char="•"/>
            </a:pPr>
            <a:r>
              <a:rPr lang="en-US" sz="2000"/>
              <a:t>Examples: spam/ham, </a:t>
            </a:r>
            <a:r>
              <a:rPr lang="en-US" sz="2000" smtClean="0"/>
              <a:t>cancer </a:t>
            </a:r>
            <a:r>
              <a:rPr lang="en-US" sz="2000"/>
              <a:t>class of tissue </a:t>
            </a:r>
            <a:r>
              <a:rPr lang="en-US" sz="2000" smtClean="0"/>
              <a:t>sample</a:t>
            </a:r>
          </a:p>
        </p:txBody>
      </p:sp>
    </p:spTree>
    <p:extLst>
      <p:ext uri="{BB962C8B-B14F-4D97-AF65-F5344CB8AC3E}">
        <p14:creationId xmlns:p14="http://schemas.microsoft.com/office/powerpoint/2010/main" val="1114822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642937" y="1104900"/>
            <a:ext cx="8153400" cy="3785652"/>
          </a:xfrm>
          <a:prstGeom prst="rect">
            <a:avLst/>
          </a:prstGeom>
        </p:spPr>
        <p:txBody>
          <a:bodyPr wrap="square">
            <a:spAutoFit/>
          </a:bodyPr>
          <a:lstStyle/>
          <a:p>
            <a:pPr algn="l"/>
            <a:r>
              <a:rPr lang="en-US" sz="2000" b="1" smtClean="0"/>
              <a:t>Supervised learning example: Coin classifier</a:t>
            </a:r>
            <a:endParaRPr lang="en-US" sz="2000" b="1"/>
          </a:p>
          <a:p>
            <a:pPr algn="l"/>
            <a:endParaRPr lang="en-US" sz="2000" smtClean="0"/>
          </a:p>
          <a:p>
            <a:pPr marL="342900" indent="-342900" algn="l">
              <a:buFont typeface="Arial" panose="020B0604020202020204" pitchFamily="34" charset="0"/>
              <a:buChar char="•"/>
            </a:pPr>
            <a:r>
              <a:rPr lang="en-US" sz="2000" smtClean="0"/>
              <a:t>Observations: Coins</a:t>
            </a:r>
          </a:p>
          <a:p>
            <a:pPr marL="342900" indent="-342900" algn="l">
              <a:buFont typeface="Arial" panose="020B0604020202020204" pitchFamily="34" charset="0"/>
              <a:buChar char="•"/>
            </a:pPr>
            <a:r>
              <a:rPr lang="en-US" sz="2000" smtClean="0"/>
              <a:t>Features: Size and mass</a:t>
            </a:r>
          </a:p>
          <a:p>
            <a:pPr marL="342900" indent="-342900" algn="l">
              <a:buFont typeface="Arial" panose="020B0604020202020204" pitchFamily="34" charset="0"/>
              <a:buChar char="•"/>
            </a:pPr>
            <a:r>
              <a:rPr lang="en-US" sz="2000" smtClean="0"/>
              <a:t>Response: Coin type, hand-labeled</a:t>
            </a:r>
            <a:endParaRPr lang="en-US" sz="2000"/>
          </a:p>
          <a:p>
            <a:pPr algn="l"/>
            <a:endParaRPr lang="en-US" sz="2000" smtClean="0"/>
          </a:p>
          <a:p>
            <a:pPr marL="457200" indent="-457200" algn="l">
              <a:buFont typeface="+mj-lt"/>
              <a:buAutoNum type="arabicPeriod"/>
            </a:pPr>
            <a:r>
              <a:rPr lang="en-US" sz="2000" smtClean="0"/>
              <a:t>Train a </a:t>
            </a:r>
            <a:r>
              <a:rPr lang="en-US" sz="2000" b="1" smtClean="0"/>
              <a:t>machine learning model</a:t>
            </a:r>
            <a:r>
              <a:rPr lang="en-US" sz="2000" smtClean="0"/>
              <a:t> using </a:t>
            </a:r>
            <a:r>
              <a:rPr lang="en-US" sz="2000" b="1" smtClean="0"/>
              <a:t>labeled data</a:t>
            </a:r>
          </a:p>
          <a:p>
            <a:pPr marL="785813" lvl="1" indent="-457200" algn="l">
              <a:buFont typeface="Arial" panose="020B0604020202020204" pitchFamily="34" charset="0"/>
              <a:buChar char="•"/>
            </a:pPr>
            <a:r>
              <a:rPr lang="en-US" sz="2000" smtClean="0"/>
              <a:t>Model learns the relationship between the features and the coin type</a:t>
            </a:r>
          </a:p>
          <a:p>
            <a:pPr marL="457200" indent="-457200" algn="l">
              <a:buFont typeface="+mj-lt"/>
              <a:buAutoNum type="arabicPeriod"/>
            </a:pPr>
            <a:endParaRPr lang="en-US" sz="2000" smtClean="0"/>
          </a:p>
          <a:p>
            <a:pPr marL="457200" indent="-457200" algn="l">
              <a:buFont typeface="+mj-lt"/>
              <a:buAutoNum type="arabicPeriod"/>
            </a:pPr>
            <a:r>
              <a:rPr lang="en-US" sz="2000" smtClean="0"/>
              <a:t>Make predictions on </a:t>
            </a:r>
            <a:r>
              <a:rPr lang="en-US" sz="2000" b="1" smtClean="0"/>
              <a:t>new data</a:t>
            </a:r>
            <a:r>
              <a:rPr lang="en-US" sz="2000" smtClean="0"/>
              <a:t> for which the response is unknown</a:t>
            </a:r>
            <a:endParaRPr lang="en-US" sz="2000"/>
          </a:p>
          <a:p>
            <a:pPr marL="785813" lvl="1" indent="-457200" algn="l">
              <a:buFont typeface="Arial" panose="020B0604020202020204" pitchFamily="34" charset="0"/>
              <a:buChar char="•"/>
            </a:pPr>
            <a:r>
              <a:rPr lang="en-US" sz="2000" smtClean="0"/>
              <a:t>Give it a new coin, predicts the coin type automatically</a:t>
            </a:r>
          </a:p>
        </p:txBody>
      </p:sp>
    </p:spTree>
    <p:extLst>
      <p:ext uri="{BB962C8B-B14F-4D97-AF65-F5344CB8AC3E}">
        <p14:creationId xmlns:p14="http://schemas.microsoft.com/office/powerpoint/2010/main" val="3723796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 y="1104900"/>
            <a:ext cx="79480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7358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642937" y="1028700"/>
            <a:ext cx="8001000" cy="2554545"/>
          </a:xfrm>
          <a:prstGeom prst="rect">
            <a:avLst/>
          </a:prstGeom>
        </p:spPr>
        <p:txBody>
          <a:bodyPr wrap="square">
            <a:spAutoFit/>
          </a:bodyPr>
          <a:lstStyle/>
          <a:p>
            <a:pPr algn="l"/>
            <a:r>
              <a:rPr lang="en-US" sz="2000" smtClean="0"/>
              <a:t>There are two main categories of machine learning: </a:t>
            </a:r>
            <a:r>
              <a:rPr lang="en-US" sz="2000" b="1" smtClean="0"/>
              <a:t>supervised learning</a:t>
            </a:r>
            <a:r>
              <a:rPr lang="en-US" sz="2000" smtClean="0"/>
              <a:t> and </a:t>
            </a:r>
            <a:r>
              <a:rPr lang="en-US" sz="2000" b="1" smtClean="0"/>
              <a:t>unsupervised learning</a:t>
            </a:r>
            <a:r>
              <a:rPr lang="en-US" sz="2000" smtClean="0"/>
              <a:t>.</a:t>
            </a:r>
          </a:p>
          <a:p>
            <a:pPr algn="l"/>
            <a:endParaRPr lang="en-US" sz="2000" smtClean="0"/>
          </a:p>
          <a:p>
            <a:pPr algn="l"/>
            <a:r>
              <a:rPr lang="en-US" sz="2000" b="1" smtClean="0"/>
              <a:t>Unsupervised learning:</a:t>
            </a:r>
          </a:p>
          <a:p>
            <a:pPr marL="342900" indent="-342900" algn="l">
              <a:buFont typeface="Arial" panose="020B0604020202020204" pitchFamily="34" charset="0"/>
              <a:buChar char="•"/>
            </a:pPr>
            <a:r>
              <a:rPr lang="en-US" sz="2000" smtClean="0"/>
              <a:t>Extracting structure from data</a:t>
            </a:r>
          </a:p>
          <a:p>
            <a:pPr marL="342900" indent="-342900" algn="l">
              <a:buFont typeface="Arial" panose="020B0604020202020204" pitchFamily="34" charset="0"/>
              <a:buChar char="•"/>
            </a:pPr>
            <a:r>
              <a:rPr lang="en-US" sz="2000" smtClean="0"/>
              <a:t>Example: segment grocery store shoppers into “clusters” that exhibit similar behaviors</a:t>
            </a:r>
          </a:p>
          <a:p>
            <a:pPr marL="342900" indent="-342900" algn="l">
              <a:buFont typeface="Arial" panose="020B0604020202020204" pitchFamily="34" charset="0"/>
              <a:buChar char="•"/>
            </a:pPr>
            <a:r>
              <a:rPr lang="en-US" sz="2000" smtClean="0"/>
              <a:t>Goal is “representation”</a:t>
            </a:r>
          </a:p>
        </p:txBody>
      </p:sp>
    </p:spTree>
    <p:extLst>
      <p:ext uri="{BB962C8B-B14F-4D97-AF65-F5344CB8AC3E}">
        <p14:creationId xmlns:p14="http://schemas.microsoft.com/office/powerpoint/2010/main" val="1274660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29923</TotalTime>
  <Pages>0</Pages>
  <Words>1453</Words>
  <Characters>0</Characters>
  <Application>Microsoft Office PowerPoint</Application>
  <PresentationFormat>Custom</PresentationFormat>
  <Lines>0</Lines>
  <Paragraphs>315</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GA_Instructor_Template_Deck</vt:lpstr>
      <vt:lpstr>Agenda</vt:lpstr>
      <vt:lpstr>1_GA_Instructor_Template_Deck</vt:lpstr>
      <vt:lpstr>PowerPoint Presentation</vt:lpstr>
      <vt:lpstr>  I. Supervised and Unsupervised Learning II. K-Means Clustering III. DBSCAN Clustering</vt:lpstr>
      <vt:lpstr>I. Supervised and 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DBSCAN clustering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4634</cp:revision>
  <cp:lastPrinted>2013-04-09T17:14:22Z</cp:lastPrinted>
  <dcterms:modified xsi:type="dcterms:W3CDTF">2015-10-16T22:06:11Z</dcterms:modified>
</cp:coreProperties>
</file>