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9144000" cy="6858000" type="screen4x3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82159" autoAdjust="0"/>
  </p:normalViewPr>
  <p:slideViewPr>
    <p:cSldViewPr snapToGrid="0" snapToObjects="1">
      <p:cViewPr varScale="1">
        <p:scale>
          <a:sx n="107" d="100"/>
          <a:sy n="10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46667-FDE8-5541-A0A2-C1EE97A51284}" type="datetimeFigureOut">
              <a:rPr lang="en-US" smtClean="0"/>
              <a:t>6/2/14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9600"/>
            <a:ext cx="5616575" cy="4187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5432F-E693-F546-812B-B913AFBA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www.tahoepartners.com/pages/assessment.aspx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://www.tahoepartners.com/pages/assessment.aspx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blog.tahoepartners.com/index.php/enterprise-collaboration-strategy-ready-fire-aim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blog.tahoepartners.com/index.php/enterprise-collaboration-strategy-ready-fire-aim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Theme: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http://tahoepartnerssolutions.com/dev/bs/</a:t>
            </a:r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SharePoint Self-Assessment displays if IT owner.</a:t>
            </a:r>
          </a:p>
          <a:p>
            <a:r>
              <a:rPr lang="en-US" baseline="0" dirty="0" smtClean="0"/>
              <a:t>EC Maturity Self-Assessment displays if Business owner.</a:t>
            </a:r>
          </a:p>
          <a:p>
            <a:r>
              <a:rPr lang="en-US" baseline="0" dirty="0" smtClean="0"/>
              <a:t>What displays if anonymous visitor (persona unknown; for example – arrived through organic search)?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click to take assessment, user is taken to assessment URL.</a:t>
            </a:r>
          </a:p>
          <a:p>
            <a:r>
              <a:rPr lang="en-US" baseline="0" dirty="0" smtClean="0"/>
              <a:t>SP 2013 assessment -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http://www.tahoepartners.com/pages/assessment.aspx</a:t>
            </a:r>
            <a:endParaRPr lang="en-US" baseline="0" dirty="0" smtClean="0"/>
          </a:p>
          <a:p>
            <a:r>
              <a:rPr lang="en-US" baseline="0" dirty="0" smtClean="0"/>
              <a:t>EC Maturity assessment – TBD (not live yet)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5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share capability.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roadmap to just a few sections – What We Deliver, How We Do It, What We Look At.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 embedded within the page through one to two panels or a slide share with two frames. Interactivity not required.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Streamline content; assess options for “mobile friendliness” (Christie / Melanie work with Creative Team)</a:t>
            </a: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share capability.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roadmap to just a few sections – What We Deliver, How We Do It, What We Look At.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 embedded within the page through one to two panels or a slide share with two frames. Interactivity not required.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Streamline content; assess options for “mobile friendliness” (Christie / Melanie work with Creative Team)</a:t>
            </a: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42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click to</a:t>
            </a:r>
            <a:r>
              <a:rPr lang="en-US" baseline="0" dirty="0" smtClean="0"/>
              <a:t> access a blog article, the URL for the selected article opens in a new window / browser tab. 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Strategy &amp; Roadmap blog article URL: </a:t>
            </a:r>
          </a:p>
          <a:p>
            <a:r>
              <a:rPr lang="en-US" dirty="0" smtClean="0"/>
              <a:t>http://blog.tahoepartners.com/index.php/enterprise-collaboration-strategy-and-roadmap/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Collaboration Obstacles blog article URL: </a:t>
            </a:r>
          </a:p>
          <a:p>
            <a:r>
              <a:rPr lang="en-US" b="0" baseline="0" dirty="0" smtClean="0"/>
              <a:t>http://blog.tahoepartners.com/index.php/enterprise-collaboration-obstacles-breaking-down-organizational-silos/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Require ability to add / change blog articles over time.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Subscribe functionality – see notes with slide #7.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0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include </a:t>
            </a:r>
            <a:r>
              <a:rPr lang="en-US" dirty="0" err="1" smtClean="0"/>
              <a:t>TreeHouse</a:t>
            </a:r>
            <a:r>
              <a:rPr lang="en-US" dirty="0" smtClean="0"/>
              <a:t> as well.</a:t>
            </a:r>
          </a:p>
          <a:p>
            <a:endParaRPr lang="en-US" dirty="0" smtClean="0"/>
          </a:p>
          <a:p>
            <a:r>
              <a:rPr lang="en-US" dirty="0" smtClean="0"/>
              <a:t>On click to view a case</a:t>
            </a:r>
            <a:r>
              <a:rPr lang="en-US" baseline="0" dirty="0" smtClean="0"/>
              <a:t> study, a modal opens and displays details about the selected study.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Visually distinguish clients for which Tahoe Partners produced a roadmap (1</a:t>
            </a:r>
            <a:r>
              <a:rPr lang="en-US" baseline="30000" dirty="0" smtClean="0"/>
              <a:t>st</a:t>
            </a:r>
            <a:r>
              <a:rPr lang="en-US" baseline="0" dirty="0" smtClean="0"/>
              <a:t> step) and those with which TP worked to implement from a roadmap (2</a:t>
            </a:r>
            <a:r>
              <a:rPr lang="en-US" baseline="30000" dirty="0" smtClean="0"/>
              <a:t>nd</a:t>
            </a:r>
            <a:r>
              <a:rPr lang="en-US" baseline="0" dirty="0" smtClean="0"/>
              <a:t> step – derive business value from road map). Roadmap produced for: Reyes, Hollister, Protective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Concern with 6 – 7 pieces being a lot for mobile (vertical scroll).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0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DETAIL (LIGHTBOX)</a:t>
            </a:r>
            <a:r>
              <a:rPr lang="en-US" baseline="0" dirty="0" smtClean="0"/>
              <a:t> </a:t>
            </a:r>
            <a:r>
              <a:rPr lang="en-US" dirty="0" smtClean="0"/>
              <a:t>CUSTOM DEVELOPMENT </a:t>
            </a:r>
          </a:p>
          <a:p>
            <a:endParaRPr lang="en-US" dirty="0" smtClean="0"/>
          </a:p>
          <a:p>
            <a:r>
              <a:rPr lang="en-US" baseline="0" dirty="0" smtClean="0"/>
              <a:t>On close of the modal, user is returned to main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3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 DETAIL (LIGHTBOX)</a:t>
            </a:r>
            <a:r>
              <a:rPr lang="en-US" baseline="0" dirty="0" smtClean="0"/>
              <a:t> </a:t>
            </a:r>
            <a:r>
              <a:rPr lang="en-US" dirty="0" smtClean="0"/>
              <a:t>CUSTOM DEVELOPMENT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 has ability to select</a:t>
            </a:r>
            <a:r>
              <a:rPr lang="en-US" baseline="0" dirty="0" smtClean="0"/>
              <a:t> to </a:t>
            </a:r>
            <a:r>
              <a:rPr lang="en-US" dirty="0" smtClean="0"/>
              <a:t>view another</a:t>
            </a:r>
            <a:r>
              <a:rPr lang="en-US" baseline="0" dirty="0" smtClean="0"/>
              <a:t> portfolio piece.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9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displayed vary by persona type (IT Owner, Business Owner).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Owner - SP 2013 Assessment and Download Report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Owner – EC Maturity and Download White Paper</a:t>
            </a: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aseline="0" dirty="0" smtClean="0"/>
              <a:t>On click to take the SP 2013 assessment, a new browser window / tab opens and user is taken to: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http://www.tahoepartners.com/pages/assessment.aspx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click to download the SP 2013 assessment, file download / prompt and/or email with report is generated. 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aseline="0" dirty="0" smtClean="0"/>
              <a:t>On click to take the EC Maturity assessment, a new browser window / tab opens and user is taken to: URL TBD (not yet live) 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click to download the EC white paper, file download / prompt and/or email with white paper attached.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confirm how email will be captured (in screen, through modal) and where / if it will be stored. (Christie work with Mike D.)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launch, consider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A/B Test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confirm:</a:t>
            </a:r>
          </a:p>
          <a:p>
            <a:pPr marL="171450" lvl="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IT owners respond to the SP 2013 CTAs vs EC Maturity CTAs. </a:t>
            </a:r>
          </a:p>
          <a:p>
            <a:pPr marL="171450" lvl="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alternate positions.</a:t>
            </a:r>
          </a:p>
          <a:p>
            <a:pPr marL="171450" lvl="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 Maturity Assessment with NE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8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media reference at bottom of the page – Twitter, LinkedIn, G+, blog.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where does form data submit / store?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including: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(External to site, but as part of overall effort) links to EC microsite from other Tahoe Partners digital properties (SP 2013 / EC maturity assessments, Tahoe public site, blog). Yes – positioning (rhetorical and physical TBD).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existing pie chart with mobile-friendly</a:t>
            </a:r>
            <a:r>
              <a:rPr lang="en-US" baseline="0" dirty="0" smtClean="0"/>
              <a:t> graphic that leverages the statistics to communicate that 60% of SharePoint Enterprise Collaboration stalled or did not meet expectations. For example, can show a chart that combines the 6% and 34% “success slices” into 40% – with a label like “Achieved all of our goals or just about there.” And then shows slices for: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 success – 7%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Struggled to meet expectations – 26%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Doing the job, but progress has stalled – 28%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If chart is used, need to confirm number (do not currently sum to 100) and add title like “How’s Your SharePoint Project Going?”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Alternatively, can look to use our SharePoint 2013 report, manipulate as needed.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Imagery</a:t>
            </a:r>
            <a:r>
              <a:rPr lang="en-US" baseline="0" dirty="0" smtClean="0"/>
              <a:t> that communicates “scapegoat”.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Imagery that resonates with the topics of </a:t>
            </a:r>
            <a:r>
              <a:rPr lang="en-US" baseline="0" dirty="0" err="1" smtClean="0"/>
              <a:t>millennials</a:t>
            </a:r>
            <a:r>
              <a:rPr lang="en-US" baseline="0" dirty="0" smtClean="0"/>
              <a:t> and social and mobile technology.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click to</a:t>
            </a:r>
            <a:r>
              <a:rPr lang="en-US" baseline="0" dirty="0" smtClean="0"/>
              <a:t> access a blog article, the URL for the selected article opens in a new window / browser tab. 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Millennials</a:t>
            </a:r>
            <a:r>
              <a:rPr lang="en-US" baseline="0" dirty="0" smtClean="0"/>
              <a:t> blog article URL: </a:t>
            </a:r>
          </a:p>
          <a:p>
            <a:r>
              <a:rPr lang="en-US" dirty="0" smtClean="0"/>
              <a:t>http://blog.tahoepartners.com/index.php/career-development-millennials-nowenterprise-next-generation/</a:t>
            </a:r>
          </a:p>
          <a:p>
            <a:endParaRPr lang="en-US" baseline="0" dirty="0" smtClean="0"/>
          </a:p>
          <a:p>
            <a:r>
              <a:rPr lang="en-US" baseline="0" dirty="0" smtClean="0"/>
              <a:t>Knowledge Worker blog article URL: </a:t>
            </a:r>
          </a:p>
          <a:p>
            <a:r>
              <a:rPr lang="en-US" baseline="0" dirty="0" smtClean="0"/>
              <a:t>http://blog.tahoepartners.com/index.php/future-knowledge-worker-nowenterprise/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Social / Mobile Solutions blog article URL:</a:t>
            </a:r>
          </a:p>
          <a:p>
            <a:r>
              <a:rPr lang="en-US" baseline="0" dirty="0" smtClean="0"/>
              <a:t>http://blog.tahoepartners.com/index.php/social-and-mobile-must-be-part-of-all-digital-solutions/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Require ability to add / change blog articles over time. Will start with two, may add further articles overtime (scrolling through more than 2 may be a lot for mobile).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BLOG</a:t>
            </a:r>
            <a:r>
              <a:rPr lang="en-US" baseline="0" dirty="0" smtClean="0"/>
              <a:t> SUBSCRIPTION </a:t>
            </a:r>
            <a:r>
              <a:rPr lang="en-US" dirty="0" smtClean="0"/>
              <a:t>(LIGHTBOX)</a:t>
            </a:r>
            <a:r>
              <a:rPr lang="en-US" baseline="0" dirty="0" smtClean="0"/>
              <a:t> </a:t>
            </a:r>
            <a:r>
              <a:rPr lang="en-US" dirty="0" smtClean="0"/>
              <a:t>CUSTOM DEVELOPMENT </a:t>
            </a:r>
          </a:p>
          <a:p>
            <a:endParaRPr lang="en-US" dirty="0" smtClean="0"/>
          </a:p>
          <a:p>
            <a:r>
              <a:rPr lang="en-US" baseline="0" dirty="0" smtClean="0"/>
              <a:t>On close of the modal, user is returned to main page.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“Subscribe</a:t>
            </a:r>
            <a:r>
              <a:rPr lang="en-US" baseline="0" dirty="0" smtClean="0"/>
              <a:t> to blog” CTA – consider </a:t>
            </a:r>
            <a:r>
              <a:rPr lang="en-US" dirty="0" smtClean="0"/>
              <a:t>use of option similar to Jetpack plug-in</a:t>
            </a:r>
            <a:r>
              <a:rPr lang="en-US" baseline="0" dirty="0" smtClean="0"/>
              <a:t> used for WordPress blog. Collect email within modal or within screen. (Christie work with Mike D.)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modal, can we also optionally collect FN, LN, company and interest(s) – SharePoint, Workforce Productivity, Customer Engagement, Healthcare [multi-select allowed / checkboxes]. Only email would be required. Default SharePoint to checked.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On click to subscribe,</a:t>
            </a:r>
            <a:r>
              <a:rPr lang="en-US" baseline="0" dirty="0" smtClean="0"/>
              <a:t> combine / store email address in WordPress.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“Read how</a:t>
            </a:r>
            <a:r>
              <a:rPr lang="en-US" baseline="0" dirty="0" smtClean="0"/>
              <a:t> one client did it.” - </a:t>
            </a:r>
            <a:r>
              <a:rPr lang="en-US" dirty="0" smtClean="0"/>
              <a:t>links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o Enterprise Collaboration Strategy? Ready, Fire, Aim!"/>
              </a:rPr>
              <a:t>No Enterprise Collaboration Strategy? Ready, Fire, Aim!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blog article: http://blog.tahoepartners.com/index.php/enterprise-collaboration-strategy-ready-fire-aim/</a:t>
            </a:r>
          </a:p>
          <a:p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On click to</a:t>
            </a:r>
            <a:r>
              <a:rPr lang="en-US" baseline="0" dirty="0" smtClean="0"/>
              <a:t> access the blog article, the URL for the selected article opens in a new window / browser tab. 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“Read how</a:t>
            </a:r>
            <a:r>
              <a:rPr lang="en-US" baseline="0" dirty="0" smtClean="0"/>
              <a:t> one client did it.” - </a:t>
            </a:r>
            <a:r>
              <a:rPr lang="en-US" dirty="0" smtClean="0"/>
              <a:t>links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No Enterprise Collaboration Strategy? Ready, Fire, Aim!"/>
              </a:rPr>
              <a:t>No Enterprise Collaboration Strategy? Ready, Fire, Aim!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blog article: http://blog.tahoepartners.com/index.php/enterprise-collaboration-strategy-ready-fire-aim/</a:t>
            </a:r>
          </a:p>
          <a:p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On click to</a:t>
            </a:r>
            <a:r>
              <a:rPr lang="en-US" baseline="0" dirty="0" smtClean="0"/>
              <a:t> access the blog article, the URL for the selected article opens in a new window / browser tab. 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5432F-E693-F546-812B-B913AFBA9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1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8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7EE1-88BE-414B-988F-4CA5E25880E0}" type="datetimeFigureOut">
              <a:rPr lang="en-US" smtClean="0"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3D2C7-4DB3-8240-96D6-2854150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762" y="831612"/>
            <a:ext cx="8170983" cy="532231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 dirty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9540" y="1003154"/>
            <a:ext cx="6131577" cy="49451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7985" y="1921960"/>
            <a:ext cx="5485867" cy="31856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kern="0" dirty="0" smtClean="0">
                <a:solidFill>
                  <a:srgbClr val="4298AF"/>
                </a:solidFill>
                <a:latin typeface="Arial Narrow" pitchFamily="-97" charset="0"/>
              </a:rPr>
              <a:t> </a:t>
            </a:r>
            <a:endParaRPr lang="en-US" kern="0" dirty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8597" y="2468396"/>
            <a:ext cx="520464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People in our organization use SharePoint because: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7442" y="3311885"/>
            <a:ext cx="4616067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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 make them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</a:br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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IT makes us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49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404" y="461836"/>
            <a:ext cx="8170983" cy="355199"/>
          </a:xfrm>
          <a:prstGeom prst="rect">
            <a:avLst/>
          </a:prstGeom>
          <a:solidFill>
            <a:schemeClr val="tx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6877" y="554674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ROADMAP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PORTFOLIO     GET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STARTED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09336" y="567930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95404" y="802430"/>
            <a:ext cx="8170983" cy="59843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448" y="4615593"/>
            <a:ext cx="209188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ROADMAP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8448" y="4765101"/>
            <a:ext cx="375063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BENEFITS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905" y="1757725"/>
            <a:ext cx="257707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/>
                <a:cs typeface="Arial"/>
              </a:rPr>
              <a:t>If it’s any consolation, you’re not alone.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405" y="1192829"/>
            <a:ext cx="8170982" cy="32834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6401" y="1420495"/>
            <a:ext cx="77488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happens when you build from a SharePoint roadmap: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60320" y="1940707"/>
            <a:ext cx="4126727" cy="219527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46877" y="914808"/>
            <a:ext cx="584832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BENEFITS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HOW     WHAT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33379" y="4626951"/>
            <a:ext cx="5361824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Being the hero is always better than being the scapegoat.</a:t>
            </a:r>
          </a:p>
          <a:p>
            <a:pPr algn="ctr"/>
            <a:endParaRPr lang="en-US" sz="16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When you plan ahead and start SharePoint projects from an enterprise collaboration roadmap, adoption increases through applied consistency, appropriate information access, and an architecture with speedy response times. </a:t>
            </a: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And it doesn’t take much to get started…</a:t>
            </a:r>
          </a:p>
        </p:txBody>
      </p:sp>
      <p:pic>
        <p:nvPicPr>
          <p:cNvPr id="21" name="Picture 2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7"/>
          <a:stretch/>
        </p:blipFill>
        <p:spPr bwMode="auto">
          <a:xfrm>
            <a:off x="3101009" y="2007386"/>
            <a:ext cx="3038685" cy="203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95405" y="825823"/>
            <a:ext cx="8170983" cy="582479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405" y="1204406"/>
            <a:ext cx="8170982" cy="32834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6877" y="926383"/>
            <a:ext cx="584832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BENEFITS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HOW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WHAT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404" y="461836"/>
            <a:ext cx="8170983" cy="355199"/>
          </a:xfrm>
          <a:prstGeom prst="rect">
            <a:avLst/>
          </a:prstGeom>
          <a:solidFill>
            <a:srgbClr val="000000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6877" y="554674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ROADMAP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PORTFOLIO     GET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STARTED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09336" y="567930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pic>
        <p:nvPicPr>
          <p:cNvPr id="17" name="Picture 1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33" b="37277"/>
          <a:stretch/>
        </p:blipFill>
        <p:spPr bwMode="auto">
          <a:xfrm>
            <a:off x="1814391" y="1356894"/>
            <a:ext cx="5465968" cy="297846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0" name="Rectangle 19"/>
          <p:cNvSpPr/>
          <p:nvPr/>
        </p:nvSpPr>
        <p:spPr>
          <a:xfrm>
            <a:off x="768448" y="4627170"/>
            <a:ext cx="209188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ROADMAP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8448" y="4776678"/>
            <a:ext cx="375063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HOW IT </a:t>
            </a:r>
          </a:p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WORKS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33379" y="4741891"/>
            <a:ext cx="5361824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 know where to go, start with where you are. </a:t>
            </a:r>
          </a:p>
          <a:p>
            <a:pPr algn="ctr"/>
            <a:endParaRPr lang="en-US" sz="16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process of developing a roadmap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means taking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stock of your current state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– your sites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tools, infrastructure, and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processes, defining your vision for the future, and analyzing and documenting the initiatives required to move forward.</a:t>
            </a:r>
          </a:p>
        </p:txBody>
      </p:sp>
    </p:spTree>
    <p:extLst>
      <p:ext uri="{BB962C8B-B14F-4D97-AF65-F5344CB8AC3E}">
        <p14:creationId xmlns:p14="http://schemas.microsoft.com/office/powerpoint/2010/main" val="197142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95404" y="806055"/>
            <a:ext cx="8170983" cy="593687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405" y="1285429"/>
            <a:ext cx="8170982" cy="32834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6877" y="949533"/>
            <a:ext cx="584832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BENEFITS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HOW     </a:t>
            </a: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WHAT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404" y="461836"/>
            <a:ext cx="8170983" cy="355199"/>
          </a:xfrm>
          <a:prstGeom prst="rect">
            <a:avLst/>
          </a:prstGeom>
          <a:solidFill>
            <a:srgbClr val="000000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6877" y="554674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ROADMAP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PORTFOLIO     GET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STARTED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09336" y="567930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68448" y="4708193"/>
            <a:ext cx="209188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ROADMAP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8448" y="4857701"/>
            <a:ext cx="375063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WHAT IT </a:t>
            </a:r>
          </a:p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TAKES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66945" r="38936"/>
          <a:stretch/>
        </p:blipFill>
        <p:spPr bwMode="auto">
          <a:xfrm>
            <a:off x="795130" y="1701567"/>
            <a:ext cx="7676992" cy="235359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82527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05524" y="801402"/>
            <a:ext cx="8170983" cy="262251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5524" y="801402"/>
            <a:ext cx="8170983" cy="288800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6384" y="1574357"/>
            <a:ext cx="2481446" cy="1458164"/>
            <a:chOff x="656384" y="4942592"/>
            <a:chExt cx="2481446" cy="1458164"/>
          </a:xfrm>
        </p:grpSpPr>
        <p:sp>
          <p:nvSpPr>
            <p:cNvPr id="31" name="Rectangle 30"/>
            <p:cNvSpPr/>
            <p:nvPr/>
          </p:nvSpPr>
          <p:spPr>
            <a:xfrm>
              <a:off x="656384" y="4942592"/>
              <a:ext cx="2481446" cy="145816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6384" y="4942592"/>
              <a:ext cx="2481446" cy="6897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7822" y="5775716"/>
              <a:ext cx="2157359" cy="4616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>
                  <a:latin typeface="Arial"/>
                  <a:cs typeface="Arial"/>
                </a:rPr>
                <a:t>COLLABORATION </a:t>
              </a:r>
              <a:br>
                <a:rPr lang="en-US" sz="1000" b="1" dirty="0">
                  <a:latin typeface="Arial"/>
                  <a:cs typeface="Arial"/>
                </a:rPr>
              </a:br>
              <a:r>
                <a:rPr lang="en-US" sz="1000" b="1" dirty="0">
                  <a:latin typeface="Arial"/>
                  <a:cs typeface="Arial"/>
                </a:rPr>
                <a:t>STRATEGY &amp; </a:t>
              </a:r>
              <a:r>
                <a:rPr lang="en-US" sz="1000" b="1" dirty="0" smtClean="0">
                  <a:latin typeface="Arial"/>
                  <a:cs typeface="Arial"/>
                </a:rPr>
                <a:t>ROADMAP</a:t>
              </a:r>
              <a:endParaRPr lang="en-US" sz="1000" b="1" dirty="0">
                <a:latin typeface="Arial"/>
                <a:cs typeface="Arial"/>
              </a:endParaRPr>
            </a:p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by David </a:t>
              </a:r>
              <a:r>
                <a:rPr lang="en-US" sz="1000" b="1" dirty="0" err="1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Sidwell</a:t>
              </a:r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– Jun 17, 2013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24607" y="1574357"/>
            <a:ext cx="2481446" cy="1458164"/>
            <a:chOff x="656384" y="4942592"/>
            <a:chExt cx="2481446" cy="1458164"/>
          </a:xfrm>
        </p:grpSpPr>
        <p:sp>
          <p:nvSpPr>
            <p:cNvPr id="40" name="Rectangle 39"/>
            <p:cNvSpPr/>
            <p:nvPr/>
          </p:nvSpPr>
          <p:spPr>
            <a:xfrm>
              <a:off x="656384" y="4942592"/>
              <a:ext cx="2481446" cy="145816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6384" y="4942592"/>
              <a:ext cx="2481446" cy="6897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7822" y="5775716"/>
              <a:ext cx="2161572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>
                  <a:latin typeface="Arial"/>
                  <a:cs typeface="Arial"/>
                </a:rPr>
                <a:t>COLLABORATION </a:t>
              </a:r>
              <a:r>
                <a:rPr lang="en-US" sz="1000" b="1" dirty="0" smtClean="0">
                  <a:latin typeface="Arial"/>
                  <a:cs typeface="Arial"/>
                </a:rPr>
                <a:t>OBSTACLES</a:t>
              </a:r>
              <a:br>
                <a:rPr lang="en-US" sz="1000" b="1" dirty="0" smtClean="0">
                  <a:latin typeface="Arial"/>
                  <a:cs typeface="Arial"/>
                </a:rPr>
              </a:br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by Ralph </a:t>
              </a:r>
              <a:r>
                <a:rPr lang="en-US" sz="1000" b="1" dirty="0" err="1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Keipert</a:t>
              </a:r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– Jun 26, 2013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92411" y="1574357"/>
            <a:ext cx="2481446" cy="1458164"/>
            <a:chOff x="656384" y="4942592"/>
            <a:chExt cx="2481446" cy="1458164"/>
          </a:xfrm>
        </p:grpSpPr>
        <p:sp>
          <p:nvSpPr>
            <p:cNvPr id="44" name="Rectangle 43"/>
            <p:cNvSpPr/>
            <p:nvPr/>
          </p:nvSpPr>
          <p:spPr>
            <a:xfrm>
              <a:off x="656384" y="4942592"/>
              <a:ext cx="2481446" cy="145816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6384" y="4942592"/>
              <a:ext cx="2481446" cy="6897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37822" y="5775716"/>
              <a:ext cx="1931795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 smtClean="0">
                  <a:latin typeface="Arial"/>
                  <a:cs typeface="Arial"/>
                </a:rPr>
                <a:t>BLOG ARTICLE TITLE</a:t>
              </a:r>
            </a:p>
            <a:p>
              <a:r>
                <a:rPr lang="en-US" sz="8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BY LINE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821646" y="5775716"/>
              <a:ext cx="170766" cy="1707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730295" y="3249093"/>
            <a:ext cx="1743562" cy="236541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90773" y="3278732"/>
            <a:ext cx="150371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Subscribe to our Blog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8364903" y="3335171"/>
            <a:ext cx="50971" cy="79564"/>
          </a:xfrm>
          <a:prstGeom prst="chevron">
            <a:avLst>
              <a:gd name="adj" fmla="val 64518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83778" y="976156"/>
            <a:ext cx="366395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(Continued from above)</a:t>
            </a:r>
            <a:endParaRPr lang="en-US" sz="1200" i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43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404" y="461836"/>
            <a:ext cx="8170983" cy="355199"/>
          </a:xfrm>
          <a:prstGeom prst="rect">
            <a:avLst/>
          </a:prstGeom>
          <a:solidFill>
            <a:srgbClr val="000000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6877" y="554674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ROADMAP    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PORTFOLIO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GET STARTED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09336" y="567930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95404" y="814005"/>
            <a:ext cx="8170983" cy="53223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83299" y="3007266"/>
            <a:ext cx="3319270" cy="1360059"/>
            <a:chOff x="1031270" y="1061664"/>
            <a:chExt cx="3319270" cy="1360059"/>
          </a:xfrm>
        </p:grpSpPr>
        <p:sp>
          <p:nvSpPr>
            <p:cNvPr id="23" name="Rectangle 22"/>
            <p:cNvSpPr/>
            <p:nvPr/>
          </p:nvSpPr>
          <p:spPr>
            <a:xfrm>
              <a:off x="1031270" y="1061664"/>
              <a:ext cx="3319270" cy="136005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1270" y="1061664"/>
              <a:ext cx="1387475" cy="13600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18745" y="1264316"/>
              <a:ext cx="1931795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HOLLISTER</a:t>
              </a:r>
            </a:p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b="1" dirty="0">
                  <a:solidFill>
                    <a:schemeClr val="bg1">
                      <a:lumMod val="65000"/>
                    </a:schemeClr>
                  </a:solidFill>
                </a:rPr>
                <a:t>Heroic Feats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15 global departments interviewed, 4,500 users, 50+ interview participants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529475" y="1483389"/>
              <a:ext cx="1664971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244560" y="2038325"/>
              <a:ext cx="170766" cy="1707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83299" y="4522669"/>
            <a:ext cx="3319270" cy="1360059"/>
            <a:chOff x="1031270" y="1061664"/>
            <a:chExt cx="3319270" cy="1360059"/>
          </a:xfrm>
        </p:grpSpPr>
        <p:sp>
          <p:nvSpPr>
            <p:cNvPr id="27" name="Rectangle 26"/>
            <p:cNvSpPr/>
            <p:nvPr/>
          </p:nvSpPr>
          <p:spPr>
            <a:xfrm>
              <a:off x="1031270" y="1061664"/>
              <a:ext cx="3319270" cy="136005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31270" y="1061664"/>
              <a:ext cx="1387475" cy="13600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18745" y="1264316"/>
              <a:ext cx="1931795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US ARMY CORP</a:t>
              </a:r>
            </a:p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b="1" dirty="0">
                  <a:solidFill>
                    <a:schemeClr val="bg1">
                      <a:lumMod val="65000"/>
                    </a:schemeClr>
                  </a:solidFill>
                </a:rPr>
                <a:t>Heroic Feats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40,000 SharePoint users, 700 GB of data migrated, 22 server farms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529475" y="1483389"/>
              <a:ext cx="1664971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244560" y="2038325"/>
              <a:ext cx="170766" cy="1707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045" y="3007266"/>
            <a:ext cx="3319270" cy="1360059"/>
            <a:chOff x="1031270" y="1061664"/>
            <a:chExt cx="3319270" cy="1360059"/>
          </a:xfrm>
        </p:grpSpPr>
        <p:sp>
          <p:nvSpPr>
            <p:cNvPr id="33" name="Rectangle 32"/>
            <p:cNvSpPr/>
            <p:nvPr/>
          </p:nvSpPr>
          <p:spPr>
            <a:xfrm>
              <a:off x="1031270" y="1061664"/>
              <a:ext cx="3319270" cy="136005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31270" y="1061664"/>
              <a:ext cx="1387475" cy="13600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18745" y="1264316"/>
              <a:ext cx="1931795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NAVISTAR</a:t>
              </a:r>
            </a:p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b="1" dirty="0">
                  <a:solidFill>
                    <a:schemeClr val="bg1">
                      <a:lumMod val="65000"/>
                    </a:schemeClr>
                  </a:solidFill>
                </a:rPr>
                <a:t>Heroic Feats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1,800 new ideas, 5.3 MM in savings in 1</a:t>
              </a:r>
              <a:r>
                <a:rPr lang="en-US" sz="800" baseline="30000" dirty="0" smtClean="0">
                  <a:solidFill>
                    <a:schemeClr val="bg1">
                      <a:lumMod val="65000"/>
                    </a:schemeClr>
                  </a:solidFill>
                </a:rPr>
                <a:t>st</a:t>
              </a: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 6 months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529475" y="1483389"/>
              <a:ext cx="1664971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244560" y="2038325"/>
              <a:ext cx="170766" cy="1707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48045" y="4522669"/>
            <a:ext cx="3319270" cy="1360059"/>
            <a:chOff x="1031270" y="1061664"/>
            <a:chExt cx="3319270" cy="1360059"/>
          </a:xfrm>
        </p:grpSpPr>
        <p:sp>
          <p:nvSpPr>
            <p:cNvPr id="39" name="Rectangle 38"/>
            <p:cNvSpPr/>
            <p:nvPr/>
          </p:nvSpPr>
          <p:spPr>
            <a:xfrm>
              <a:off x="1031270" y="1061664"/>
              <a:ext cx="3319270" cy="136005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31270" y="1061664"/>
              <a:ext cx="1387475" cy="13600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18745" y="1264316"/>
              <a:ext cx="1931795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PROTECTIVE</a:t>
              </a:r>
            </a:p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b="1" dirty="0">
                  <a:solidFill>
                    <a:schemeClr val="bg1">
                      <a:lumMod val="65000"/>
                    </a:schemeClr>
                  </a:solidFill>
                </a:rPr>
                <a:t>Heroic Feats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23 key findings, 6 major pain points, 8 overarching recommendations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529475" y="1483389"/>
              <a:ext cx="1664971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244560" y="2038325"/>
              <a:ext cx="170766" cy="1707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83299" y="1489276"/>
            <a:ext cx="3319270" cy="1360059"/>
            <a:chOff x="1031270" y="1061664"/>
            <a:chExt cx="3319270" cy="1360059"/>
          </a:xfrm>
        </p:grpSpPr>
        <p:sp>
          <p:nvSpPr>
            <p:cNvPr id="45" name="Rectangle 44"/>
            <p:cNvSpPr/>
            <p:nvPr/>
          </p:nvSpPr>
          <p:spPr>
            <a:xfrm>
              <a:off x="1031270" y="1061664"/>
              <a:ext cx="3319270" cy="136005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 dirty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1270" y="1061664"/>
              <a:ext cx="1387475" cy="13600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18745" y="1264316"/>
              <a:ext cx="1862687" cy="1015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REYES HOLDINGS</a:t>
              </a:r>
            </a:p>
            <a:p>
              <a:pPr algn="ctr"/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b="1" dirty="0">
                  <a:solidFill>
                    <a:schemeClr val="bg1">
                      <a:lumMod val="65000"/>
                    </a:schemeClr>
                  </a:solidFill>
                </a:rPr>
                <a:t>Heroic Feats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4 major areas of recommendation, SharePoint vision and governance, platform and feature consolidation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200000"/>
                </a:lnSpc>
              </a:pPr>
              <a:endParaRPr lang="en-US" sz="8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529475" y="1483389"/>
              <a:ext cx="1664971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244560" y="2038325"/>
              <a:ext cx="170766" cy="1707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045" y="1489276"/>
            <a:ext cx="3319270" cy="1360059"/>
            <a:chOff x="1031270" y="1061664"/>
            <a:chExt cx="3319270" cy="1360059"/>
          </a:xfrm>
        </p:grpSpPr>
        <p:sp>
          <p:nvSpPr>
            <p:cNvPr id="51" name="Rectangle 50"/>
            <p:cNvSpPr/>
            <p:nvPr/>
          </p:nvSpPr>
          <p:spPr>
            <a:xfrm>
              <a:off x="1031270" y="1061664"/>
              <a:ext cx="3319270" cy="136005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31270" y="1061664"/>
              <a:ext cx="1387475" cy="13600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8745" y="1264316"/>
              <a:ext cx="1931795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HURON CONSULTING</a:t>
              </a:r>
            </a:p>
            <a:p>
              <a:pPr algn="ctr"/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b="1" dirty="0" smtClean="0">
                  <a:solidFill>
                    <a:schemeClr val="bg1">
                      <a:lumMod val="65000"/>
                    </a:schemeClr>
                  </a:solidFill>
                </a:rPr>
                <a:t>Heroic Feats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86% increased usage, 300% increase in content contributors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529475" y="1483389"/>
              <a:ext cx="1664971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244560" y="2038325"/>
              <a:ext cx="170766" cy="1707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683778" y="976156"/>
            <a:ext cx="366395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OUR CLIENTS, OUR HEROES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083299" y="1145321"/>
            <a:ext cx="1387475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496334" y="1145321"/>
            <a:ext cx="1451068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5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95404" y="814005"/>
            <a:ext cx="8170983" cy="532231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99540" y="1003154"/>
            <a:ext cx="6131577" cy="513316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79704" y="2284597"/>
            <a:ext cx="5485867" cy="31856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705" y="1273077"/>
            <a:ext cx="248144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latin typeface="Arial"/>
                <a:cs typeface="Arial"/>
              </a:rPr>
              <a:t>REYES HOLDINGS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76247" y="1025617"/>
            <a:ext cx="3361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9705" y="1500579"/>
            <a:ext cx="28501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Big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things begin with a Roadmap. 4 major areas of recommendation, SharePoint vision and governance, platform and feature consolidation</a:t>
            </a:r>
          </a:p>
          <a:p>
            <a:pPr>
              <a:lnSpc>
                <a:spcPct val="120000"/>
              </a:lnSpc>
            </a:pPr>
            <a:endParaRPr lang="en-US" sz="9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9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Reyes U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85" y="2498643"/>
            <a:ext cx="3668692" cy="27720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4290" y="1502506"/>
            <a:ext cx="2850168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Lorem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ipsum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9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9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63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95404" y="723589"/>
            <a:ext cx="8170983" cy="246280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99540" y="723589"/>
            <a:ext cx="6131577" cy="227551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9539" y="723589"/>
            <a:ext cx="6131577" cy="22755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2356" y="1146914"/>
            <a:ext cx="1672511" cy="1404183"/>
            <a:chOff x="1732284" y="3993471"/>
            <a:chExt cx="2280917" cy="1914979"/>
          </a:xfrm>
        </p:grpSpPr>
        <p:sp>
          <p:nvSpPr>
            <p:cNvPr id="29" name="Rectangle 28"/>
            <p:cNvSpPr/>
            <p:nvPr/>
          </p:nvSpPr>
          <p:spPr>
            <a:xfrm>
              <a:off x="1732284" y="3993471"/>
              <a:ext cx="2280917" cy="191497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32284" y="3993471"/>
              <a:ext cx="2280917" cy="1457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40249" y="5536521"/>
              <a:ext cx="1149513" cy="29381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800" b="1" dirty="0" smtClean="0">
                  <a:latin typeface="Arial"/>
                  <a:cs typeface="Arial"/>
                </a:rPr>
                <a:t>NAVISTAR</a:t>
              </a:r>
            </a:p>
            <a:p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HERO CASE STUDY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1472" y="1146914"/>
            <a:ext cx="1672511" cy="1404183"/>
            <a:chOff x="1732284" y="3993471"/>
            <a:chExt cx="2280917" cy="1914979"/>
          </a:xfrm>
        </p:grpSpPr>
        <p:sp>
          <p:nvSpPr>
            <p:cNvPr id="36" name="Rectangle 35"/>
            <p:cNvSpPr/>
            <p:nvPr/>
          </p:nvSpPr>
          <p:spPr>
            <a:xfrm>
              <a:off x="1732284" y="3993471"/>
              <a:ext cx="2280917" cy="191497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32284" y="3993471"/>
              <a:ext cx="2280917" cy="1457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40249" y="5536521"/>
              <a:ext cx="1149513" cy="29381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800" b="1" dirty="0" smtClean="0">
                  <a:latin typeface="Arial"/>
                  <a:cs typeface="Arial"/>
                </a:rPr>
                <a:t>HOLLISTER</a:t>
              </a:r>
            </a:p>
            <a:p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HERO CASE STUDY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27205" y="1146914"/>
            <a:ext cx="1672511" cy="1404183"/>
            <a:chOff x="1732284" y="3993471"/>
            <a:chExt cx="2280917" cy="1914979"/>
          </a:xfrm>
        </p:grpSpPr>
        <p:sp>
          <p:nvSpPr>
            <p:cNvPr id="46" name="Rectangle 45"/>
            <p:cNvSpPr/>
            <p:nvPr/>
          </p:nvSpPr>
          <p:spPr>
            <a:xfrm>
              <a:off x="1732284" y="3993471"/>
              <a:ext cx="2280917" cy="191497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2284" y="3993471"/>
              <a:ext cx="2280917" cy="1457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40249" y="5536521"/>
              <a:ext cx="1149513" cy="29381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800" b="1" dirty="0" smtClean="0">
                  <a:latin typeface="Arial"/>
                  <a:cs typeface="Arial"/>
                </a:rPr>
                <a:t>PROTECTIVE</a:t>
              </a:r>
            </a:p>
            <a:p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HERO CASE STUDY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500898" y="388327"/>
            <a:ext cx="366395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(Continued from above)</a:t>
            </a:r>
            <a:endParaRPr lang="en-US" sz="1200" i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1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404" y="461836"/>
            <a:ext cx="8170983" cy="355199"/>
          </a:xfrm>
          <a:prstGeom prst="rect">
            <a:avLst/>
          </a:prstGeom>
          <a:solidFill>
            <a:srgbClr val="000000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6877" y="554674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ROADMAP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PORTFOLIO    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GET STARTED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09336" y="567930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95404" y="814006"/>
            <a:ext cx="8170983" cy="422070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703028" y="1616022"/>
            <a:ext cx="1722435" cy="2880466"/>
            <a:chOff x="879000" y="3028692"/>
            <a:chExt cx="1722435" cy="2880466"/>
          </a:xfrm>
        </p:grpSpPr>
        <p:sp>
          <p:nvSpPr>
            <p:cNvPr id="36" name="Rectangle 35"/>
            <p:cNvSpPr/>
            <p:nvPr/>
          </p:nvSpPr>
          <p:spPr>
            <a:xfrm>
              <a:off x="879000" y="3028692"/>
              <a:ext cx="1722435" cy="2880466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62050" y="3169520"/>
              <a:ext cx="1193800" cy="18851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SharePoint 2013 Self Assessment</a:t>
              </a:r>
            </a:p>
            <a:p>
              <a:pPr algn="ctr">
                <a:lnSpc>
                  <a:spcPct val="200000"/>
                </a:lnSpc>
              </a:pPr>
              <a:endParaRPr lang="en-US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20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en-US" sz="105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>
                <a:lnSpc>
                  <a:spcPct val="150000"/>
                </a:lnSpc>
              </a:pPr>
              <a:endParaRPr lang="en-US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Can SharePoint 2013 help you deliver heroic benefits to your enterprise? 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054375" y="3515595"/>
              <a:ext cx="1403075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369074" y="5453058"/>
              <a:ext cx="824664" cy="236541"/>
            </a:xfrm>
            <a:prstGeom prst="rect">
              <a:avLst/>
            </a:prstGeom>
            <a:solidFill>
              <a:srgbClr val="7F7F7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17265" y="5482697"/>
              <a:ext cx="497102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Go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58" name="Chevron 57"/>
            <p:cNvSpPr/>
            <p:nvPr/>
          </p:nvSpPr>
          <p:spPr>
            <a:xfrm>
              <a:off x="2084784" y="5539136"/>
              <a:ext cx="50971" cy="79564"/>
            </a:xfrm>
            <a:prstGeom prst="chevron">
              <a:avLst>
                <a:gd name="adj" fmla="val 64518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Arial Narrow" pitchFamily="-97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587500" y="3634273"/>
              <a:ext cx="375304" cy="3753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89478" y="1608139"/>
            <a:ext cx="1722435" cy="2880466"/>
            <a:chOff x="879000" y="3020809"/>
            <a:chExt cx="1722435" cy="2880466"/>
          </a:xfrm>
        </p:grpSpPr>
        <p:sp>
          <p:nvSpPr>
            <p:cNvPr id="62" name="Rectangle 61"/>
            <p:cNvSpPr/>
            <p:nvPr/>
          </p:nvSpPr>
          <p:spPr>
            <a:xfrm>
              <a:off x="879000" y="3020809"/>
              <a:ext cx="1722435" cy="2880466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2050" y="3336811"/>
              <a:ext cx="1193800" cy="152349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b="1" dirty="0" smtClean="0">
                  <a:latin typeface="Arial"/>
                  <a:cs typeface="Arial"/>
                </a:rPr>
                <a:t>Get Our Report</a:t>
              </a:r>
            </a:p>
            <a:p>
              <a:pPr algn="ctr">
                <a:lnSpc>
                  <a:spcPct val="200000"/>
                </a:lnSpc>
              </a:pPr>
              <a:endParaRPr lang="en-US" sz="8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lnSpc>
                  <a:spcPct val="20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en-US" sz="105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/>
              <a:endParaRPr lang="en-US" sz="105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Prepare to save the day – learn how organizations report using SharePoint.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054375" y="3515595"/>
              <a:ext cx="1403075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205059" y="5453058"/>
              <a:ext cx="1119983" cy="236541"/>
            </a:xfrm>
            <a:prstGeom prst="rect">
              <a:avLst/>
            </a:prstGeom>
            <a:solidFill>
              <a:srgbClr val="7F7F7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3305" y="5491182"/>
              <a:ext cx="809308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See the Results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67" name="Chevron 66"/>
            <p:cNvSpPr/>
            <p:nvPr/>
          </p:nvSpPr>
          <p:spPr>
            <a:xfrm>
              <a:off x="2155731" y="5539136"/>
              <a:ext cx="50971" cy="79564"/>
            </a:xfrm>
            <a:prstGeom prst="chevron">
              <a:avLst>
                <a:gd name="adj" fmla="val 64518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FFFFFF"/>
                </a:solidFill>
                <a:latin typeface="Arial Narrow" pitchFamily="-97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587500" y="3634273"/>
              <a:ext cx="375304" cy="3753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837298" y="976156"/>
            <a:ext cx="33603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GET YOUR CAPE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83299" y="1145321"/>
            <a:ext cx="191188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35520" y="1145321"/>
            <a:ext cx="1911882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8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404" y="461836"/>
            <a:ext cx="8170983" cy="355199"/>
          </a:xfrm>
          <a:prstGeom prst="rect">
            <a:avLst/>
          </a:prstGeom>
          <a:solidFill>
            <a:schemeClr val="tx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6877" y="554674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ROADMAP     PORTFOLIO    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GET STARTED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09336" y="567930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95404" y="814006"/>
            <a:ext cx="8170983" cy="5361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404" y="1227263"/>
            <a:ext cx="8170983" cy="210252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404" y="6169167"/>
            <a:ext cx="8170983" cy="33200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14869" y="6243080"/>
            <a:ext cx="170766" cy="1707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02179" y="6245580"/>
            <a:ext cx="170766" cy="1707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0819" y="3572600"/>
            <a:ext cx="2671438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WE’D LOVE TO HEAR FROM YOU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819" y="3722108"/>
            <a:ext cx="375063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LEAVE </a:t>
            </a:r>
          </a:p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MESSAGE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926969" y="3556592"/>
            <a:ext cx="67319" cy="67319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95457" y="3497348"/>
            <a:ext cx="67343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General</a:t>
            </a:r>
          </a:p>
        </p:txBody>
      </p:sp>
      <p:sp>
        <p:nvSpPr>
          <p:cNvPr id="32" name="Oval 31"/>
          <p:cNvSpPr/>
          <p:nvPr/>
        </p:nvSpPr>
        <p:spPr>
          <a:xfrm>
            <a:off x="7536565" y="3556749"/>
            <a:ext cx="67319" cy="67319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05053" y="3497505"/>
            <a:ext cx="67343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Careers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93005" y="3489612"/>
            <a:ext cx="673435" cy="16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Inquiry Type: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77137" y="3762982"/>
            <a:ext cx="2243810" cy="165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82178" y="3744889"/>
            <a:ext cx="67343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First Name*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77136" y="4066536"/>
            <a:ext cx="2243810" cy="165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82178" y="4046360"/>
            <a:ext cx="673435" cy="16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Last Name*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68669" y="4371119"/>
            <a:ext cx="2243810" cy="165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29884" y="4351599"/>
            <a:ext cx="1213748" cy="16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Email*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7136" y="4676211"/>
            <a:ext cx="2243810" cy="165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8118" y="4657207"/>
            <a:ext cx="82941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Your Phone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68669" y="4980285"/>
            <a:ext cx="2243810" cy="6273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08770" y="4996429"/>
            <a:ext cx="107095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Your message ….</a:t>
            </a:r>
          </a:p>
        </p:txBody>
      </p:sp>
      <p:sp>
        <p:nvSpPr>
          <p:cNvPr id="47" name="Oval 46"/>
          <p:cNvSpPr/>
          <p:nvPr/>
        </p:nvSpPr>
        <p:spPr>
          <a:xfrm>
            <a:off x="7610064" y="6253586"/>
            <a:ext cx="170766" cy="1707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10525" y="6253586"/>
            <a:ext cx="170766" cy="1707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5404" y="6251581"/>
            <a:ext cx="1096913" cy="164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© 2014 Tahoe Partners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0" name="Picture 49"/>
          <p:cNvPicPr/>
          <p:nvPr/>
        </p:nvPicPr>
        <p:blipFill rotWithShape="1">
          <a:blip r:embed="rId3"/>
          <a:srcRect l="78552" t="88709" r="12765" b="6497"/>
          <a:stretch/>
        </p:blipFill>
        <p:spPr bwMode="auto">
          <a:xfrm>
            <a:off x="7756975" y="6550572"/>
            <a:ext cx="898090" cy="264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996792" y="5119766"/>
            <a:ext cx="360529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312.491.3000 </a:t>
            </a:r>
          </a:p>
        </p:txBody>
      </p:sp>
      <p:sp>
        <p:nvSpPr>
          <p:cNvPr id="52" name="Oval 51"/>
          <p:cNvSpPr/>
          <p:nvPr/>
        </p:nvSpPr>
        <p:spPr>
          <a:xfrm>
            <a:off x="741966" y="5119764"/>
            <a:ext cx="170766" cy="1707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68668" y="5784460"/>
            <a:ext cx="825619" cy="1695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42302" y="5768558"/>
            <a:ext cx="107095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Send Message </a:t>
            </a:r>
          </a:p>
        </p:txBody>
      </p:sp>
    </p:spTree>
    <p:extLst>
      <p:ext uri="{BB962C8B-B14F-4D97-AF65-F5344CB8AC3E}">
        <p14:creationId xmlns:p14="http://schemas.microsoft.com/office/powerpoint/2010/main" val="86324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95404" y="814005"/>
            <a:ext cx="8170983" cy="53223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404" y="1285429"/>
            <a:ext cx="8170983" cy="485088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404" y="461836"/>
            <a:ext cx="8170983" cy="355199"/>
          </a:xfrm>
          <a:prstGeom prst="rect">
            <a:avLst/>
          </a:prstGeom>
          <a:solidFill>
            <a:srgbClr val="000000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6877" y="578527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HOME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ROADMAP     PORTFOLIO     GET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STARTED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09336" y="567930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39213" y="4017263"/>
            <a:ext cx="4355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Are you ready to go from scapegoat to hero?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9213" y="2163874"/>
            <a:ext cx="7319884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Arial"/>
                <a:cs typeface="Arial"/>
              </a:rPr>
              <a:t>SHAREPOINT, </a:t>
            </a:r>
          </a:p>
          <a:p>
            <a:r>
              <a:rPr lang="en-US" sz="4500" b="1" dirty="0" smtClean="0">
                <a:solidFill>
                  <a:schemeClr val="bg1"/>
                </a:solidFill>
                <a:latin typeface="Arial"/>
                <a:cs typeface="Arial"/>
              </a:rPr>
              <a:t>A HERO’S TALE</a:t>
            </a:r>
            <a:endParaRPr lang="en-US" sz="4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0086" y="5366738"/>
            <a:ext cx="2414247" cy="5247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2435" y="5368236"/>
            <a:ext cx="2627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Take our free SharePoint 2013 </a:t>
            </a:r>
          </a:p>
          <a:p>
            <a:r>
              <a:rPr lang="en-US" sz="1400" i="1" dirty="0" smtClean="0">
                <a:solidFill>
                  <a:schemeClr val="bg1"/>
                </a:solidFill>
              </a:rPr>
              <a:t>Self Assessment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4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404" y="461836"/>
            <a:ext cx="8170983" cy="355199"/>
          </a:xfrm>
          <a:prstGeom prst="rect">
            <a:avLst/>
          </a:prstGeom>
          <a:solidFill>
            <a:schemeClr val="tx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09336" y="567930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95404" y="819157"/>
            <a:ext cx="8170983" cy="60566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448" y="4708193"/>
            <a:ext cx="209188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8448" y="4857701"/>
            <a:ext cx="375063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PROOF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905" y="1850325"/>
            <a:ext cx="257707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/>
                <a:cs typeface="Arial"/>
              </a:rPr>
              <a:t>If it’s any consolation, you’re not alone.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405" y="1285429"/>
            <a:ext cx="8170982" cy="30937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9948" y="4476987"/>
            <a:ext cx="5204641" cy="13336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There’s no doubt about it – you’re not alone; implementing SharePoint can be challenging.</a:t>
            </a:r>
          </a:p>
          <a:p>
            <a:pPr algn="ctr"/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spcAft>
                <a:spcPts val="80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 2013 Industry Watch Report from AIIM found that 61% of SharePoint ECM projects had stalled or did not meet expectations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>
              <a:spcAft>
                <a:spcPts val="800"/>
              </a:spcAft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And, as an IT leader, you’ve heard the complaints ….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3"/>
          <a:srcRect l="16101" t="8919" r="7120" b="1578"/>
          <a:stretch/>
        </p:blipFill>
        <p:spPr>
          <a:xfrm>
            <a:off x="2833798" y="1451053"/>
            <a:ext cx="3534745" cy="276679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46877" y="949533"/>
            <a:ext cx="584832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PROOF  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SCAPEGOAT</a:t>
            </a: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6508" y="571168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CHALLENGE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ROADMAP     PORTFOLIO     GET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STARTED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53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95403" y="813305"/>
            <a:ext cx="8170983" cy="604399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448" y="4708193"/>
            <a:ext cx="209188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8448" y="4857701"/>
            <a:ext cx="375063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SCAPEGOAT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905" y="1850325"/>
            <a:ext cx="257707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/>
                <a:cs typeface="Arial"/>
              </a:rPr>
              <a:t>If it’s any consolation, you’re not alone.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405" y="1285429"/>
            <a:ext cx="8170982" cy="32834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89976" y="4631074"/>
            <a:ext cx="5408615" cy="20621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Even after you get SharePoint live, users still aren’t happy.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b="1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b="1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“SharePoint isn’t easy to use.”   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“I can’t find what I’m looking for.”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“It doesn’t make me more productive. It actually makes my job harder.”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“I’d rather walk on hot coals… (well maybe not yet)”</a:t>
            </a:r>
          </a:p>
          <a:p>
            <a:pPr algn="ctr"/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And then your IT team weighs in, “This is a mess. I can’t support it.”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And there is the future to consider 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5404" y="461836"/>
            <a:ext cx="8170983" cy="355199"/>
          </a:xfrm>
          <a:prstGeom prst="rect">
            <a:avLst/>
          </a:prstGeom>
          <a:solidFill>
            <a:schemeClr val="tx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809336" y="567930"/>
            <a:ext cx="166566" cy="141424"/>
            <a:chOff x="1917700" y="1833033"/>
            <a:chExt cx="448734" cy="381000"/>
          </a:xfrm>
        </p:grpSpPr>
        <p:sp>
          <p:nvSpPr>
            <p:cNvPr id="22" name="Rectangle 21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46877" y="570576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CHALLENGE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ROADMAP     PORTFOLIO     GET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STARTED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46877" y="949533"/>
            <a:ext cx="584832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PROOF</a:t>
            </a: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SCAPEGOAT    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65628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404" y="266524"/>
            <a:ext cx="8170983" cy="355199"/>
          </a:xfrm>
          <a:prstGeom prst="rect">
            <a:avLst/>
          </a:prstGeom>
          <a:solidFill>
            <a:schemeClr val="tx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09336" y="372618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95404" y="618693"/>
            <a:ext cx="8170983" cy="623930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448" y="4512881"/>
            <a:ext cx="209188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8448" y="4662389"/>
            <a:ext cx="375063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FUTURE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905" y="1655013"/>
            <a:ext cx="257707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/>
                <a:cs typeface="Arial"/>
              </a:rPr>
              <a:t>If it’s any consolation, you’re not alone.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7074" y="1093174"/>
            <a:ext cx="8170982" cy="32834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68617" y="4509350"/>
            <a:ext cx="4889458" cy="222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spcAft>
                <a:spcPts val="700"/>
              </a:spcAft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Future trends compound the challenges.</a:t>
            </a:r>
          </a:p>
          <a:p>
            <a:pPr lvl="0" algn="ctr">
              <a:spcAft>
                <a:spcPts val="700"/>
              </a:spcAft>
            </a:pP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Millennials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will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soon make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up 75% of the workforce. 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lvl="0" algn="ctr">
              <a:spcAft>
                <a:spcPts val="700"/>
              </a:spcAf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Tablets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are outselling PCs and smart phones are ubiquitous. 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lvl="0" algn="ctr">
              <a:spcAft>
                <a:spcPts val="700"/>
              </a:spcAft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Social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technology has changed the way people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interact </a:t>
            </a:r>
          </a:p>
          <a:p>
            <a:pPr lvl="0" algn="ctr">
              <a:spcAft>
                <a:spcPts val="700"/>
              </a:spcAft>
            </a:pPr>
            <a:endParaRPr lang="en-US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 algn="ctr">
              <a:spcAft>
                <a:spcPts val="700"/>
              </a:spcAft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Becoming the hero seems as though it will only get harder. </a:t>
            </a:r>
          </a:p>
          <a:p>
            <a:pPr lvl="0" algn="ctr">
              <a:spcAft>
                <a:spcPts val="700"/>
              </a:spcAft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So, where can you go from here?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spcAft>
                <a:spcPts val="700"/>
              </a:spcAft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6877" y="360364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CHALLENGE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     ROADMAP     PORTFOLIO     GET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STARTED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46877" y="752886"/>
            <a:ext cx="584832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PROOF</a:t>
            </a: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 SCAPEGOAT</a:t>
            </a: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63600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05524" y="801401"/>
            <a:ext cx="8170983" cy="285619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03906" y="1544363"/>
            <a:ext cx="2481446" cy="138366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44271" y="1559107"/>
            <a:ext cx="2481446" cy="138366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7298" y="1042144"/>
            <a:ext cx="336030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1000" i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344271" y="1562297"/>
            <a:ext cx="2481446" cy="1302999"/>
            <a:chOff x="656384" y="4934382"/>
            <a:chExt cx="2481446" cy="1302999"/>
          </a:xfrm>
        </p:grpSpPr>
        <p:sp>
          <p:nvSpPr>
            <p:cNvPr id="34" name="Rectangle 33"/>
            <p:cNvSpPr/>
            <p:nvPr/>
          </p:nvSpPr>
          <p:spPr>
            <a:xfrm>
              <a:off x="656384" y="4934382"/>
              <a:ext cx="2481446" cy="69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7822" y="5775716"/>
              <a:ext cx="2161572" cy="4616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>
                  <a:latin typeface="Arial"/>
                  <a:cs typeface="Arial"/>
                </a:rPr>
                <a:t>FUTURE OF THE </a:t>
              </a:r>
              <a:br>
                <a:rPr lang="en-US" sz="1000" b="1" dirty="0">
                  <a:latin typeface="Arial"/>
                  <a:cs typeface="Arial"/>
                </a:rPr>
              </a:br>
              <a:r>
                <a:rPr lang="en-US" sz="1000" b="1" dirty="0">
                  <a:latin typeface="Arial"/>
                  <a:cs typeface="Arial"/>
                </a:rPr>
                <a:t>KNOWLEDGE WORKER</a:t>
              </a:r>
              <a:br>
                <a:rPr lang="en-US" sz="1000" b="1" dirty="0">
                  <a:latin typeface="Arial"/>
                  <a:cs typeface="Arial"/>
                </a:rPr>
              </a:br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by David </a:t>
              </a:r>
              <a:r>
                <a:rPr lang="en-US" sz="1000" b="1" dirty="0" err="1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Sidwell</a:t>
              </a:r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 – Mar 17, 2014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12075" y="1544362"/>
            <a:ext cx="2481446" cy="1213123"/>
            <a:chOff x="656384" y="4934382"/>
            <a:chExt cx="2481446" cy="1193976"/>
          </a:xfrm>
        </p:grpSpPr>
        <p:sp>
          <p:nvSpPr>
            <p:cNvPr id="38" name="Rectangle 37"/>
            <p:cNvSpPr/>
            <p:nvPr/>
          </p:nvSpPr>
          <p:spPr>
            <a:xfrm>
              <a:off x="656384" y="4934382"/>
              <a:ext cx="2481446" cy="69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7822" y="5673980"/>
              <a:ext cx="1931795" cy="4543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 smtClean="0">
                  <a:latin typeface="Arial"/>
                  <a:cs typeface="Arial"/>
                </a:rPr>
                <a:t>SOCIAL AND MOBILE MUST BE PART OF THE SOLUTIONS</a:t>
              </a: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By David Sidwell – June 5, 2013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21646" y="5775716"/>
              <a:ext cx="170766" cy="17076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749959" y="3137089"/>
            <a:ext cx="1743562" cy="236541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10437" y="3166728"/>
            <a:ext cx="150371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Subscribe to our Blog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8384567" y="3223167"/>
            <a:ext cx="50971" cy="79564"/>
          </a:xfrm>
          <a:prstGeom prst="chevron">
            <a:avLst>
              <a:gd name="adj" fmla="val 64518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6048" y="1562296"/>
            <a:ext cx="2481446" cy="138366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76048" y="1562297"/>
            <a:ext cx="2481446" cy="1149111"/>
            <a:chOff x="656384" y="4934382"/>
            <a:chExt cx="2481446" cy="1149111"/>
          </a:xfrm>
        </p:grpSpPr>
        <p:sp>
          <p:nvSpPr>
            <p:cNvPr id="29" name="Rectangle 28"/>
            <p:cNvSpPr/>
            <p:nvPr/>
          </p:nvSpPr>
          <p:spPr>
            <a:xfrm>
              <a:off x="656384" y="4934382"/>
              <a:ext cx="2481446" cy="69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mpd="sng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22" y="5775716"/>
              <a:ext cx="215735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>
                  <a:latin typeface="Arial"/>
                  <a:cs typeface="Arial"/>
                </a:rPr>
                <a:t>GET READY FOR </a:t>
              </a:r>
              <a:r>
                <a:rPr lang="en-US" sz="1000" b="1" dirty="0" smtClean="0">
                  <a:latin typeface="Arial"/>
                  <a:cs typeface="Arial"/>
                </a:rPr>
                <a:t>MILLENNIALS</a:t>
              </a:r>
              <a:endParaRPr lang="en-US" sz="1000" b="1" dirty="0">
                <a:latin typeface="Arial"/>
                <a:cs typeface="Arial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by </a:t>
              </a:r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Mike Davidson – Apr 2, 2014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83778" y="976156"/>
            <a:ext cx="366395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(Continued from above)</a:t>
            </a:r>
            <a:endParaRPr lang="en-US" sz="1200" i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56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95404" y="814005"/>
            <a:ext cx="8170983" cy="532231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99540" y="1003154"/>
            <a:ext cx="6131577" cy="493647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81739" y="2006804"/>
            <a:ext cx="3172571" cy="31853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704" y="1273077"/>
            <a:ext cx="453363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latin typeface="Arial"/>
                <a:cs typeface="Arial"/>
              </a:rPr>
              <a:t>POWER UP – Become </a:t>
            </a:r>
            <a:r>
              <a:rPr lang="en-US" sz="1100" b="1" dirty="0" err="1" smtClean="0">
                <a:latin typeface="Arial"/>
                <a:cs typeface="Arial"/>
              </a:rPr>
              <a:t>TahoeSmart</a:t>
            </a:r>
            <a:r>
              <a:rPr lang="en-US" sz="1100" b="1" dirty="0" smtClean="0">
                <a:latin typeface="Arial"/>
                <a:cs typeface="Arial"/>
              </a:rPr>
              <a:t>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76247" y="1025617"/>
            <a:ext cx="3361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9705" y="1500579"/>
            <a:ext cx="5496542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Sign up to receive weekly industry updates, insights, and more.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9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9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49805" y="2158445"/>
            <a:ext cx="263294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Interests: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  <a:sym typeface="Wingdings" panose="05000000000000000000" pitchFamily="2" charset="2"/>
              </a:rPr>
              <a:t> 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SharePoint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  <a:sym typeface="Wingdings" panose="05000000000000000000" pitchFamily="2" charset="2"/>
              </a:rPr>
              <a:t> 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Workforce Productivity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  <a:sym typeface="Wingdings" panose="05000000000000000000" pitchFamily="2" charset="2"/>
              </a:rPr>
              <a:t> 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Customer Engagement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  <a:sym typeface="Wingdings" panose="05000000000000000000" pitchFamily="2" charset="2"/>
              </a:rPr>
              <a:t> 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Healthcare</a:t>
            </a: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endParaRPr lang="en-US" sz="8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33937" y="3242849"/>
            <a:ext cx="2243810" cy="165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02586" y="3232707"/>
            <a:ext cx="673435" cy="16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Email*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33936" y="3546403"/>
            <a:ext cx="2243810" cy="165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38978" y="3526227"/>
            <a:ext cx="67343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First Name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25469" y="3850986"/>
            <a:ext cx="2243810" cy="165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86684" y="3831466"/>
            <a:ext cx="121374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Last Name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33936" y="4156078"/>
            <a:ext cx="2243810" cy="1659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54918" y="4137074"/>
            <a:ext cx="82941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Your Phone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25469" y="4460152"/>
            <a:ext cx="2243810" cy="1732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09913" y="4444492"/>
            <a:ext cx="107095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Your Company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25468" y="4858813"/>
            <a:ext cx="825619" cy="1695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99102" y="4842911"/>
            <a:ext cx="107095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solidFill>
                  <a:schemeClr val="bg1"/>
                </a:solidFill>
                <a:latin typeface="Arial"/>
                <a:cs typeface="Arial"/>
              </a:rPr>
              <a:t>Power Up Now!</a:t>
            </a:r>
          </a:p>
        </p:txBody>
      </p:sp>
    </p:spTree>
    <p:extLst>
      <p:ext uri="{BB962C8B-B14F-4D97-AF65-F5344CB8AC3E}">
        <p14:creationId xmlns:p14="http://schemas.microsoft.com/office/powerpoint/2010/main" val="358521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404" y="177749"/>
            <a:ext cx="8170983" cy="355199"/>
          </a:xfrm>
          <a:prstGeom prst="rect">
            <a:avLst/>
          </a:prstGeom>
          <a:solidFill>
            <a:schemeClr val="tx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6877" y="270587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    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SOLUTION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ROADMAP     PORTFOLIO     GET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STARTED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09336" y="283843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95404" y="529918"/>
            <a:ext cx="8170983" cy="63280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448" y="4424106"/>
            <a:ext cx="209188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8448" y="4573614"/>
            <a:ext cx="375063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BE A HERO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46877" y="665446"/>
            <a:ext cx="584832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BE A HERO     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 CAN BE DONE</a:t>
            </a:r>
            <a:endParaRPr lang="en-US" sz="11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905" y="1566238"/>
            <a:ext cx="257707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/>
                <a:cs typeface="Arial"/>
              </a:rPr>
              <a:t>If it’s any consolation, you’re not alone.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405" y="1001342"/>
            <a:ext cx="8170982" cy="32834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3379" y="4473055"/>
            <a:ext cx="5361824" cy="1774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Can you go from SharePoint scapegoat to hero and save the day? YES you can!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spcAft>
                <a:spcPts val="80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answer starts with an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Enterprise Collaboration Roadmap. </a:t>
            </a:r>
          </a:p>
          <a:p>
            <a:pPr algn="ctr">
              <a:spcAft>
                <a:spcPts val="80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Galvanize your organization around a common set of priorities and set a course for high adoption. It’s amazing what buy-in and alignment can do.</a:t>
            </a:r>
          </a:p>
          <a:p>
            <a:pPr algn="ctr">
              <a:spcAft>
                <a:spcPts val="800"/>
              </a:spcAft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READ HOW ONE CLIENT DID IT</a:t>
            </a:r>
          </a:p>
        </p:txBody>
      </p:sp>
    </p:spTree>
    <p:extLst>
      <p:ext uri="{BB962C8B-B14F-4D97-AF65-F5344CB8AC3E}">
        <p14:creationId xmlns:p14="http://schemas.microsoft.com/office/powerpoint/2010/main" val="96269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404" y="177749"/>
            <a:ext cx="8170983" cy="355199"/>
          </a:xfrm>
          <a:prstGeom prst="rect">
            <a:avLst/>
          </a:prstGeom>
          <a:solidFill>
            <a:schemeClr val="tx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6877" y="270587"/>
            <a:ext cx="584832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HOME  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CHALLENGE    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SOLUTION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  ROADMAP     PORTFOLIO     GET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STARTED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09336" y="283843"/>
            <a:ext cx="166566" cy="141424"/>
            <a:chOff x="1917700" y="1833033"/>
            <a:chExt cx="448734" cy="381000"/>
          </a:xfrm>
        </p:grpSpPr>
        <p:sp>
          <p:nvSpPr>
            <p:cNvPr id="13" name="Rectangle 12"/>
            <p:cNvSpPr/>
            <p:nvPr/>
          </p:nvSpPr>
          <p:spPr>
            <a:xfrm>
              <a:off x="1917700" y="1833033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17700" y="1993629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17700" y="2154226"/>
              <a:ext cx="448734" cy="59807"/>
            </a:xfrm>
            <a:prstGeom prst="rect">
              <a:avLst/>
            </a:prstGeom>
            <a:solidFill>
              <a:srgbClr val="A6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kern="0">
                <a:solidFill>
                  <a:srgbClr val="4298AF"/>
                </a:solidFill>
                <a:latin typeface="Arial Narrow" pitchFamily="-97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95404" y="529918"/>
            <a:ext cx="8170983" cy="63280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448" y="4424106"/>
            <a:ext cx="2091887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SOLUTION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8448" y="4573614"/>
            <a:ext cx="3750636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IT CAN BE </a:t>
            </a:r>
          </a:p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DONE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46877" y="665446"/>
            <a:ext cx="584832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BE A HERO     </a:t>
            </a:r>
            <a:r>
              <a:rPr lang="en-US" sz="11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IT CAN BE DONE</a:t>
            </a:r>
            <a:endParaRPr lang="en-US" sz="11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905" y="1566238"/>
            <a:ext cx="257707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/>
                <a:cs typeface="Arial"/>
              </a:rPr>
              <a:t>If it’s any consolation, you’re not alone.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405" y="1001342"/>
            <a:ext cx="8170982" cy="32834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kern="0">
              <a:solidFill>
                <a:srgbClr val="4298AF"/>
              </a:solidFill>
              <a:latin typeface="Arial Narrow" pitchFamily="-9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3379" y="4473055"/>
            <a:ext cx="5361824" cy="23083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Reyes Holding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conquered funding concerns with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 Enterprise Collaboration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Roadmap</a:t>
            </a:r>
          </a:p>
          <a:p>
            <a:pPr algn="ctr"/>
            <a:endParaRPr lang="en-US" sz="16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“It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quickly became a recommendation very easy to defend as it just resonated as common sense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“We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now have a roadmap from which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to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selectively choose which step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to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take next and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when and substantial requirements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that serve as valuable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input into each project.”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Reyes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Holdings is the 11th largest privately held company in America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annual sales in excess of 22 billion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dollars.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8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AF4A568D3044EAC794688E0BA3498" ma:contentTypeVersion="0" ma:contentTypeDescription="Create a new document." ma:contentTypeScope="" ma:versionID="23da6aaff94878b9242d7391fa50d2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F86AD2-EE1E-4CD2-82E3-3DB5183916E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BC5C4B-FB8C-431C-8C66-19E74EF53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87917C-0520-4E7D-A589-56189DBE11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1942</Words>
  <Application>Microsoft Macintosh PowerPoint</Application>
  <PresentationFormat>On-screen Show (4:3)</PresentationFormat>
  <Paragraphs>292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Davidson</dc:creator>
  <cp:lastModifiedBy>Thomas Solyan</cp:lastModifiedBy>
  <cp:revision>226</cp:revision>
  <cp:lastPrinted>2014-05-14T17:54:31Z</cp:lastPrinted>
  <dcterms:created xsi:type="dcterms:W3CDTF">2014-05-14T15:57:38Z</dcterms:created>
  <dcterms:modified xsi:type="dcterms:W3CDTF">2014-06-02T17:32:10Z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0x010100F96AF4A568D3044EAC794688E0BA3498</vt:lpwstr>
  </property>
</Properties>
</file>